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1"/>
  </p:notesMasterIdLst>
  <p:handoutMasterIdLst>
    <p:handoutMasterId r:id="rId162"/>
  </p:handoutMasterIdLst>
  <p:sldIdLst>
    <p:sldId id="640" r:id="rId2"/>
    <p:sldId id="632" r:id="rId3"/>
    <p:sldId id="633" r:id="rId4"/>
    <p:sldId id="634" r:id="rId5"/>
    <p:sldId id="635" r:id="rId6"/>
    <p:sldId id="636" r:id="rId7"/>
    <p:sldId id="651" r:id="rId8"/>
    <p:sldId id="652" r:id="rId9"/>
    <p:sldId id="637" r:id="rId10"/>
    <p:sldId id="638" r:id="rId11"/>
    <p:sldId id="639" r:id="rId12"/>
    <p:sldId id="511" r:id="rId13"/>
    <p:sldId id="550" r:id="rId14"/>
    <p:sldId id="725" r:id="rId15"/>
    <p:sldId id="546" r:id="rId16"/>
    <p:sldId id="551" r:id="rId17"/>
    <p:sldId id="552" r:id="rId18"/>
    <p:sldId id="553" r:id="rId19"/>
    <p:sldId id="554" r:id="rId20"/>
    <p:sldId id="257" r:id="rId21"/>
    <p:sldId id="256" r:id="rId22"/>
    <p:sldId id="261" r:id="rId23"/>
    <p:sldId id="263" r:id="rId24"/>
    <p:sldId id="264" r:id="rId25"/>
    <p:sldId id="275" r:id="rId26"/>
    <p:sldId id="276" r:id="rId27"/>
    <p:sldId id="641" r:id="rId28"/>
    <p:sldId id="644" r:id="rId29"/>
    <p:sldId id="645" r:id="rId30"/>
    <p:sldId id="301" r:id="rId31"/>
    <p:sldId id="302" r:id="rId32"/>
    <p:sldId id="303" r:id="rId33"/>
    <p:sldId id="304" r:id="rId34"/>
    <p:sldId id="561" r:id="rId35"/>
    <p:sldId id="562" r:id="rId36"/>
    <p:sldId id="560" r:id="rId37"/>
    <p:sldId id="536" r:id="rId38"/>
    <p:sldId id="540" r:id="rId39"/>
    <p:sldId id="631" r:id="rId40"/>
    <p:sldId id="563" r:id="rId41"/>
    <p:sldId id="564" r:id="rId42"/>
    <p:sldId id="567" r:id="rId43"/>
    <p:sldId id="569" r:id="rId44"/>
    <p:sldId id="570" r:id="rId45"/>
    <p:sldId id="571" r:id="rId46"/>
    <p:sldId id="572" r:id="rId47"/>
    <p:sldId id="573" r:id="rId48"/>
    <p:sldId id="574" r:id="rId49"/>
    <p:sldId id="575" r:id="rId50"/>
    <p:sldId id="577" r:id="rId51"/>
    <p:sldId id="578" r:id="rId52"/>
    <p:sldId id="579" r:id="rId53"/>
    <p:sldId id="580" r:id="rId54"/>
    <p:sldId id="581" r:id="rId55"/>
    <p:sldId id="582" r:id="rId56"/>
    <p:sldId id="583" r:id="rId57"/>
    <p:sldId id="584" r:id="rId58"/>
    <p:sldId id="585" r:id="rId59"/>
    <p:sldId id="586" r:id="rId60"/>
    <p:sldId id="590" r:id="rId61"/>
    <p:sldId id="591" r:id="rId62"/>
    <p:sldId id="592" r:id="rId63"/>
    <p:sldId id="593" r:id="rId64"/>
    <p:sldId id="594" r:id="rId65"/>
    <p:sldId id="595" r:id="rId66"/>
    <p:sldId id="596" r:id="rId67"/>
    <p:sldId id="597" r:id="rId68"/>
    <p:sldId id="598" r:id="rId69"/>
    <p:sldId id="599" r:id="rId70"/>
    <p:sldId id="600" r:id="rId71"/>
    <p:sldId id="601" r:id="rId72"/>
    <p:sldId id="602" r:id="rId73"/>
    <p:sldId id="603" r:id="rId74"/>
    <p:sldId id="604" r:id="rId75"/>
    <p:sldId id="605" r:id="rId76"/>
    <p:sldId id="606" r:id="rId77"/>
    <p:sldId id="607" r:id="rId78"/>
    <p:sldId id="608" r:id="rId79"/>
    <p:sldId id="609" r:id="rId80"/>
    <p:sldId id="610" r:id="rId81"/>
    <p:sldId id="611" r:id="rId82"/>
    <p:sldId id="612" r:id="rId83"/>
    <p:sldId id="613" r:id="rId84"/>
    <p:sldId id="614" r:id="rId85"/>
    <p:sldId id="615" r:id="rId86"/>
    <p:sldId id="616" r:id="rId87"/>
    <p:sldId id="617" r:id="rId88"/>
    <p:sldId id="618" r:id="rId89"/>
    <p:sldId id="695" r:id="rId90"/>
    <p:sldId id="722" r:id="rId91"/>
    <p:sldId id="696" r:id="rId92"/>
    <p:sldId id="697" r:id="rId93"/>
    <p:sldId id="698" r:id="rId94"/>
    <p:sldId id="699" r:id="rId95"/>
    <p:sldId id="721" r:id="rId96"/>
    <p:sldId id="700" r:id="rId97"/>
    <p:sldId id="701" r:id="rId98"/>
    <p:sldId id="702" r:id="rId99"/>
    <p:sldId id="703" r:id="rId100"/>
    <p:sldId id="704" r:id="rId101"/>
    <p:sldId id="705" r:id="rId102"/>
    <p:sldId id="706" r:id="rId103"/>
    <p:sldId id="707" r:id="rId104"/>
    <p:sldId id="708" r:id="rId105"/>
    <p:sldId id="709" r:id="rId106"/>
    <p:sldId id="710" r:id="rId107"/>
    <p:sldId id="711" r:id="rId108"/>
    <p:sldId id="712" r:id="rId109"/>
    <p:sldId id="713" r:id="rId110"/>
    <p:sldId id="714" r:id="rId111"/>
    <p:sldId id="715" r:id="rId112"/>
    <p:sldId id="716" r:id="rId113"/>
    <p:sldId id="717" r:id="rId114"/>
    <p:sldId id="718" r:id="rId115"/>
    <p:sldId id="719" r:id="rId116"/>
    <p:sldId id="660" r:id="rId117"/>
    <p:sldId id="661" r:id="rId118"/>
    <p:sldId id="662" r:id="rId119"/>
    <p:sldId id="663" r:id="rId120"/>
    <p:sldId id="664" r:id="rId121"/>
    <p:sldId id="650" r:id="rId122"/>
    <p:sldId id="653" r:id="rId123"/>
    <p:sldId id="749" r:id="rId124"/>
    <p:sldId id="750" r:id="rId125"/>
    <p:sldId id="751" r:id="rId126"/>
    <p:sldId id="752" r:id="rId127"/>
    <p:sldId id="753" r:id="rId128"/>
    <p:sldId id="754" r:id="rId129"/>
    <p:sldId id="755" r:id="rId130"/>
    <p:sldId id="654" r:id="rId131"/>
    <p:sldId id="726" r:id="rId132"/>
    <p:sldId id="727" r:id="rId133"/>
    <p:sldId id="728" r:id="rId134"/>
    <p:sldId id="729" r:id="rId135"/>
    <p:sldId id="730" r:id="rId136"/>
    <p:sldId id="731" r:id="rId137"/>
    <p:sldId id="732" r:id="rId138"/>
    <p:sldId id="733" r:id="rId139"/>
    <p:sldId id="734" r:id="rId140"/>
    <p:sldId id="735" r:id="rId141"/>
    <p:sldId id="736" r:id="rId142"/>
    <p:sldId id="737" r:id="rId143"/>
    <p:sldId id="738" r:id="rId144"/>
    <p:sldId id="739" r:id="rId145"/>
    <p:sldId id="740" r:id="rId146"/>
    <p:sldId id="741" r:id="rId147"/>
    <p:sldId id="742" r:id="rId148"/>
    <p:sldId id="743" r:id="rId149"/>
    <p:sldId id="744" r:id="rId150"/>
    <p:sldId id="745" r:id="rId151"/>
    <p:sldId id="746" r:id="rId152"/>
    <p:sldId id="747" r:id="rId153"/>
    <p:sldId id="748" r:id="rId154"/>
    <p:sldId id="665" r:id="rId155"/>
    <p:sldId id="692" r:id="rId156"/>
    <p:sldId id="693" r:id="rId157"/>
    <p:sldId id="694" r:id="rId158"/>
    <p:sldId id="723" r:id="rId159"/>
    <p:sldId id="724" r:id="rId160"/>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0066"/>
    <a:srgbClr val="CC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7" autoAdjust="0"/>
    <p:restoredTop sz="90476" autoAdjust="0"/>
  </p:normalViewPr>
  <p:slideViewPr>
    <p:cSldViewPr snapToGrid="0">
      <p:cViewPr>
        <p:scale>
          <a:sx n="67" d="100"/>
          <a:sy n="67" d="100"/>
        </p:scale>
        <p:origin x="-166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129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E3A73-A410-44BF-98E7-43B832EEC0B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t-BR"/>
        </a:p>
      </dgm:t>
    </dgm:pt>
    <dgm:pt modelId="{02FCE6DD-4848-4D4F-9D56-A29EBC6916DD}">
      <dgm:prSet phldrT="[Texto]"/>
      <dgm:spPr>
        <a:solidFill>
          <a:srgbClr val="2E5C58"/>
        </a:solidFill>
      </dgm:spPr>
      <dgm:t>
        <a:bodyPr/>
        <a:lstStyle/>
        <a:p>
          <a:r>
            <a:rPr lang="pt-BR" dirty="0" smtClean="0"/>
            <a:t>1</a:t>
          </a:r>
        </a:p>
      </dgm:t>
    </dgm:pt>
    <dgm:pt modelId="{9E47F5AC-0B93-4085-AB10-EEF59B418869}" type="parTrans" cxnId="{39252B7C-1F7A-4F36-AD3C-687F0ADA081D}">
      <dgm:prSet/>
      <dgm:spPr/>
      <dgm:t>
        <a:bodyPr/>
        <a:lstStyle/>
        <a:p>
          <a:endParaRPr lang="pt-BR"/>
        </a:p>
      </dgm:t>
    </dgm:pt>
    <dgm:pt modelId="{E7AA73BD-E4D1-4E77-94EB-97F897994600}" type="sibTrans" cxnId="{39252B7C-1F7A-4F36-AD3C-687F0ADA081D}">
      <dgm:prSet/>
      <dgm:spPr/>
      <dgm:t>
        <a:bodyPr/>
        <a:lstStyle/>
        <a:p>
          <a:endParaRPr lang="pt-BR"/>
        </a:p>
      </dgm:t>
    </dgm:pt>
    <dgm:pt modelId="{FEAE0FDB-8BE6-47B5-AA26-1C24A73C7973}">
      <dgm:prSet phldrT="[Texto]"/>
      <dgm:spPr/>
      <dgm:t>
        <a:bodyPr/>
        <a:lstStyle/>
        <a:p>
          <a:r>
            <a:rPr lang="pt-BR" dirty="0" err="1" smtClean="0"/>
            <a:t>Medline</a:t>
          </a:r>
          <a:r>
            <a:rPr lang="pt-BR" dirty="0" smtClean="0"/>
            <a:t>: </a:t>
          </a:r>
          <a:r>
            <a:rPr lang="pt-BR" dirty="0" smtClean="0"/>
            <a:t>632 </a:t>
          </a:r>
          <a:r>
            <a:rPr lang="pt-BR" dirty="0" smtClean="0"/>
            <a:t>artigos</a:t>
          </a:r>
          <a:endParaRPr lang="pt-BR" dirty="0"/>
        </a:p>
      </dgm:t>
    </dgm:pt>
    <dgm:pt modelId="{28D944CE-EB9A-4CFC-97E2-71869D83D4D2}" type="parTrans" cxnId="{6B48E317-4E62-420F-8269-AB5B7DD2005A}">
      <dgm:prSet/>
      <dgm:spPr/>
      <dgm:t>
        <a:bodyPr/>
        <a:lstStyle/>
        <a:p>
          <a:endParaRPr lang="pt-BR"/>
        </a:p>
      </dgm:t>
    </dgm:pt>
    <dgm:pt modelId="{296BD338-224D-4A58-8D11-D8F13789A43D}" type="sibTrans" cxnId="{6B48E317-4E62-420F-8269-AB5B7DD2005A}">
      <dgm:prSet/>
      <dgm:spPr/>
      <dgm:t>
        <a:bodyPr/>
        <a:lstStyle/>
        <a:p>
          <a:endParaRPr lang="pt-BR"/>
        </a:p>
      </dgm:t>
    </dgm:pt>
    <dgm:pt modelId="{035FA6D9-CE86-44CA-A4C4-B695270DEE32}">
      <dgm:prSet phldrT="[Texto]"/>
      <dgm:spPr/>
      <dgm:t>
        <a:bodyPr/>
        <a:lstStyle/>
        <a:p>
          <a:r>
            <a:rPr lang="pt-BR" dirty="0" smtClean="0"/>
            <a:t> Lilacs: </a:t>
          </a:r>
          <a:r>
            <a:rPr lang="pt-BR" dirty="0" smtClean="0"/>
            <a:t>24 </a:t>
          </a:r>
          <a:r>
            <a:rPr lang="pt-BR" dirty="0" smtClean="0"/>
            <a:t>artigos</a:t>
          </a:r>
          <a:endParaRPr lang="pt-BR" dirty="0"/>
        </a:p>
      </dgm:t>
    </dgm:pt>
    <dgm:pt modelId="{C3D45750-9630-414D-95D3-EC96ADA42E52}" type="parTrans" cxnId="{8E813AE2-63A6-46BB-B2A6-9C1CE7092770}">
      <dgm:prSet/>
      <dgm:spPr/>
      <dgm:t>
        <a:bodyPr/>
        <a:lstStyle/>
        <a:p>
          <a:endParaRPr lang="pt-BR"/>
        </a:p>
      </dgm:t>
    </dgm:pt>
    <dgm:pt modelId="{309B77D8-A095-4AF2-BB63-6F7CDF6ADC15}" type="sibTrans" cxnId="{8E813AE2-63A6-46BB-B2A6-9C1CE7092770}">
      <dgm:prSet/>
      <dgm:spPr/>
      <dgm:t>
        <a:bodyPr/>
        <a:lstStyle/>
        <a:p>
          <a:endParaRPr lang="pt-BR"/>
        </a:p>
      </dgm:t>
    </dgm:pt>
    <dgm:pt modelId="{7AF09D60-B76C-4C31-B122-57AB4B80B03F}">
      <dgm:prSet phldrT="[Texto]"/>
      <dgm:spPr>
        <a:solidFill>
          <a:srgbClr val="2E5C58"/>
        </a:solidFill>
      </dgm:spPr>
      <dgm:t>
        <a:bodyPr/>
        <a:lstStyle/>
        <a:p>
          <a:r>
            <a:rPr lang="pt-BR" dirty="0" smtClean="0"/>
            <a:t>2</a:t>
          </a:r>
          <a:endParaRPr lang="pt-BR" dirty="0"/>
        </a:p>
      </dgm:t>
    </dgm:pt>
    <dgm:pt modelId="{3C8682B2-1518-4FE9-B31A-803B21F887A2}" type="parTrans" cxnId="{791FBB0B-45D5-4D43-B6DC-D9C616291D10}">
      <dgm:prSet/>
      <dgm:spPr/>
      <dgm:t>
        <a:bodyPr/>
        <a:lstStyle/>
        <a:p>
          <a:endParaRPr lang="pt-BR"/>
        </a:p>
      </dgm:t>
    </dgm:pt>
    <dgm:pt modelId="{C68AE676-9199-4802-944E-E184B9B59B7B}" type="sibTrans" cxnId="{791FBB0B-45D5-4D43-B6DC-D9C616291D10}">
      <dgm:prSet/>
      <dgm:spPr/>
      <dgm:t>
        <a:bodyPr/>
        <a:lstStyle/>
        <a:p>
          <a:endParaRPr lang="pt-BR"/>
        </a:p>
      </dgm:t>
    </dgm:pt>
    <dgm:pt modelId="{99399984-582C-404D-A5B8-BD9CCB3A5676}">
      <dgm:prSet phldrT="[Texto]"/>
      <dgm:spPr/>
      <dgm:t>
        <a:bodyPr/>
        <a:lstStyle/>
        <a:p>
          <a:r>
            <a:rPr lang="pt-BR" dirty="0" smtClean="0"/>
            <a:t>51 artigos foram analisado na íntegra</a:t>
          </a:r>
          <a:endParaRPr lang="pt-BR" dirty="0"/>
        </a:p>
      </dgm:t>
    </dgm:pt>
    <dgm:pt modelId="{286717E0-4371-4D49-8D0D-F3571B5DBC0F}" type="parTrans" cxnId="{3F686CA9-F3F1-410E-A9F9-4D4B32FC7E36}">
      <dgm:prSet/>
      <dgm:spPr/>
      <dgm:t>
        <a:bodyPr/>
        <a:lstStyle/>
        <a:p>
          <a:endParaRPr lang="pt-BR"/>
        </a:p>
      </dgm:t>
    </dgm:pt>
    <dgm:pt modelId="{2F81AE0A-B0D0-499B-B8EC-8747C0819248}" type="sibTrans" cxnId="{3F686CA9-F3F1-410E-A9F9-4D4B32FC7E36}">
      <dgm:prSet/>
      <dgm:spPr/>
      <dgm:t>
        <a:bodyPr/>
        <a:lstStyle/>
        <a:p>
          <a:endParaRPr lang="pt-BR"/>
        </a:p>
      </dgm:t>
    </dgm:pt>
    <dgm:pt modelId="{F0F44E34-B14A-4E6E-8ADB-4A7F0886017B}">
      <dgm:prSet phldrT="[Texto]"/>
      <dgm:spPr>
        <a:solidFill>
          <a:srgbClr val="2E5C58"/>
        </a:solidFill>
      </dgm:spPr>
      <dgm:t>
        <a:bodyPr/>
        <a:lstStyle/>
        <a:p>
          <a:r>
            <a:rPr lang="pt-BR" dirty="0" smtClean="0"/>
            <a:t>3</a:t>
          </a:r>
          <a:endParaRPr lang="pt-BR" dirty="0"/>
        </a:p>
      </dgm:t>
    </dgm:pt>
    <dgm:pt modelId="{6F103DFA-5F02-40AC-B776-782DCBB01F4E}" type="parTrans" cxnId="{480694BE-3C89-4216-AC94-9F358B9402E0}">
      <dgm:prSet/>
      <dgm:spPr/>
      <dgm:t>
        <a:bodyPr/>
        <a:lstStyle/>
        <a:p>
          <a:endParaRPr lang="pt-BR"/>
        </a:p>
      </dgm:t>
    </dgm:pt>
    <dgm:pt modelId="{912BC582-AD6E-4FBE-BA8F-598A6B860F87}" type="sibTrans" cxnId="{480694BE-3C89-4216-AC94-9F358B9402E0}">
      <dgm:prSet/>
      <dgm:spPr/>
      <dgm:t>
        <a:bodyPr/>
        <a:lstStyle/>
        <a:p>
          <a:endParaRPr lang="pt-BR"/>
        </a:p>
      </dgm:t>
    </dgm:pt>
    <dgm:pt modelId="{9CC85B0B-1E21-4EB3-BA57-EB3F27567CC5}">
      <dgm:prSet phldrT="[Texto]"/>
      <dgm:spPr/>
      <dgm:t>
        <a:bodyPr/>
        <a:lstStyle/>
        <a:p>
          <a:r>
            <a:rPr lang="pt-BR" dirty="0" smtClean="0"/>
            <a:t> Embase: </a:t>
          </a:r>
          <a:r>
            <a:rPr lang="pt-BR" dirty="0" smtClean="0"/>
            <a:t>106 </a:t>
          </a:r>
          <a:r>
            <a:rPr lang="pt-BR" dirty="0" smtClean="0"/>
            <a:t>artigos</a:t>
          </a:r>
          <a:endParaRPr lang="pt-BR" dirty="0"/>
        </a:p>
      </dgm:t>
    </dgm:pt>
    <dgm:pt modelId="{298ADD32-197F-4A8D-AA22-BE0DC0B10C75}" type="parTrans" cxnId="{6EABDA3B-7346-46EB-BE1B-41E3D316B319}">
      <dgm:prSet/>
      <dgm:spPr/>
      <dgm:t>
        <a:bodyPr/>
        <a:lstStyle/>
        <a:p>
          <a:endParaRPr lang="pt-BR"/>
        </a:p>
      </dgm:t>
    </dgm:pt>
    <dgm:pt modelId="{D8D96815-E8CF-478E-A013-A5DCDD4FF2B4}" type="sibTrans" cxnId="{6EABDA3B-7346-46EB-BE1B-41E3D316B319}">
      <dgm:prSet/>
      <dgm:spPr/>
      <dgm:t>
        <a:bodyPr/>
        <a:lstStyle/>
        <a:p>
          <a:endParaRPr lang="pt-BR"/>
        </a:p>
      </dgm:t>
    </dgm:pt>
    <dgm:pt modelId="{FFDEB2FE-AE0F-41EC-93F2-E0BB6D696949}">
      <dgm:prSet phldrT="[Texto]"/>
      <dgm:spPr/>
      <dgm:t>
        <a:bodyPr/>
        <a:lstStyle/>
        <a:p>
          <a:r>
            <a:rPr lang="pt-BR" dirty="0" smtClean="0"/>
            <a:t>9 artigos foram selecionados</a:t>
          </a:r>
          <a:endParaRPr lang="pt-BR" dirty="0"/>
        </a:p>
      </dgm:t>
    </dgm:pt>
    <dgm:pt modelId="{06E7CD80-A536-4785-A610-FC1DC0E17E49}" type="parTrans" cxnId="{756DF115-A8B6-425E-91A9-14EB034D408E}">
      <dgm:prSet/>
      <dgm:spPr/>
      <dgm:t>
        <a:bodyPr/>
        <a:lstStyle/>
        <a:p>
          <a:endParaRPr lang="pt-BR"/>
        </a:p>
      </dgm:t>
    </dgm:pt>
    <dgm:pt modelId="{60529065-64F6-4423-AD80-007AC5217182}" type="sibTrans" cxnId="{756DF115-A8B6-425E-91A9-14EB034D408E}">
      <dgm:prSet/>
      <dgm:spPr/>
      <dgm:t>
        <a:bodyPr/>
        <a:lstStyle/>
        <a:p>
          <a:endParaRPr lang="pt-BR"/>
        </a:p>
      </dgm:t>
    </dgm:pt>
    <dgm:pt modelId="{5381211E-D0FC-44CA-AEAC-4C70A020C990}" type="pres">
      <dgm:prSet presAssocID="{346E3A73-A410-44BF-98E7-43B832EEC0B9}" presName="linearFlow" presStyleCnt="0">
        <dgm:presLayoutVars>
          <dgm:dir/>
          <dgm:animLvl val="lvl"/>
          <dgm:resizeHandles val="exact"/>
        </dgm:presLayoutVars>
      </dgm:prSet>
      <dgm:spPr/>
      <dgm:t>
        <a:bodyPr/>
        <a:lstStyle/>
        <a:p>
          <a:endParaRPr lang="pt-BR"/>
        </a:p>
      </dgm:t>
    </dgm:pt>
    <dgm:pt modelId="{5C2D81F1-75D1-4859-AD45-780475865DBD}" type="pres">
      <dgm:prSet presAssocID="{02FCE6DD-4848-4D4F-9D56-A29EBC6916DD}" presName="composite" presStyleCnt="0"/>
      <dgm:spPr/>
    </dgm:pt>
    <dgm:pt modelId="{7317EEB4-3136-4A8D-80CA-4F8576C12B12}" type="pres">
      <dgm:prSet presAssocID="{02FCE6DD-4848-4D4F-9D56-A29EBC6916DD}" presName="parentText" presStyleLbl="alignNode1" presStyleIdx="0" presStyleCnt="3" custLinFactNeighborX="-6819" custLinFactNeighborY="-33">
        <dgm:presLayoutVars>
          <dgm:chMax val="1"/>
          <dgm:bulletEnabled val="1"/>
        </dgm:presLayoutVars>
      </dgm:prSet>
      <dgm:spPr/>
      <dgm:t>
        <a:bodyPr/>
        <a:lstStyle/>
        <a:p>
          <a:endParaRPr lang="pt-BR"/>
        </a:p>
      </dgm:t>
    </dgm:pt>
    <dgm:pt modelId="{F3BD17F7-C129-4574-AC5A-388453EBFDD9}" type="pres">
      <dgm:prSet presAssocID="{02FCE6DD-4848-4D4F-9D56-A29EBC6916DD}" presName="descendantText" presStyleLbl="alignAcc1" presStyleIdx="0" presStyleCnt="3">
        <dgm:presLayoutVars>
          <dgm:bulletEnabled val="1"/>
        </dgm:presLayoutVars>
      </dgm:prSet>
      <dgm:spPr/>
      <dgm:t>
        <a:bodyPr/>
        <a:lstStyle/>
        <a:p>
          <a:endParaRPr lang="pt-BR"/>
        </a:p>
      </dgm:t>
    </dgm:pt>
    <dgm:pt modelId="{0EB94047-5136-49E0-94B4-986891509428}" type="pres">
      <dgm:prSet presAssocID="{E7AA73BD-E4D1-4E77-94EB-97F897994600}" presName="sp" presStyleCnt="0"/>
      <dgm:spPr/>
    </dgm:pt>
    <dgm:pt modelId="{32988EA6-3BC3-448D-8817-D2B1F4A4365A}" type="pres">
      <dgm:prSet presAssocID="{7AF09D60-B76C-4C31-B122-57AB4B80B03F}" presName="composite" presStyleCnt="0"/>
      <dgm:spPr/>
    </dgm:pt>
    <dgm:pt modelId="{CF5FB399-8D5F-483B-BC02-1775CB0A9222}" type="pres">
      <dgm:prSet presAssocID="{7AF09D60-B76C-4C31-B122-57AB4B80B03F}" presName="parentText" presStyleLbl="alignNode1" presStyleIdx="1" presStyleCnt="3">
        <dgm:presLayoutVars>
          <dgm:chMax val="1"/>
          <dgm:bulletEnabled val="1"/>
        </dgm:presLayoutVars>
      </dgm:prSet>
      <dgm:spPr/>
      <dgm:t>
        <a:bodyPr/>
        <a:lstStyle/>
        <a:p>
          <a:endParaRPr lang="pt-BR"/>
        </a:p>
      </dgm:t>
    </dgm:pt>
    <dgm:pt modelId="{EFE8DF56-947F-44D7-9CB5-C2B03E6405DD}" type="pres">
      <dgm:prSet presAssocID="{7AF09D60-B76C-4C31-B122-57AB4B80B03F}" presName="descendantText" presStyleLbl="alignAcc1" presStyleIdx="1" presStyleCnt="3">
        <dgm:presLayoutVars>
          <dgm:bulletEnabled val="1"/>
        </dgm:presLayoutVars>
      </dgm:prSet>
      <dgm:spPr/>
      <dgm:t>
        <a:bodyPr/>
        <a:lstStyle/>
        <a:p>
          <a:endParaRPr lang="pt-BR"/>
        </a:p>
      </dgm:t>
    </dgm:pt>
    <dgm:pt modelId="{692B02CA-6266-4838-8548-52A02F627CAB}" type="pres">
      <dgm:prSet presAssocID="{C68AE676-9199-4802-944E-E184B9B59B7B}" presName="sp" presStyleCnt="0"/>
      <dgm:spPr/>
    </dgm:pt>
    <dgm:pt modelId="{A963A48C-508A-4120-B015-29C42D530B7B}" type="pres">
      <dgm:prSet presAssocID="{F0F44E34-B14A-4E6E-8ADB-4A7F0886017B}" presName="composite" presStyleCnt="0"/>
      <dgm:spPr/>
    </dgm:pt>
    <dgm:pt modelId="{7E462BB5-1FB7-4643-BED1-AE2FBB5A87D4}" type="pres">
      <dgm:prSet presAssocID="{F0F44E34-B14A-4E6E-8ADB-4A7F0886017B}" presName="parentText" presStyleLbl="alignNode1" presStyleIdx="2" presStyleCnt="3">
        <dgm:presLayoutVars>
          <dgm:chMax val="1"/>
          <dgm:bulletEnabled val="1"/>
        </dgm:presLayoutVars>
      </dgm:prSet>
      <dgm:spPr/>
      <dgm:t>
        <a:bodyPr/>
        <a:lstStyle/>
        <a:p>
          <a:endParaRPr lang="pt-BR"/>
        </a:p>
      </dgm:t>
    </dgm:pt>
    <dgm:pt modelId="{FF36D285-AD11-4A0E-A086-0E36B4A30C64}" type="pres">
      <dgm:prSet presAssocID="{F0F44E34-B14A-4E6E-8ADB-4A7F0886017B}" presName="descendantText" presStyleLbl="alignAcc1" presStyleIdx="2" presStyleCnt="3">
        <dgm:presLayoutVars>
          <dgm:bulletEnabled val="1"/>
        </dgm:presLayoutVars>
      </dgm:prSet>
      <dgm:spPr/>
      <dgm:t>
        <a:bodyPr/>
        <a:lstStyle/>
        <a:p>
          <a:endParaRPr lang="pt-BR"/>
        </a:p>
      </dgm:t>
    </dgm:pt>
  </dgm:ptLst>
  <dgm:cxnLst>
    <dgm:cxn modelId="{39252B7C-1F7A-4F36-AD3C-687F0ADA081D}" srcId="{346E3A73-A410-44BF-98E7-43B832EEC0B9}" destId="{02FCE6DD-4848-4D4F-9D56-A29EBC6916DD}" srcOrd="0" destOrd="0" parTransId="{9E47F5AC-0B93-4085-AB10-EEF59B418869}" sibTransId="{E7AA73BD-E4D1-4E77-94EB-97F897994600}"/>
    <dgm:cxn modelId="{AEBE3F0E-E945-4963-9C72-31D550D04087}" type="presOf" srcId="{02FCE6DD-4848-4D4F-9D56-A29EBC6916DD}" destId="{7317EEB4-3136-4A8D-80CA-4F8576C12B12}" srcOrd="0" destOrd="0" presId="urn:microsoft.com/office/officeart/2005/8/layout/chevron2"/>
    <dgm:cxn modelId="{2FCB2517-26F7-497E-AD9A-BA069D2E6676}" type="presOf" srcId="{7AF09D60-B76C-4C31-B122-57AB4B80B03F}" destId="{CF5FB399-8D5F-483B-BC02-1775CB0A9222}" srcOrd="0" destOrd="0" presId="urn:microsoft.com/office/officeart/2005/8/layout/chevron2"/>
    <dgm:cxn modelId="{A1951DC7-469C-4E88-BBA3-585D69CC5447}" type="presOf" srcId="{F0F44E34-B14A-4E6E-8ADB-4A7F0886017B}" destId="{7E462BB5-1FB7-4643-BED1-AE2FBB5A87D4}" srcOrd="0" destOrd="0" presId="urn:microsoft.com/office/officeart/2005/8/layout/chevron2"/>
    <dgm:cxn modelId="{6B48E317-4E62-420F-8269-AB5B7DD2005A}" srcId="{02FCE6DD-4848-4D4F-9D56-A29EBC6916DD}" destId="{FEAE0FDB-8BE6-47B5-AA26-1C24A73C7973}" srcOrd="0" destOrd="0" parTransId="{28D944CE-EB9A-4CFC-97E2-71869D83D4D2}" sibTransId="{296BD338-224D-4A58-8D11-D8F13789A43D}"/>
    <dgm:cxn modelId="{C86B7F64-B7F8-496C-B616-FB0C09508B61}" type="presOf" srcId="{FFDEB2FE-AE0F-41EC-93F2-E0BB6D696949}" destId="{FF36D285-AD11-4A0E-A086-0E36B4A30C64}" srcOrd="0" destOrd="0" presId="urn:microsoft.com/office/officeart/2005/8/layout/chevron2"/>
    <dgm:cxn modelId="{480694BE-3C89-4216-AC94-9F358B9402E0}" srcId="{346E3A73-A410-44BF-98E7-43B832EEC0B9}" destId="{F0F44E34-B14A-4E6E-8ADB-4A7F0886017B}" srcOrd="2" destOrd="0" parTransId="{6F103DFA-5F02-40AC-B776-782DCBB01F4E}" sibTransId="{912BC582-AD6E-4FBE-BA8F-598A6B860F87}"/>
    <dgm:cxn modelId="{93FEB233-57E2-4634-94A4-0BF8E01798A1}" type="presOf" srcId="{99399984-582C-404D-A5B8-BD9CCB3A5676}" destId="{EFE8DF56-947F-44D7-9CB5-C2B03E6405DD}" srcOrd="0" destOrd="0" presId="urn:microsoft.com/office/officeart/2005/8/layout/chevron2"/>
    <dgm:cxn modelId="{6EABDA3B-7346-46EB-BE1B-41E3D316B319}" srcId="{02FCE6DD-4848-4D4F-9D56-A29EBC6916DD}" destId="{9CC85B0B-1E21-4EB3-BA57-EB3F27567CC5}" srcOrd="1" destOrd="0" parTransId="{298ADD32-197F-4A8D-AA22-BE0DC0B10C75}" sibTransId="{D8D96815-E8CF-478E-A013-A5DCDD4FF2B4}"/>
    <dgm:cxn modelId="{791FBB0B-45D5-4D43-B6DC-D9C616291D10}" srcId="{346E3A73-A410-44BF-98E7-43B832EEC0B9}" destId="{7AF09D60-B76C-4C31-B122-57AB4B80B03F}" srcOrd="1" destOrd="0" parTransId="{3C8682B2-1518-4FE9-B31A-803B21F887A2}" sibTransId="{C68AE676-9199-4802-944E-E184B9B59B7B}"/>
    <dgm:cxn modelId="{8E813AE2-63A6-46BB-B2A6-9C1CE7092770}" srcId="{02FCE6DD-4848-4D4F-9D56-A29EBC6916DD}" destId="{035FA6D9-CE86-44CA-A4C4-B695270DEE32}" srcOrd="2" destOrd="0" parTransId="{C3D45750-9630-414D-95D3-EC96ADA42E52}" sibTransId="{309B77D8-A095-4AF2-BB63-6F7CDF6ADC15}"/>
    <dgm:cxn modelId="{3F686CA9-F3F1-410E-A9F9-4D4B32FC7E36}" srcId="{7AF09D60-B76C-4C31-B122-57AB4B80B03F}" destId="{99399984-582C-404D-A5B8-BD9CCB3A5676}" srcOrd="0" destOrd="0" parTransId="{286717E0-4371-4D49-8D0D-F3571B5DBC0F}" sibTransId="{2F81AE0A-B0D0-499B-B8EC-8747C0819248}"/>
    <dgm:cxn modelId="{756DF115-A8B6-425E-91A9-14EB034D408E}" srcId="{F0F44E34-B14A-4E6E-8ADB-4A7F0886017B}" destId="{FFDEB2FE-AE0F-41EC-93F2-E0BB6D696949}" srcOrd="0" destOrd="0" parTransId="{06E7CD80-A536-4785-A610-FC1DC0E17E49}" sibTransId="{60529065-64F6-4423-AD80-007AC5217182}"/>
    <dgm:cxn modelId="{89106B0B-E969-4279-9EEE-B1A4A926BA6E}" type="presOf" srcId="{035FA6D9-CE86-44CA-A4C4-B695270DEE32}" destId="{F3BD17F7-C129-4574-AC5A-388453EBFDD9}" srcOrd="0" destOrd="2" presId="urn:microsoft.com/office/officeart/2005/8/layout/chevron2"/>
    <dgm:cxn modelId="{AAEA0E8E-D620-4233-867A-53546DF81A6A}" type="presOf" srcId="{346E3A73-A410-44BF-98E7-43B832EEC0B9}" destId="{5381211E-D0FC-44CA-AEAC-4C70A020C990}" srcOrd="0" destOrd="0" presId="urn:microsoft.com/office/officeart/2005/8/layout/chevron2"/>
    <dgm:cxn modelId="{F434B147-AFC2-494E-B2D5-631D79357BD1}" type="presOf" srcId="{FEAE0FDB-8BE6-47B5-AA26-1C24A73C7973}" destId="{F3BD17F7-C129-4574-AC5A-388453EBFDD9}" srcOrd="0" destOrd="0" presId="urn:microsoft.com/office/officeart/2005/8/layout/chevron2"/>
    <dgm:cxn modelId="{A13E0EE1-0020-4E19-8CCF-550C1551DE40}" type="presOf" srcId="{9CC85B0B-1E21-4EB3-BA57-EB3F27567CC5}" destId="{F3BD17F7-C129-4574-AC5A-388453EBFDD9}" srcOrd="0" destOrd="1" presId="urn:microsoft.com/office/officeart/2005/8/layout/chevron2"/>
    <dgm:cxn modelId="{4A5C2D0B-181B-4E4A-8F99-5439A3A9DD97}" type="presParOf" srcId="{5381211E-D0FC-44CA-AEAC-4C70A020C990}" destId="{5C2D81F1-75D1-4859-AD45-780475865DBD}" srcOrd="0" destOrd="0" presId="urn:microsoft.com/office/officeart/2005/8/layout/chevron2"/>
    <dgm:cxn modelId="{C4067FF7-CEB5-459D-881A-872279A66C69}" type="presParOf" srcId="{5C2D81F1-75D1-4859-AD45-780475865DBD}" destId="{7317EEB4-3136-4A8D-80CA-4F8576C12B12}" srcOrd="0" destOrd="0" presId="urn:microsoft.com/office/officeart/2005/8/layout/chevron2"/>
    <dgm:cxn modelId="{E0E4C039-7C4F-479E-BC51-98B5B92A87E0}" type="presParOf" srcId="{5C2D81F1-75D1-4859-AD45-780475865DBD}" destId="{F3BD17F7-C129-4574-AC5A-388453EBFDD9}" srcOrd="1" destOrd="0" presId="urn:microsoft.com/office/officeart/2005/8/layout/chevron2"/>
    <dgm:cxn modelId="{08838A44-B68E-4C8D-9715-F396892B4DF7}" type="presParOf" srcId="{5381211E-D0FC-44CA-AEAC-4C70A020C990}" destId="{0EB94047-5136-49E0-94B4-986891509428}" srcOrd="1" destOrd="0" presId="urn:microsoft.com/office/officeart/2005/8/layout/chevron2"/>
    <dgm:cxn modelId="{735A575F-D0A1-4D3F-AFAB-6859D453D772}" type="presParOf" srcId="{5381211E-D0FC-44CA-AEAC-4C70A020C990}" destId="{32988EA6-3BC3-448D-8817-D2B1F4A4365A}" srcOrd="2" destOrd="0" presId="urn:microsoft.com/office/officeart/2005/8/layout/chevron2"/>
    <dgm:cxn modelId="{843EED42-FC5E-4FE1-8463-CD598F2FFB18}" type="presParOf" srcId="{32988EA6-3BC3-448D-8817-D2B1F4A4365A}" destId="{CF5FB399-8D5F-483B-BC02-1775CB0A9222}" srcOrd="0" destOrd="0" presId="urn:microsoft.com/office/officeart/2005/8/layout/chevron2"/>
    <dgm:cxn modelId="{D22E1641-B5FD-4018-8B2F-96561A3F4338}" type="presParOf" srcId="{32988EA6-3BC3-448D-8817-D2B1F4A4365A}" destId="{EFE8DF56-947F-44D7-9CB5-C2B03E6405DD}" srcOrd="1" destOrd="0" presId="urn:microsoft.com/office/officeart/2005/8/layout/chevron2"/>
    <dgm:cxn modelId="{970D1632-58F7-4BD9-8B83-7EA48E2B0A16}" type="presParOf" srcId="{5381211E-D0FC-44CA-AEAC-4C70A020C990}" destId="{692B02CA-6266-4838-8548-52A02F627CAB}" srcOrd="3" destOrd="0" presId="urn:microsoft.com/office/officeart/2005/8/layout/chevron2"/>
    <dgm:cxn modelId="{2785D1D2-5FB0-4FF7-BF0E-0775FB54FF50}" type="presParOf" srcId="{5381211E-D0FC-44CA-AEAC-4C70A020C990}" destId="{A963A48C-508A-4120-B015-29C42D530B7B}" srcOrd="4" destOrd="0" presId="urn:microsoft.com/office/officeart/2005/8/layout/chevron2"/>
    <dgm:cxn modelId="{DA5298E5-AE61-49CC-8C68-6A0EF88A72D5}" type="presParOf" srcId="{A963A48C-508A-4120-B015-29C42D530B7B}" destId="{7E462BB5-1FB7-4643-BED1-AE2FBB5A87D4}" srcOrd="0" destOrd="0" presId="urn:microsoft.com/office/officeart/2005/8/layout/chevron2"/>
    <dgm:cxn modelId="{8145AB44-EC13-47CE-B145-AB5B1D2BDE4F}" type="presParOf" srcId="{A963A48C-508A-4120-B015-29C42D530B7B}" destId="{FF36D285-AD11-4A0E-A086-0E36B4A30C6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17EEB4-3136-4A8D-80CA-4F8576C12B12}">
      <dsp:nvSpPr>
        <dsp:cNvPr id="0" name=""/>
        <dsp:cNvSpPr/>
      </dsp:nvSpPr>
      <dsp:spPr>
        <a:xfrm rot="5400000">
          <a:off x="-226288" y="226293"/>
          <a:ext cx="1508592" cy="1056014"/>
        </a:xfrm>
        <a:prstGeom prst="chevron">
          <a:avLst/>
        </a:prstGeom>
        <a:solidFill>
          <a:srgbClr val="2E5C5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pt-BR" sz="3100" kern="1200" dirty="0" smtClean="0"/>
            <a:t>1</a:t>
          </a:r>
        </a:p>
      </dsp:txBody>
      <dsp:txXfrm rot="5400000">
        <a:off x="-226288" y="226293"/>
        <a:ext cx="1508592" cy="1056014"/>
      </dsp:txXfrm>
    </dsp:sp>
    <dsp:sp modelId="{F3BD17F7-C129-4574-AC5A-388453EBFDD9}">
      <dsp:nvSpPr>
        <dsp:cNvPr id="0" name=""/>
        <dsp:cNvSpPr/>
      </dsp:nvSpPr>
      <dsp:spPr>
        <a:xfrm rot="5400000">
          <a:off x="3242070" y="-2185553"/>
          <a:ext cx="980585" cy="5352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t-BR" sz="1900" kern="1200" dirty="0" err="1" smtClean="0"/>
            <a:t>Medline</a:t>
          </a:r>
          <a:r>
            <a:rPr lang="pt-BR" sz="1900" kern="1200" dirty="0" smtClean="0"/>
            <a:t>: </a:t>
          </a:r>
          <a:r>
            <a:rPr lang="pt-BR" sz="1900" kern="1200" dirty="0" smtClean="0"/>
            <a:t>632 </a:t>
          </a:r>
          <a:r>
            <a:rPr lang="pt-BR" sz="1900" kern="1200" dirty="0" smtClean="0"/>
            <a:t>artigos</a:t>
          </a:r>
          <a:endParaRPr lang="pt-BR" sz="1900" kern="1200" dirty="0"/>
        </a:p>
        <a:p>
          <a:pPr marL="171450" lvl="1" indent="-171450" algn="l" defTabSz="844550">
            <a:lnSpc>
              <a:spcPct val="90000"/>
            </a:lnSpc>
            <a:spcBef>
              <a:spcPct val="0"/>
            </a:spcBef>
            <a:spcAft>
              <a:spcPct val="15000"/>
            </a:spcAft>
            <a:buChar char="••"/>
          </a:pPr>
          <a:r>
            <a:rPr lang="pt-BR" sz="1900" kern="1200" dirty="0" smtClean="0"/>
            <a:t> Embase: </a:t>
          </a:r>
          <a:r>
            <a:rPr lang="pt-BR" sz="1900" kern="1200" dirty="0" smtClean="0"/>
            <a:t>106 </a:t>
          </a:r>
          <a:r>
            <a:rPr lang="pt-BR" sz="1900" kern="1200" dirty="0" smtClean="0"/>
            <a:t>artigos</a:t>
          </a:r>
          <a:endParaRPr lang="pt-BR" sz="1900" kern="1200" dirty="0"/>
        </a:p>
        <a:p>
          <a:pPr marL="171450" lvl="1" indent="-171450" algn="l" defTabSz="844550">
            <a:lnSpc>
              <a:spcPct val="90000"/>
            </a:lnSpc>
            <a:spcBef>
              <a:spcPct val="0"/>
            </a:spcBef>
            <a:spcAft>
              <a:spcPct val="15000"/>
            </a:spcAft>
            <a:buChar char="••"/>
          </a:pPr>
          <a:r>
            <a:rPr lang="pt-BR" sz="1900" kern="1200" dirty="0" smtClean="0"/>
            <a:t> Lilacs: </a:t>
          </a:r>
          <a:r>
            <a:rPr lang="pt-BR" sz="1900" kern="1200" dirty="0" smtClean="0"/>
            <a:t>24 </a:t>
          </a:r>
          <a:r>
            <a:rPr lang="pt-BR" sz="1900" kern="1200" dirty="0" smtClean="0"/>
            <a:t>artigos</a:t>
          </a:r>
          <a:endParaRPr lang="pt-BR" sz="1900" kern="1200" dirty="0"/>
        </a:p>
      </dsp:txBody>
      <dsp:txXfrm rot="5400000">
        <a:off x="3242070" y="-2185553"/>
        <a:ext cx="980585" cy="5352697"/>
      </dsp:txXfrm>
    </dsp:sp>
    <dsp:sp modelId="{CF5FB399-8D5F-483B-BC02-1775CB0A9222}">
      <dsp:nvSpPr>
        <dsp:cNvPr id="0" name=""/>
        <dsp:cNvSpPr/>
      </dsp:nvSpPr>
      <dsp:spPr>
        <a:xfrm rot="5400000">
          <a:off x="-226288" y="1539996"/>
          <a:ext cx="1508592" cy="1056014"/>
        </a:xfrm>
        <a:prstGeom prst="chevron">
          <a:avLst/>
        </a:prstGeom>
        <a:solidFill>
          <a:srgbClr val="2E5C5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pt-BR" sz="3100" kern="1200" dirty="0" smtClean="0"/>
            <a:t>2</a:t>
          </a:r>
          <a:endParaRPr lang="pt-BR" sz="3100" kern="1200" dirty="0"/>
        </a:p>
      </dsp:txBody>
      <dsp:txXfrm rot="5400000">
        <a:off x="-226288" y="1539996"/>
        <a:ext cx="1508592" cy="1056014"/>
      </dsp:txXfrm>
    </dsp:sp>
    <dsp:sp modelId="{EFE8DF56-947F-44D7-9CB5-C2B03E6405DD}">
      <dsp:nvSpPr>
        <dsp:cNvPr id="0" name=""/>
        <dsp:cNvSpPr/>
      </dsp:nvSpPr>
      <dsp:spPr>
        <a:xfrm rot="5400000">
          <a:off x="3242070" y="-872348"/>
          <a:ext cx="980585" cy="5352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t-BR" sz="1900" kern="1200" dirty="0" smtClean="0"/>
            <a:t>51 artigos foram analisado na íntegra</a:t>
          </a:r>
          <a:endParaRPr lang="pt-BR" sz="1900" kern="1200" dirty="0"/>
        </a:p>
      </dsp:txBody>
      <dsp:txXfrm rot="5400000">
        <a:off x="3242070" y="-872348"/>
        <a:ext cx="980585" cy="5352697"/>
      </dsp:txXfrm>
    </dsp:sp>
    <dsp:sp modelId="{7E462BB5-1FB7-4643-BED1-AE2FBB5A87D4}">
      <dsp:nvSpPr>
        <dsp:cNvPr id="0" name=""/>
        <dsp:cNvSpPr/>
      </dsp:nvSpPr>
      <dsp:spPr>
        <a:xfrm rot="5400000">
          <a:off x="-226288" y="2853202"/>
          <a:ext cx="1508592" cy="1056014"/>
        </a:xfrm>
        <a:prstGeom prst="chevron">
          <a:avLst/>
        </a:prstGeom>
        <a:solidFill>
          <a:srgbClr val="2E5C5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pt-BR" sz="3100" kern="1200" dirty="0" smtClean="0"/>
            <a:t>3</a:t>
          </a:r>
          <a:endParaRPr lang="pt-BR" sz="3100" kern="1200" dirty="0"/>
        </a:p>
      </dsp:txBody>
      <dsp:txXfrm rot="5400000">
        <a:off x="-226288" y="2853202"/>
        <a:ext cx="1508592" cy="1056014"/>
      </dsp:txXfrm>
    </dsp:sp>
    <dsp:sp modelId="{FF36D285-AD11-4A0E-A086-0E36B4A30C64}">
      <dsp:nvSpPr>
        <dsp:cNvPr id="0" name=""/>
        <dsp:cNvSpPr/>
      </dsp:nvSpPr>
      <dsp:spPr>
        <a:xfrm rot="5400000">
          <a:off x="3242070" y="440857"/>
          <a:ext cx="980585" cy="535269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pt-BR" sz="1900" kern="1200" dirty="0" smtClean="0"/>
            <a:t>9 artigos foram selecionados</a:t>
          </a:r>
          <a:endParaRPr lang="pt-BR" sz="1900" kern="1200" dirty="0"/>
        </a:p>
      </dsp:txBody>
      <dsp:txXfrm rot="5400000">
        <a:off x="3242070" y="440857"/>
        <a:ext cx="980585" cy="53526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t-BR"/>
          </a:p>
        </p:txBody>
      </p:sp>
      <p:sp>
        <p:nvSpPr>
          <p:cNvPr id="171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BR"/>
          </a:p>
        </p:txBody>
      </p:sp>
      <p:sp>
        <p:nvSpPr>
          <p:cNvPr id="171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t-BR"/>
          </a:p>
        </p:txBody>
      </p:sp>
      <p:sp>
        <p:nvSpPr>
          <p:cNvPr id="171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1F5E26-89A7-4B76-B76B-97B954205D8D}" type="slidenum">
              <a:rPr lang="pt-BR"/>
              <a:pPr>
                <a:defRPr/>
              </a:pPr>
              <a:t>‹nº›</a:t>
            </a:fld>
            <a:endParaRPr lang="pt-BR"/>
          </a:p>
        </p:txBody>
      </p:sp>
    </p:spTree>
    <p:extLst>
      <p:ext uri="{BB962C8B-B14F-4D97-AF65-F5344CB8AC3E}">
        <p14:creationId xmlns:p14="http://schemas.microsoft.com/office/powerpoint/2010/main" xmlns="" val="441272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2050"/>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t-BR"/>
          </a:p>
        </p:txBody>
      </p:sp>
      <p:sp>
        <p:nvSpPr>
          <p:cNvPr id="275459" name="Rectangle 2051"/>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BR"/>
          </a:p>
        </p:txBody>
      </p:sp>
      <p:sp>
        <p:nvSpPr>
          <p:cNvPr id="113668" name="Rectangle 2052"/>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5461" name="Rectangle 2053"/>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75462" name="Rectangle 205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t-BR"/>
          </a:p>
        </p:txBody>
      </p:sp>
      <p:sp>
        <p:nvSpPr>
          <p:cNvPr id="275463" name="Rectangle 205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9230311-AB90-4D53-B227-C26A5121E65D}" type="slidenum">
              <a:rPr lang="pt-BR"/>
              <a:pPr>
                <a:defRPr/>
              </a:pPr>
              <a:t>‹nº›</a:t>
            </a:fld>
            <a:endParaRPr lang="pt-BR"/>
          </a:p>
        </p:txBody>
      </p:sp>
    </p:spTree>
    <p:extLst>
      <p:ext uri="{BB962C8B-B14F-4D97-AF65-F5344CB8AC3E}">
        <p14:creationId xmlns:p14="http://schemas.microsoft.com/office/powerpoint/2010/main" xmlns="" val="3092530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055"/>
          <p:cNvSpPr>
            <a:spLocks noGrp="1" noChangeArrowheads="1"/>
          </p:cNvSpPr>
          <p:nvPr>
            <p:ph type="sldNum" sz="quarter" idx="5"/>
          </p:nvPr>
        </p:nvSpPr>
        <p:spPr>
          <a:noFill/>
        </p:spPr>
        <p:txBody>
          <a:bodyPr/>
          <a:lstStyle/>
          <a:p>
            <a:fld id="{C79DE446-4BC6-46DA-A6B3-20C478ABF590}" type="slidenum">
              <a:rPr lang="pt-BR" smtClean="0"/>
              <a:pPr/>
              <a:t>12</a:t>
            </a:fld>
            <a:endParaRPr lang="pt-BR" smtClean="0"/>
          </a:p>
        </p:txBody>
      </p:sp>
      <p:sp>
        <p:nvSpPr>
          <p:cNvPr id="126979" name="Rectangle 1026"/>
          <p:cNvSpPr>
            <a:spLocks noGrp="1" noRot="1" noChangeAspect="1" noChangeArrowheads="1" noTextEdit="1"/>
          </p:cNvSpPr>
          <p:nvPr>
            <p:ph type="sldImg"/>
          </p:nvPr>
        </p:nvSpPr>
        <p:spPr>
          <a:solidFill>
            <a:srgbClr val="FFFFFF"/>
          </a:solidFill>
          <a:ln/>
        </p:spPr>
      </p:sp>
      <p:sp>
        <p:nvSpPr>
          <p:cNvPr id="12698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ço Reservado para Imagem de Slide 1"/>
          <p:cNvSpPr>
            <a:spLocks noGrp="1" noRot="1" noChangeAspect="1" noTextEdit="1"/>
          </p:cNvSpPr>
          <p:nvPr>
            <p:ph type="sldImg"/>
          </p:nvPr>
        </p:nvSpPr>
        <p:spPr>
          <a:ln/>
        </p:spPr>
      </p:sp>
      <p:sp>
        <p:nvSpPr>
          <p:cNvPr id="128003" name="Espaço Reservado para Anotações 2"/>
          <p:cNvSpPr>
            <a:spLocks noGrp="1"/>
          </p:cNvSpPr>
          <p:nvPr>
            <p:ph type="body" idx="1"/>
          </p:nvPr>
        </p:nvSpPr>
        <p:spPr>
          <a:noFill/>
          <a:ln/>
        </p:spPr>
        <p:txBody>
          <a:bodyPr/>
          <a:lstStyle/>
          <a:p>
            <a:endParaRPr lang="pt-BR" smtClean="0"/>
          </a:p>
        </p:txBody>
      </p:sp>
      <p:sp>
        <p:nvSpPr>
          <p:cNvPr id="128004" name="Espaço Reservado para Número de Slide 3"/>
          <p:cNvSpPr>
            <a:spLocks noGrp="1"/>
          </p:cNvSpPr>
          <p:nvPr>
            <p:ph type="sldNum" sz="quarter" idx="5"/>
          </p:nvPr>
        </p:nvSpPr>
        <p:spPr>
          <a:noFill/>
        </p:spPr>
        <p:txBody>
          <a:bodyPr/>
          <a:lstStyle/>
          <a:p>
            <a:fld id="{AEE8AB93-C1DB-4BA6-8152-7CC16EE4AC41}" type="slidenum">
              <a:rPr lang="pt-BR" smtClean="0"/>
              <a:pPr/>
              <a:t>13</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ço Reservado para Imagem de Slide 1"/>
          <p:cNvSpPr>
            <a:spLocks noGrp="1" noRot="1" noChangeAspect="1" noTextEdit="1"/>
          </p:cNvSpPr>
          <p:nvPr>
            <p:ph type="sldImg"/>
          </p:nvPr>
        </p:nvSpPr>
        <p:spPr>
          <a:ln/>
        </p:spPr>
      </p:sp>
      <p:sp>
        <p:nvSpPr>
          <p:cNvPr id="129027" name="Espaço Reservado para Anotações 2"/>
          <p:cNvSpPr>
            <a:spLocks noGrp="1"/>
          </p:cNvSpPr>
          <p:nvPr>
            <p:ph type="body" idx="1"/>
          </p:nvPr>
        </p:nvSpPr>
        <p:spPr>
          <a:noFill/>
          <a:ln/>
        </p:spPr>
        <p:txBody>
          <a:bodyPr/>
          <a:lstStyle/>
          <a:p>
            <a:pPr>
              <a:spcBef>
                <a:spcPct val="0"/>
              </a:spcBef>
            </a:pPr>
            <a:endParaRPr lang="pt-BR" smtClean="0"/>
          </a:p>
        </p:txBody>
      </p:sp>
      <p:sp>
        <p:nvSpPr>
          <p:cNvPr id="129028" name="Espaço Reservado para Número de Slide 3"/>
          <p:cNvSpPr>
            <a:spLocks noGrp="1"/>
          </p:cNvSpPr>
          <p:nvPr>
            <p:ph type="sldNum" sz="quarter" idx="5"/>
          </p:nvPr>
        </p:nvSpPr>
        <p:spPr>
          <a:noFill/>
        </p:spPr>
        <p:txBody>
          <a:bodyPr/>
          <a:lstStyle/>
          <a:p>
            <a:fld id="{82EB0012-CC9D-4A01-B734-F0288BFE5943}" type="slidenum">
              <a:rPr lang="pt-BR" smtClean="0"/>
              <a:pPr/>
              <a:t>15</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ço Reservado para Imagem de Slide 1"/>
          <p:cNvSpPr>
            <a:spLocks noGrp="1" noRot="1" noChangeAspect="1" noTextEdit="1"/>
          </p:cNvSpPr>
          <p:nvPr>
            <p:ph type="sldImg"/>
          </p:nvPr>
        </p:nvSpPr>
        <p:spPr>
          <a:ln/>
        </p:spPr>
      </p:sp>
      <p:sp>
        <p:nvSpPr>
          <p:cNvPr id="130051" name="Espaço Reservado para Anotações 2"/>
          <p:cNvSpPr>
            <a:spLocks noGrp="1"/>
          </p:cNvSpPr>
          <p:nvPr>
            <p:ph type="body" idx="1"/>
          </p:nvPr>
        </p:nvSpPr>
        <p:spPr>
          <a:noFill/>
          <a:ln/>
        </p:spPr>
        <p:txBody>
          <a:bodyPr/>
          <a:lstStyle/>
          <a:p>
            <a:pPr eaLnBrk="1" hangingPunct="1">
              <a:spcBef>
                <a:spcPct val="0"/>
              </a:spcBef>
            </a:pPr>
            <a:endParaRPr lang="pt-BR" smtClean="0"/>
          </a:p>
        </p:txBody>
      </p:sp>
      <p:sp>
        <p:nvSpPr>
          <p:cNvPr id="130052" name="Espaço Reservado para Número de Slide 3"/>
          <p:cNvSpPr>
            <a:spLocks noGrp="1"/>
          </p:cNvSpPr>
          <p:nvPr>
            <p:ph type="sldNum" sz="quarter" idx="5"/>
          </p:nvPr>
        </p:nvSpPr>
        <p:spPr>
          <a:noFill/>
        </p:spPr>
        <p:txBody>
          <a:bodyPr/>
          <a:lstStyle/>
          <a:p>
            <a:fld id="{C1EA002E-5096-4AC2-B7C5-393E70BABA4D}" type="slidenum">
              <a:rPr lang="pt-BR" smtClean="0"/>
              <a:pPr/>
              <a:t>16</a:t>
            </a:fld>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ço Reservado para Imagem de Slide 1"/>
          <p:cNvSpPr>
            <a:spLocks noGrp="1" noRot="1" noChangeAspect="1" noTextEdit="1"/>
          </p:cNvSpPr>
          <p:nvPr>
            <p:ph type="sldImg"/>
          </p:nvPr>
        </p:nvSpPr>
        <p:spPr>
          <a:ln/>
        </p:spPr>
      </p:sp>
      <p:sp>
        <p:nvSpPr>
          <p:cNvPr id="131075" name="Espaço Reservado para Anotações 2"/>
          <p:cNvSpPr>
            <a:spLocks noGrp="1"/>
          </p:cNvSpPr>
          <p:nvPr>
            <p:ph type="body" idx="1"/>
          </p:nvPr>
        </p:nvSpPr>
        <p:spPr>
          <a:noFill/>
          <a:ln/>
        </p:spPr>
        <p:txBody>
          <a:bodyPr/>
          <a:lstStyle/>
          <a:p>
            <a:pPr eaLnBrk="1" hangingPunct="1">
              <a:spcBef>
                <a:spcPct val="0"/>
              </a:spcBef>
            </a:pPr>
            <a:endParaRPr lang="pt-BR" smtClean="0"/>
          </a:p>
        </p:txBody>
      </p:sp>
      <p:sp>
        <p:nvSpPr>
          <p:cNvPr id="131076" name="Espaço Reservado para Número de Slide 3"/>
          <p:cNvSpPr>
            <a:spLocks noGrp="1"/>
          </p:cNvSpPr>
          <p:nvPr>
            <p:ph type="sldNum" sz="quarter" idx="5"/>
          </p:nvPr>
        </p:nvSpPr>
        <p:spPr>
          <a:noFill/>
        </p:spPr>
        <p:txBody>
          <a:bodyPr/>
          <a:lstStyle/>
          <a:p>
            <a:fld id="{0FD6702E-363D-474E-B895-3743E24788BE}" type="slidenum">
              <a:rPr lang="pt-BR" smtClean="0"/>
              <a:pPr/>
              <a:t>17</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ço Reservado para Imagem de Slide 1"/>
          <p:cNvSpPr>
            <a:spLocks noGrp="1" noRot="1" noChangeAspect="1" noTextEdit="1"/>
          </p:cNvSpPr>
          <p:nvPr>
            <p:ph type="sldImg"/>
          </p:nvPr>
        </p:nvSpPr>
        <p:spPr>
          <a:ln/>
        </p:spPr>
      </p:sp>
      <p:sp>
        <p:nvSpPr>
          <p:cNvPr id="132099" name="Espaço Reservado para Anotações 2"/>
          <p:cNvSpPr>
            <a:spLocks noGrp="1"/>
          </p:cNvSpPr>
          <p:nvPr>
            <p:ph type="body" idx="1"/>
          </p:nvPr>
        </p:nvSpPr>
        <p:spPr>
          <a:noFill/>
          <a:ln/>
        </p:spPr>
        <p:txBody>
          <a:bodyPr/>
          <a:lstStyle/>
          <a:p>
            <a:pPr eaLnBrk="1" hangingPunct="1">
              <a:spcBef>
                <a:spcPct val="0"/>
              </a:spcBef>
            </a:pPr>
            <a:endParaRPr lang="pt-BR" smtClean="0"/>
          </a:p>
        </p:txBody>
      </p:sp>
      <p:sp>
        <p:nvSpPr>
          <p:cNvPr id="132100" name="Espaço Reservado para Número de Slide 3"/>
          <p:cNvSpPr>
            <a:spLocks noGrp="1"/>
          </p:cNvSpPr>
          <p:nvPr>
            <p:ph type="sldNum" sz="quarter" idx="5"/>
          </p:nvPr>
        </p:nvSpPr>
        <p:spPr>
          <a:noFill/>
        </p:spPr>
        <p:txBody>
          <a:bodyPr/>
          <a:lstStyle/>
          <a:p>
            <a:fld id="{F5E288FD-CCE0-4E24-AE2C-C125679892BE}" type="slidenum">
              <a:rPr lang="pt-BR" smtClean="0"/>
              <a:pPr/>
              <a:t>18</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ço Reservado para Imagem de Slide 1"/>
          <p:cNvSpPr>
            <a:spLocks noGrp="1" noRot="1" noChangeAspect="1" noTextEdit="1"/>
          </p:cNvSpPr>
          <p:nvPr>
            <p:ph type="sldImg"/>
          </p:nvPr>
        </p:nvSpPr>
        <p:spPr>
          <a:ln/>
        </p:spPr>
      </p:sp>
      <p:sp>
        <p:nvSpPr>
          <p:cNvPr id="133123" name="Espaço Reservado para Anotações 2"/>
          <p:cNvSpPr>
            <a:spLocks noGrp="1"/>
          </p:cNvSpPr>
          <p:nvPr>
            <p:ph type="body" idx="1"/>
          </p:nvPr>
        </p:nvSpPr>
        <p:spPr>
          <a:noFill/>
          <a:ln/>
        </p:spPr>
        <p:txBody>
          <a:bodyPr/>
          <a:lstStyle/>
          <a:p>
            <a:pPr eaLnBrk="1" hangingPunct="1">
              <a:spcBef>
                <a:spcPct val="0"/>
              </a:spcBef>
            </a:pPr>
            <a:endParaRPr lang="pt-BR" smtClean="0"/>
          </a:p>
        </p:txBody>
      </p:sp>
      <p:sp>
        <p:nvSpPr>
          <p:cNvPr id="133124" name="Espaço Reservado para Número de Slide 3"/>
          <p:cNvSpPr>
            <a:spLocks noGrp="1"/>
          </p:cNvSpPr>
          <p:nvPr>
            <p:ph type="sldNum" sz="quarter" idx="5"/>
          </p:nvPr>
        </p:nvSpPr>
        <p:spPr>
          <a:noFill/>
        </p:spPr>
        <p:txBody>
          <a:bodyPr/>
          <a:lstStyle/>
          <a:p>
            <a:fld id="{3EAC35D0-330E-4583-B6CD-4A4275D33180}" type="slidenum">
              <a:rPr lang="pt-BR" smtClean="0"/>
              <a:pPr/>
              <a:t>19</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055"/>
          <p:cNvSpPr>
            <a:spLocks noGrp="1" noChangeArrowheads="1"/>
          </p:cNvSpPr>
          <p:nvPr>
            <p:ph type="sldNum" sz="quarter" idx="5"/>
          </p:nvPr>
        </p:nvSpPr>
        <p:spPr>
          <a:noFill/>
        </p:spPr>
        <p:txBody>
          <a:bodyPr/>
          <a:lstStyle/>
          <a:p>
            <a:fld id="{F135104E-84F9-46B8-9D1E-195FDF3D6737}" type="slidenum">
              <a:rPr lang="pt-BR" smtClean="0"/>
              <a:pPr/>
              <a:t>20</a:t>
            </a:fld>
            <a:endParaRPr lang="pt-BR"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055"/>
          <p:cNvSpPr>
            <a:spLocks noGrp="1" noChangeArrowheads="1"/>
          </p:cNvSpPr>
          <p:nvPr>
            <p:ph type="sldNum" sz="quarter" idx="5"/>
          </p:nvPr>
        </p:nvSpPr>
        <p:spPr>
          <a:noFill/>
        </p:spPr>
        <p:txBody>
          <a:bodyPr/>
          <a:lstStyle/>
          <a:p>
            <a:fld id="{659C440D-183B-40DE-8B76-B2D95DDB35F3}" type="slidenum">
              <a:rPr lang="pt-BR" smtClean="0"/>
              <a:pPr/>
              <a:t>21</a:t>
            </a:fld>
            <a:endParaRPr lang="pt-BR"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055"/>
          <p:cNvSpPr>
            <a:spLocks noGrp="1" noChangeArrowheads="1"/>
          </p:cNvSpPr>
          <p:nvPr>
            <p:ph type="sldNum" sz="quarter" idx="5"/>
          </p:nvPr>
        </p:nvSpPr>
        <p:spPr>
          <a:noFill/>
        </p:spPr>
        <p:txBody>
          <a:bodyPr/>
          <a:lstStyle/>
          <a:p>
            <a:fld id="{ACBB11AA-716E-427E-8C70-856ED711A9BA}" type="slidenum">
              <a:rPr lang="pt-BR" smtClean="0"/>
              <a:pPr/>
              <a:t>22</a:t>
            </a:fld>
            <a:endParaRPr lang="pt-B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055"/>
          <p:cNvSpPr>
            <a:spLocks noGrp="1" noChangeArrowheads="1"/>
          </p:cNvSpPr>
          <p:nvPr>
            <p:ph type="sldNum" sz="quarter" idx="5"/>
          </p:nvPr>
        </p:nvSpPr>
        <p:spPr>
          <a:noFill/>
        </p:spPr>
        <p:txBody>
          <a:bodyPr/>
          <a:lstStyle/>
          <a:p>
            <a:fld id="{09C2A5C4-13C8-40FC-8C07-722FFECDDF13}" type="slidenum">
              <a:rPr lang="pt-BR" smtClean="0"/>
              <a:pPr/>
              <a:t>23</a:t>
            </a:fld>
            <a:endParaRPr lang="pt-BR"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055"/>
          <p:cNvSpPr>
            <a:spLocks noGrp="1" noChangeArrowheads="1"/>
          </p:cNvSpPr>
          <p:nvPr>
            <p:ph type="sldNum" sz="quarter" idx="5"/>
          </p:nvPr>
        </p:nvSpPr>
        <p:spPr>
          <a:noFill/>
        </p:spPr>
        <p:txBody>
          <a:bodyPr/>
          <a:lstStyle/>
          <a:p>
            <a:fld id="{1288B5F7-1207-47EF-BA89-15CB29E50ED0}" type="slidenum">
              <a:rPr lang="pt-BR" smtClean="0"/>
              <a:pPr/>
              <a:t>24</a:t>
            </a:fld>
            <a:endParaRPr lang="pt-B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055"/>
          <p:cNvSpPr>
            <a:spLocks noGrp="1" noChangeArrowheads="1"/>
          </p:cNvSpPr>
          <p:nvPr>
            <p:ph type="sldNum" sz="quarter" idx="5"/>
          </p:nvPr>
        </p:nvSpPr>
        <p:spPr>
          <a:noFill/>
        </p:spPr>
        <p:txBody>
          <a:bodyPr/>
          <a:lstStyle/>
          <a:p>
            <a:fld id="{5C3BE372-9F80-41C8-AF41-C8978A4DB06B}" type="slidenum">
              <a:rPr lang="pt-BR" smtClean="0"/>
              <a:pPr/>
              <a:t>25</a:t>
            </a:fld>
            <a:endParaRPr lang="pt-B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055"/>
          <p:cNvSpPr>
            <a:spLocks noGrp="1" noChangeArrowheads="1"/>
          </p:cNvSpPr>
          <p:nvPr>
            <p:ph type="sldNum" sz="quarter" idx="5"/>
          </p:nvPr>
        </p:nvSpPr>
        <p:spPr>
          <a:noFill/>
        </p:spPr>
        <p:txBody>
          <a:bodyPr/>
          <a:lstStyle/>
          <a:p>
            <a:fld id="{629D6DAF-0876-4F6F-B7F3-EB14D606EC8C}" type="slidenum">
              <a:rPr lang="pt-BR" smtClean="0"/>
              <a:pPr/>
              <a:t>26</a:t>
            </a:fld>
            <a:endParaRPr lang="pt-B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055"/>
          <p:cNvSpPr>
            <a:spLocks noGrp="1" noChangeArrowheads="1"/>
          </p:cNvSpPr>
          <p:nvPr>
            <p:ph type="sldNum" sz="quarter" idx="5"/>
          </p:nvPr>
        </p:nvSpPr>
        <p:spPr>
          <a:noFill/>
        </p:spPr>
        <p:txBody>
          <a:bodyPr/>
          <a:lstStyle/>
          <a:p>
            <a:fld id="{F6760A82-E9D0-4D9F-845C-CDC372236681}" type="slidenum">
              <a:rPr lang="pt-BR" smtClean="0"/>
              <a:pPr/>
              <a:t>30</a:t>
            </a:fld>
            <a:endParaRPr lang="pt-BR"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055"/>
          <p:cNvSpPr>
            <a:spLocks noGrp="1" noChangeArrowheads="1"/>
          </p:cNvSpPr>
          <p:nvPr>
            <p:ph type="sldNum" sz="quarter" idx="5"/>
          </p:nvPr>
        </p:nvSpPr>
        <p:spPr>
          <a:noFill/>
        </p:spPr>
        <p:txBody>
          <a:bodyPr/>
          <a:lstStyle/>
          <a:p>
            <a:fld id="{E3311E0E-9C3E-4CA1-9F77-7B4CA02D516D}" type="slidenum">
              <a:rPr lang="pt-BR" smtClean="0"/>
              <a:pPr/>
              <a:t>31</a:t>
            </a:fld>
            <a:endParaRPr lang="pt-BR"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055"/>
          <p:cNvSpPr>
            <a:spLocks noGrp="1" noChangeArrowheads="1"/>
          </p:cNvSpPr>
          <p:nvPr>
            <p:ph type="sldNum" sz="quarter" idx="5"/>
          </p:nvPr>
        </p:nvSpPr>
        <p:spPr>
          <a:noFill/>
        </p:spPr>
        <p:txBody>
          <a:bodyPr/>
          <a:lstStyle/>
          <a:p>
            <a:fld id="{D980C714-A464-43D4-BB78-7CB91AAA0999}" type="slidenum">
              <a:rPr lang="pt-BR" smtClean="0"/>
              <a:pPr/>
              <a:t>32</a:t>
            </a:fld>
            <a:endParaRPr lang="pt-BR"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055"/>
          <p:cNvSpPr>
            <a:spLocks noGrp="1" noChangeArrowheads="1"/>
          </p:cNvSpPr>
          <p:nvPr>
            <p:ph type="sldNum" sz="quarter" idx="5"/>
          </p:nvPr>
        </p:nvSpPr>
        <p:spPr>
          <a:noFill/>
        </p:spPr>
        <p:txBody>
          <a:bodyPr/>
          <a:lstStyle/>
          <a:p>
            <a:fld id="{A040D9C7-8CE5-4B7F-B660-CB3E30CECCA4}" type="slidenum">
              <a:rPr lang="pt-BR" smtClean="0"/>
              <a:pPr/>
              <a:t>33</a:t>
            </a:fld>
            <a:endParaRPr lang="pt-BR"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ço Reservado para Imagem de Slide 1"/>
          <p:cNvSpPr>
            <a:spLocks noGrp="1" noRot="1" noChangeAspect="1" noTextEdit="1"/>
          </p:cNvSpPr>
          <p:nvPr>
            <p:ph type="sldImg"/>
          </p:nvPr>
        </p:nvSpPr>
        <p:spPr>
          <a:ln/>
        </p:spPr>
      </p:sp>
      <p:sp>
        <p:nvSpPr>
          <p:cNvPr id="145411" name="Espaço Reservado para Anotações 2"/>
          <p:cNvSpPr>
            <a:spLocks noGrp="1"/>
          </p:cNvSpPr>
          <p:nvPr>
            <p:ph type="body" idx="1"/>
          </p:nvPr>
        </p:nvSpPr>
        <p:spPr>
          <a:noFill/>
          <a:ln/>
        </p:spPr>
        <p:txBody>
          <a:bodyPr/>
          <a:lstStyle/>
          <a:p>
            <a:endParaRPr lang="pt-BR" smtClean="0"/>
          </a:p>
        </p:txBody>
      </p:sp>
      <p:sp>
        <p:nvSpPr>
          <p:cNvPr id="145412" name="Espaço Reservado para Número de Slide 3"/>
          <p:cNvSpPr>
            <a:spLocks noGrp="1"/>
          </p:cNvSpPr>
          <p:nvPr>
            <p:ph type="sldNum" sz="quarter" idx="5"/>
          </p:nvPr>
        </p:nvSpPr>
        <p:spPr>
          <a:noFill/>
        </p:spPr>
        <p:txBody>
          <a:bodyPr/>
          <a:lstStyle/>
          <a:p>
            <a:fld id="{FABA2D65-42A7-484E-A1A6-8506917F4262}" type="slidenum">
              <a:rPr lang="pt-BR" smtClean="0"/>
              <a:pPr/>
              <a:t>34</a:t>
            </a:fld>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ço Reservado para Imagem de Slide 1"/>
          <p:cNvSpPr>
            <a:spLocks noGrp="1" noRot="1" noChangeAspect="1" noTextEdit="1"/>
          </p:cNvSpPr>
          <p:nvPr>
            <p:ph type="sldImg"/>
          </p:nvPr>
        </p:nvSpPr>
        <p:spPr>
          <a:ln/>
        </p:spPr>
      </p:sp>
      <p:sp>
        <p:nvSpPr>
          <p:cNvPr id="146435" name="Espaço Reservado para Anotações 2"/>
          <p:cNvSpPr>
            <a:spLocks noGrp="1"/>
          </p:cNvSpPr>
          <p:nvPr>
            <p:ph type="body" idx="1"/>
          </p:nvPr>
        </p:nvSpPr>
        <p:spPr>
          <a:noFill/>
          <a:ln/>
        </p:spPr>
        <p:txBody>
          <a:bodyPr/>
          <a:lstStyle/>
          <a:p>
            <a:endParaRPr lang="pt-BR" smtClean="0"/>
          </a:p>
        </p:txBody>
      </p:sp>
      <p:sp>
        <p:nvSpPr>
          <p:cNvPr id="146436" name="Espaço Reservado para Número de Slide 3"/>
          <p:cNvSpPr>
            <a:spLocks noGrp="1"/>
          </p:cNvSpPr>
          <p:nvPr>
            <p:ph type="sldNum" sz="quarter" idx="5"/>
          </p:nvPr>
        </p:nvSpPr>
        <p:spPr>
          <a:noFill/>
        </p:spPr>
        <p:txBody>
          <a:bodyPr/>
          <a:lstStyle/>
          <a:p>
            <a:fld id="{E396FB7F-A209-4D8C-84EB-86E6C9A089FC}" type="slidenum">
              <a:rPr lang="pt-BR" smtClean="0"/>
              <a:pPr/>
              <a:t>35</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ço Reservado para Imagem de Slide 1"/>
          <p:cNvSpPr>
            <a:spLocks noGrp="1" noRot="1" noChangeAspect="1" noTextEdit="1"/>
          </p:cNvSpPr>
          <p:nvPr>
            <p:ph type="sldImg"/>
          </p:nvPr>
        </p:nvSpPr>
        <p:spPr>
          <a:ln/>
        </p:spPr>
      </p:sp>
      <p:sp>
        <p:nvSpPr>
          <p:cNvPr id="147459" name="Espaço Reservado para Anotações 2"/>
          <p:cNvSpPr>
            <a:spLocks noGrp="1"/>
          </p:cNvSpPr>
          <p:nvPr>
            <p:ph type="body" idx="1"/>
          </p:nvPr>
        </p:nvSpPr>
        <p:spPr>
          <a:noFill/>
          <a:ln/>
        </p:spPr>
        <p:txBody>
          <a:bodyPr/>
          <a:lstStyle/>
          <a:p>
            <a:endParaRPr lang="pt-BR" smtClean="0"/>
          </a:p>
        </p:txBody>
      </p:sp>
      <p:sp>
        <p:nvSpPr>
          <p:cNvPr id="147460" name="Espaço Reservado para Número de Slide 3"/>
          <p:cNvSpPr>
            <a:spLocks noGrp="1"/>
          </p:cNvSpPr>
          <p:nvPr>
            <p:ph type="sldNum" sz="quarter" idx="5"/>
          </p:nvPr>
        </p:nvSpPr>
        <p:spPr>
          <a:noFill/>
        </p:spPr>
        <p:txBody>
          <a:bodyPr/>
          <a:lstStyle/>
          <a:p>
            <a:fld id="{63686FD3-8B26-4652-B9F6-0AAB2CD3696F}" type="slidenum">
              <a:rPr lang="pt-BR" smtClean="0"/>
              <a:pPr/>
              <a:t>36</a:t>
            </a:fld>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055"/>
          <p:cNvSpPr>
            <a:spLocks noGrp="1" noChangeArrowheads="1"/>
          </p:cNvSpPr>
          <p:nvPr>
            <p:ph type="sldNum" sz="quarter" idx="5"/>
          </p:nvPr>
        </p:nvSpPr>
        <p:spPr>
          <a:noFill/>
        </p:spPr>
        <p:txBody>
          <a:bodyPr/>
          <a:lstStyle/>
          <a:p>
            <a:fld id="{1F38B203-3F04-44CB-BA72-EAA3384765F9}" type="slidenum">
              <a:rPr lang="pt-BR" smtClean="0"/>
              <a:pPr/>
              <a:t>37</a:t>
            </a:fld>
            <a:endParaRPr lang="pt-BR"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055"/>
          <p:cNvSpPr>
            <a:spLocks noGrp="1" noChangeArrowheads="1"/>
          </p:cNvSpPr>
          <p:nvPr>
            <p:ph type="sldNum" sz="quarter" idx="5"/>
          </p:nvPr>
        </p:nvSpPr>
        <p:spPr>
          <a:noFill/>
        </p:spPr>
        <p:txBody>
          <a:bodyPr/>
          <a:lstStyle/>
          <a:p>
            <a:fld id="{A28B7A05-50E4-4F6B-96C7-AAD5D5AFB1BF}" type="slidenum">
              <a:rPr lang="pt-BR" smtClean="0"/>
              <a:pPr/>
              <a:t>38</a:t>
            </a:fld>
            <a:endParaRPr lang="pt-BR"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2CDD964-52A0-46BD-9B22-61F3F735A944}"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60</a:t>
            </a:fld>
            <a:endParaRPr lang="en-GB" sz="1200">
              <a:solidFill>
                <a:srgbClr val="000000"/>
              </a:solidFill>
              <a:ea typeface="Lucida Sans Unicode" pitchFamily="34" charset="0"/>
              <a:cs typeface="Lucida Sans Unicode" pitchFamily="34" charset="0"/>
            </a:endParaRPr>
          </a:p>
        </p:txBody>
      </p:sp>
      <p:sp>
        <p:nvSpPr>
          <p:cNvPr id="151555" name="Text Box 1025"/>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1556" name="Rectangle 1026"/>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CEE3B4C-96F2-4988-8F2E-39AFC178B23A}"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61</a:t>
            </a:fld>
            <a:endParaRPr lang="en-GB" sz="1200">
              <a:solidFill>
                <a:srgbClr val="000000"/>
              </a:solidFill>
              <a:ea typeface="Lucida Sans Unicode" pitchFamily="34" charset="0"/>
              <a:cs typeface="Lucida Sans Unicode" pitchFamily="34" charset="0"/>
            </a:endParaRPr>
          </a:p>
        </p:txBody>
      </p:sp>
      <p:sp>
        <p:nvSpPr>
          <p:cNvPr id="1525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2580" name="Rectangle 2"/>
          <p:cNvSpPr>
            <a:spLocks noGrp="1" noChangeArrowheads="1"/>
          </p:cNvSpPr>
          <p:nvPr>
            <p:ph type="body"/>
          </p:nvPr>
        </p:nvSpPr>
        <p:spPr>
          <a:xfrm>
            <a:off x="914400" y="4343400"/>
            <a:ext cx="5027613" cy="4124325"/>
          </a:xfrm>
          <a:solidFill>
            <a:srgbClr val="FFFFFF"/>
          </a:solidFill>
          <a:ln w="9360">
            <a:solidFill>
              <a:srgbClr val="000000"/>
            </a:solidFill>
          </a:ln>
        </p:spPr>
        <p:txBody>
          <a:bodyPr wrap="none" lIns="90000" tIns="46800" rIns="90000" bIns="46800" anchor="ctr"/>
          <a:lstStyle/>
          <a:p>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2A4C29B-82E4-4D0D-AE8E-D4B59ACA3659}"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62</a:t>
            </a:fld>
            <a:endParaRPr lang="en-GB" sz="1200">
              <a:solidFill>
                <a:srgbClr val="000000"/>
              </a:solidFill>
              <a:ea typeface="Lucida Sans Unicode" pitchFamily="34" charset="0"/>
              <a:cs typeface="Lucida Sans Unicode" pitchFamily="34" charset="0"/>
            </a:endParaRPr>
          </a:p>
        </p:txBody>
      </p:sp>
      <p:sp>
        <p:nvSpPr>
          <p:cNvPr id="15360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360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CF233F7-E96B-4C9E-AE79-1067EBEE2E42}"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63</a:t>
            </a:fld>
            <a:endParaRPr lang="en-GB" sz="1200">
              <a:solidFill>
                <a:srgbClr val="000000"/>
              </a:solidFill>
              <a:ea typeface="Lucida Sans Unicode" pitchFamily="34" charset="0"/>
              <a:cs typeface="Lucida Sans Unicode" pitchFamily="34" charset="0"/>
            </a:endParaRPr>
          </a:p>
        </p:txBody>
      </p:sp>
      <p:sp>
        <p:nvSpPr>
          <p:cNvPr id="15462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462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6BFE4F9-1B03-4D65-B7C4-17ADA91ADC20}"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64</a:t>
            </a:fld>
            <a:endParaRPr lang="en-GB" sz="1200">
              <a:solidFill>
                <a:srgbClr val="000000"/>
              </a:solidFill>
              <a:ea typeface="Lucida Sans Unicode" pitchFamily="34" charset="0"/>
              <a:cs typeface="Lucida Sans Unicode" pitchFamily="34" charset="0"/>
            </a:endParaRPr>
          </a:p>
        </p:txBody>
      </p:sp>
      <p:sp>
        <p:nvSpPr>
          <p:cNvPr id="15565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5652"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FA8371B-6BBF-4337-96A6-3A33264D5D09}"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65</a:t>
            </a:fld>
            <a:endParaRPr lang="en-GB" sz="1200">
              <a:solidFill>
                <a:srgbClr val="000000"/>
              </a:solidFill>
              <a:ea typeface="Lucida Sans Unicode" pitchFamily="34" charset="0"/>
              <a:cs typeface="Lucida Sans Unicode" pitchFamily="34" charset="0"/>
            </a:endParaRPr>
          </a:p>
        </p:txBody>
      </p:sp>
      <p:sp>
        <p:nvSpPr>
          <p:cNvPr id="15667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6676"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AB082E-BBD5-4FD0-BCA5-4EE6D1565025}"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66</a:t>
            </a:fld>
            <a:endParaRPr lang="en-GB" sz="1200">
              <a:solidFill>
                <a:srgbClr val="000000"/>
              </a:solidFill>
              <a:ea typeface="Lucida Sans Unicode" pitchFamily="34" charset="0"/>
              <a:cs typeface="Lucida Sans Unicode" pitchFamily="34" charset="0"/>
            </a:endParaRPr>
          </a:p>
        </p:txBody>
      </p:sp>
      <p:sp>
        <p:nvSpPr>
          <p:cNvPr id="15769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7700"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B98F1D7-F206-41FC-BB66-5302D08E03F2}"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67</a:t>
            </a:fld>
            <a:endParaRPr lang="en-GB" sz="1200">
              <a:solidFill>
                <a:srgbClr val="000000"/>
              </a:solidFill>
              <a:ea typeface="Lucida Sans Unicode" pitchFamily="34" charset="0"/>
              <a:cs typeface="Lucida Sans Unicode" pitchFamily="34" charset="0"/>
            </a:endParaRPr>
          </a:p>
        </p:txBody>
      </p:sp>
      <p:sp>
        <p:nvSpPr>
          <p:cNvPr id="1587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872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414366B-E303-4AF8-8F32-1353D4200C89}"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68</a:t>
            </a:fld>
            <a:endParaRPr lang="en-GB" sz="1200">
              <a:solidFill>
                <a:srgbClr val="000000"/>
              </a:solidFill>
              <a:ea typeface="Lucida Sans Unicode" pitchFamily="34" charset="0"/>
              <a:cs typeface="Lucida Sans Unicode" pitchFamily="34" charset="0"/>
            </a:endParaRPr>
          </a:p>
        </p:txBody>
      </p:sp>
      <p:sp>
        <p:nvSpPr>
          <p:cNvPr id="15974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5974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36501BA-C226-462B-A199-B77F7966D54D}"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69</a:t>
            </a:fld>
            <a:endParaRPr lang="en-GB" sz="1200">
              <a:solidFill>
                <a:srgbClr val="000000"/>
              </a:solidFill>
              <a:ea typeface="Lucida Sans Unicode" pitchFamily="34" charset="0"/>
              <a:cs typeface="Lucida Sans Unicode" pitchFamily="34" charset="0"/>
            </a:endParaRPr>
          </a:p>
        </p:txBody>
      </p:sp>
      <p:sp>
        <p:nvSpPr>
          <p:cNvPr id="16077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0772"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6A98A72-454A-40D7-8E67-BBD74D3D7C52}"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70</a:t>
            </a:fld>
            <a:endParaRPr lang="en-GB" sz="1200">
              <a:solidFill>
                <a:srgbClr val="000000"/>
              </a:solidFill>
              <a:ea typeface="Lucida Sans Unicode" pitchFamily="34" charset="0"/>
              <a:cs typeface="Lucida Sans Unicode" pitchFamily="34" charset="0"/>
            </a:endParaRPr>
          </a:p>
        </p:txBody>
      </p:sp>
      <p:sp>
        <p:nvSpPr>
          <p:cNvPr id="161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1796"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122E4BB-E068-4515-8E14-9F4F93585442}"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71</a:t>
            </a:fld>
            <a:endParaRPr lang="en-GB" sz="1200">
              <a:solidFill>
                <a:srgbClr val="000000"/>
              </a:solidFill>
              <a:ea typeface="Lucida Sans Unicode" pitchFamily="34" charset="0"/>
              <a:cs typeface="Lucida Sans Unicode" pitchFamily="34" charset="0"/>
            </a:endParaRPr>
          </a:p>
        </p:txBody>
      </p:sp>
      <p:sp>
        <p:nvSpPr>
          <p:cNvPr id="1628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2820"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026BED8-F343-43DC-A495-13944B3EA6C9}"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72</a:t>
            </a:fld>
            <a:endParaRPr lang="en-GB" sz="1200">
              <a:solidFill>
                <a:srgbClr val="000000"/>
              </a:solidFill>
              <a:ea typeface="Lucida Sans Unicode" pitchFamily="34" charset="0"/>
              <a:cs typeface="Lucida Sans Unicode" pitchFamily="34" charset="0"/>
            </a:endParaRPr>
          </a:p>
        </p:txBody>
      </p:sp>
      <p:sp>
        <p:nvSpPr>
          <p:cNvPr id="16384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384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3381199-AE46-4186-8C5D-25EBDF45DD26}"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73</a:t>
            </a:fld>
            <a:endParaRPr lang="en-GB" sz="1200">
              <a:solidFill>
                <a:srgbClr val="000000"/>
              </a:solidFill>
              <a:ea typeface="Lucida Sans Unicode" pitchFamily="34" charset="0"/>
              <a:cs typeface="Lucida Sans Unicode" pitchFamily="34" charset="0"/>
            </a:endParaRPr>
          </a:p>
        </p:txBody>
      </p:sp>
      <p:sp>
        <p:nvSpPr>
          <p:cNvPr id="1648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486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E934B6E-B157-4750-A587-82923EB97597}"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74</a:t>
            </a:fld>
            <a:endParaRPr lang="en-GB" sz="1200">
              <a:solidFill>
                <a:srgbClr val="000000"/>
              </a:solidFill>
              <a:ea typeface="Lucida Sans Unicode" pitchFamily="34" charset="0"/>
              <a:cs typeface="Lucida Sans Unicode" pitchFamily="34" charset="0"/>
            </a:endParaRPr>
          </a:p>
        </p:txBody>
      </p:sp>
      <p:sp>
        <p:nvSpPr>
          <p:cNvPr id="16589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5892"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496B4BA-839D-4009-AD80-663B9E7E6B69}"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75</a:t>
            </a:fld>
            <a:endParaRPr lang="en-GB" sz="1200">
              <a:solidFill>
                <a:srgbClr val="000000"/>
              </a:solidFill>
              <a:ea typeface="Lucida Sans Unicode" pitchFamily="34" charset="0"/>
              <a:cs typeface="Lucida Sans Unicode" pitchFamily="34" charset="0"/>
            </a:endParaRPr>
          </a:p>
        </p:txBody>
      </p:sp>
      <p:sp>
        <p:nvSpPr>
          <p:cNvPr id="1669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6916"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0E347E6-DD2A-4B6F-ACA8-05905C0E5DB5}"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76</a:t>
            </a:fld>
            <a:endParaRPr lang="en-GB" sz="1200">
              <a:solidFill>
                <a:srgbClr val="000000"/>
              </a:solidFill>
              <a:ea typeface="Lucida Sans Unicode" pitchFamily="34" charset="0"/>
              <a:cs typeface="Lucida Sans Unicode" pitchFamily="34" charset="0"/>
            </a:endParaRPr>
          </a:p>
        </p:txBody>
      </p:sp>
      <p:sp>
        <p:nvSpPr>
          <p:cNvPr id="16793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7940"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8BD330B-BE7A-4834-A5A8-26A1D2D96CDC}"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77</a:t>
            </a:fld>
            <a:endParaRPr lang="en-GB" sz="1200">
              <a:solidFill>
                <a:srgbClr val="000000"/>
              </a:solidFill>
              <a:ea typeface="Lucida Sans Unicode" pitchFamily="34" charset="0"/>
              <a:cs typeface="Lucida Sans Unicode" pitchFamily="34" charset="0"/>
            </a:endParaRPr>
          </a:p>
        </p:txBody>
      </p:sp>
      <p:sp>
        <p:nvSpPr>
          <p:cNvPr id="16896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896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1056617-F3E0-4545-90B9-159BC6AA6FC1}"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78</a:t>
            </a:fld>
            <a:endParaRPr lang="en-GB" sz="1200">
              <a:solidFill>
                <a:srgbClr val="000000"/>
              </a:solidFill>
              <a:ea typeface="Lucida Sans Unicode" pitchFamily="34" charset="0"/>
              <a:cs typeface="Lucida Sans Unicode" pitchFamily="34" charset="0"/>
            </a:endParaRPr>
          </a:p>
        </p:txBody>
      </p:sp>
      <p:sp>
        <p:nvSpPr>
          <p:cNvPr id="1699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6998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D6CA8AD-DAF7-41AD-91E7-DFF2ED50C0AC}"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79</a:t>
            </a:fld>
            <a:endParaRPr lang="en-GB" sz="1200">
              <a:solidFill>
                <a:srgbClr val="000000"/>
              </a:solidFill>
              <a:ea typeface="Lucida Sans Unicode" pitchFamily="34" charset="0"/>
              <a:cs typeface="Lucida Sans Unicode" pitchFamily="34" charset="0"/>
            </a:endParaRPr>
          </a:p>
        </p:txBody>
      </p:sp>
      <p:sp>
        <p:nvSpPr>
          <p:cNvPr id="1710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1012"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39C29FE-4209-4F15-A8F1-E0CD7A591C70}"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80</a:t>
            </a:fld>
            <a:endParaRPr lang="en-GB" sz="1200">
              <a:solidFill>
                <a:srgbClr val="000000"/>
              </a:solidFill>
              <a:ea typeface="Lucida Sans Unicode" pitchFamily="34" charset="0"/>
              <a:cs typeface="Lucida Sans Unicode" pitchFamily="34" charset="0"/>
            </a:endParaRPr>
          </a:p>
        </p:txBody>
      </p:sp>
      <p:sp>
        <p:nvSpPr>
          <p:cNvPr id="1720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2036"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6672C94-479A-4539-B714-BF408E051E96}"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81</a:t>
            </a:fld>
            <a:endParaRPr lang="en-GB" sz="1200">
              <a:solidFill>
                <a:srgbClr val="000000"/>
              </a:solidFill>
              <a:ea typeface="Lucida Sans Unicode" pitchFamily="34" charset="0"/>
              <a:cs typeface="Lucida Sans Unicode" pitchFamily="34" charset="0"/>
            </a:endParaRPr>
          </a:p>
        </p:txBody>
      </p:sp>
      <p:sp>
        <p:nvSpPr>
          <p:cNvPr id="1730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3060"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A43DE55-EA9B-4879-995C-13B4F39CC55D}"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82</a:t>
            </a:fld>
            <a:endParaRPr lang="en-GB" sz="1200">
              <a:solidFill>
                <a:srgbClr val="000000"/>
              </a:solidFill>
              <a:ea typeface="Lucida Sans Unicode" pitchFamily="34" charset="0"/>
              <a:cs typeface="Lucida Sans Unicode" pitchFamily="34" charset="0"/>
            </a:endParaRPr>
          </a:p>
        </p:txBody>
      </p:sp>
      <p:sp>
        <p:nvSpPr>
          <p:cNvPr id="17408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408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DFD0D95-B796-4AE6-B656-FE60FEF3C3C2}"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83</a:t>
            </a:fld>
            <a:endParaRPr lang="en-GB" sz="1200">
              <a:solidFill>
                <a:srgbClr val="000000"/>
              </a:solidFill>
              <a:ea typeface="Lucida Sans Unicode" pitchFamily="34" charset="0"/>
              <a:cs typeface="Lucida Sans Unicode" pitchFamily="34" charset="0"/>
            </a:endParaRPr>
          </a:p>
        </p:txBody>
      </p:sp>
      <p:sp>
        <p:nvSpPr>
          <p:cNvPr id="1751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510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81B0E8C-4C00-4E75-A571-A9B88F6A781A}"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84</a:t>
            </a:fld>
            <a:endParaRPr lang="en-GB" sz="1200">
              <a:solidFill>
                <a:srgbClr val="000000"/>
              </a:solidFill>
              <a:ea typeface="Lucida Sans Unicode" pitchFamily="34" charset="0"/>
              <a:cs typeface="Lucida Sans Unicode" pitchFamily="34" charset="0"/>
            </a:endParaRPr>
          </a:p>
        </p:txBody>
      </p:sp>
      <p:sp>
        <p:nvSpPr>
          <p:cNvPr id="1761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6132"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F982FB6-8AB2-4492-B17B-6971CC8D8050}"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85</a:t>
            </a:fld>
            <a:endParaRPr lang="en-GB" sz="1200">
              <a:solidFill>
                <a:srgbClr val="000000"/>
              </a:solidFill>
              <a:ea typeface="Lucida Sans Unicode" pitchFamily="34" charset="0"/>
              <a:cs typeface="Lucida Sans Unicode" pitchFamily="34" charset="0"/>
            </a:endParaRPr>
          </a:p>
        </p:txBody>
      </p:sp>
      <p:sp>
        <p:nvSpPr>
          <p:cNvPr id="1771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7156"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EDDEE3A-AC8A-451D-84F0-0642A2CC35FC}"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86</a:t>
            </a:fld>
            <a:endParaRPr lang="en-GB" sz="1200">
              <a:solidFill>
                <a:srgbClr val="000000"/>
              </a:solidFill>
              <a:ea typeface="Lucida Sans Unicode" pitchFamily="34" charset="0"/>
              <a:cs typeface="Lucida Sans Unicode" pitchFamily="34" charset="0"/>
            </a:endParaRPr>
          </a:p>
        </p:txBody>
      </p:sp>
      <p:sp>
        <p:nvSpPr>
          <p:cNvPr id="1781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8180"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B8D0BF6-4967-44DB-9815-71118F5C8871}" type="slidenum">
              <a:rPr lang="en-US" smtClean="0">
                <a:latin typeface="Arial" charset="0"/>
              </a:rPr>
              <a:pPr/>
              <a:t>7</a:t>
            </a:fld>
            <a:endParaRPr lang="en-US" smtClean="0">
              <a:latin typeface="Arial" charset="0"/>
            </a:endParaRPr>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pt-BR"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CA12A49-F50D-4621-9BD0-3BFD59FE3A9B}"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87</a:t>
            </a:fld>
            <a:endParaRPr lang="en-GB" sz="1200">
              <a:solidFill>
                <a:srgbClr val="000000"/>
              </a:solidFill>
              <a:ea typeface="Lucida Sans Unicode" pitchFamily="34" charset="0"/>
              <a:cs typeface="Lucida Sans Unicode" pitchFamily="34" charset="0"/>
            </a:endParaRPr>
          </a:p>
        </p:txBody>
      </p:sp>
      <p:sp>
        <p:nvSpPr>
          <p:cNvPr id="1792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79204"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8"/>
          <p:cNvSpPr txBox="1">
            <a:spLocks noGrp="1" noChangeArrowheads="1"/>
          </p:cNvSpPr>
          <p:nvPr/>
        </p:nvSpPr>
        <p:spPr bwMode="auto">
          <a:xfrm>
            <a:off x="3886200" y="8686800"/>
            <a:ext cx="2968625" cy="455613"/>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1ADC1CD-50F0-4B1E-9AD4-9D10AE60B7E7}" type="slidenum">
              <a:rPr lang="en-GB" sz="1200">
                <a:solidFill>
                  <a:srgbClr val="000000"/>
                </a:solidFill>
                <a:ea typeface="Lucida Sans Unicode" pitchFamily="34" charset="0"/>
                <a:cs typeface="Lucida Sans Unicode" pitchFamily="34" charset="0"/>
              </a:rPr>
              <a: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88</a:t>
            </a:fld>
            <a:endParaRPr lang="en-GB" sz="1200">
              <a:solidFill>
                <a:srgbClr val="000000"/>
              </a:solidFill>
              <a:ea typeface="Lucida Sans Unicode" pitchFamily="34" charset="0"/>
              <a:cs typeface="Lucida Sans Unicode" pitchFamily="34" charset="0"/>
            </a:endParaRPr>
          </a:p>
        </p:txBody>
      </p:sp>
      <p:sp>
        <p:nvSpPr>
          <p:cNvPr id="1802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400">
              <a:solidFill>
                <a:schemeClr val="bg1"/>
              </a:solidFill>
              <a:ea typeface="Lucida Sans Unicode" pitchFamily="34" charset="0"/>
              <a:cs typeface="Lucida Sans Unicode" pitchFamily="34" charset="0"/>
            </a:endParaRPr>
          </a:p>
        </p:txBody>
      </p:sp>
      <p:sp>
        <p:nvSpPr>
          <p:cNvPr id="180228" name="Rectangle 2"/>
          <p:cNvSpPr>
            <a:spLocks noGrp="1" noChangeArrowheads="1"/>
          </p:cNvSpPr>
          <p:nvPr>
            <p:ph type="body"/>
          </p:nvPr>
        </p:nvSpPr>
        <p:spPr>
          <a:xfrm>
            <a:off x="914400" y="4343400"/>
            <a:ext cx="5027613" cy="4114800"/>
          </a:xfrm>
          <a:noFill/>
          <a:ln/>
        </p:spPr>
        <p:txBody>
          <a:bodyPr wrap="none" lIns="90000" tIns="46800" rIns="90000" bIns="46800" anchor="ctr"/>
          <a:lstStyle/>
          <a:p>
            <a:endParaRPr lang="pt-B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8701FF3-07E9-4ADF-9E65-485B3AF77D08}" type="slidenum">
              <a:rPr lang="en-US" smtClean="0">
                <a:latin typeface="Arial" charset="0"/>
              </a:rPr>
              <a:pPr/>
              <a:t>121</a:t>
            </a:fld>
            <a:endParaRPr lang="en-US" smtClean="0">
              <a:latin typeface="Arial" charset="0"/>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pt-BR"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algn="just"/>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131</a:t>
            </a:fld>
            <a:endParaRPr lang="pt-BR"/>
          </a:p>
        </p:txBody>
      </p:sp>
    </p:spTree>
    <p:extLst>
      <p:ext uri="{BB962C8B-B14F-4D97-AF65-F5344CB8AC3E}">
        <p14:creationId xmlns="" xmlns:p14="http://schemas.microsoft.com/office/powerpoint/2010/main" val="2183576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132</a:t>
            </a:fld>
            <a:endParaRPr lang="pt-BR"/>
          </a:p>
        </p:txBody>
      </p:sp>
    </p:spTree>
    <p:extLst>
      <p:ext uri="{BB962C8B-B14F-4D97-AF65-F5344CB8AC3E}">
        <p14:creationId xmlns="" xmlns:p14="http://schemas.microsoft.com/office/powerpoint/2010/main" val="41723048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133</a:t>
            </a:fld>
            <a:endParaRPr lang="pt-BR"/>
          </a:p>
        </p:txBody>
      </p:sp>
    </p:spTree>
    <p:extLst>
      <p:ext uri="{BB962C8B-B14F-4D97-AF65-F5344CB8AC3E}">
        <p14:creationId xmlns="" xmlns:p14="http://schemas.microsoft.com/office/powerpoint/2010/main" val="24283450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134</a:t>
            </a:fld>
            <a:endParaRPr lang="pt-BR"/>
          </a:p>
        </p:txBody>
      </p:sp>
    </p:spTree>
    <p:extLst>
      <p:ext uri="{BB962C8B-B14F-4D97-AF65-F5344CB8AC3E}">
        <p14:creationId xmlns="" xmlns:p14="http://schemas.microsoft.com/office/powerpoint/2010/main" val="5410327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135</a:t>
            </a:fld>
            <a:endParaRPr lang="pt-BR"/>
          </a:p>
        </p:txBody>
      </p:sp>
    </p:spTree>
    <p:extLst>
      <p:ext uri="{BB962C8B-B14F-4D97-AF65-F5344CB8AC3E}">
        <p14:creationId xmlns="" xmlns:p14="http://schemas.microsoft.com/office/powerpoint/2010/main" val="18059963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136</a:t>
            </a:fld>
            <a:endParaRPr lang="pt-BR"/>
          </a:p>
        </p:txBody>
      </p:sp>
    </p:spTree>
    <p:extLst>
      <p:ext uri="{BB962C8B-B14F-4D97-AF65-F5344CB8AC3E}">
        <p14:creationId xmlns="" xmlns:p14="http://schemas.microsoft.com/office/powerpoint/2010/main" val="8096374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137</a:t>
            </a:fld>
            <a:endParaRPr lang="pt-BR"/>
          </a:p>
        </p:txBody>
      </p:sp>
    </p:spTree>
    <p:extLst>
      <p:ext uri="{BB962C8B-B14F-4D97-AF65-F5344CB8AC3E}">
        <p14:creationId xmlns="" xmlns:p14="http://schemas.microsoft.com/office/powerpoint/2010/main" val="165507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138</a:t>
            </a:fld>
            <a:endParaRPr lang="pt-BR"/>
          </a:p>
        </p:txBody>
      </p:sp>
    </p:spTree>
    <p:extLst>
      <p:ext uri="{BB962C8B-B14F-4D97-AF65-F5344CB8AC3E}">
        <p14:creationId xmlns="" xmlns:p14="http://schemas.microsoft.com/office/powerpoint/2010/main" val="24064311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139</a:t>
            </a:fld>
            <a:endParaRPr lang="pt-BR"/>
          </a:p>
        </p:txBody>
      </p:sp>
    </p:spTree>
    <p:extLst>
      <p:ext uri="{BB962C8B-B14F-4D97-AF65-F5344CB8AC3E}">
        <p14:creationId xmlns="" xmlns:p14="http://schemas.microsoft.com/office/powerpoint/2010/main" val="33966961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140</a:t>
            </a:fld>
            <a:endParaRPr lang="pt-BR"/>
          </a:p>
        </p:txBody>
      </p:sp>
    </p:spTree>
    <p:extLst>
      <p:ext uri="{BB962C8B-B14F-4D97-AF65-F5344CB8AC3E}">
        <p14:creationId xmlns="" xmlns:p14="http://schemas.microsoft.com/office/powerpoint/2010/main" val="11612500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141</a:t>
            </a:fld>
            <a:endParaRPr lang="pt-BR"/>
          </a:p>
        </p:txBody>
      </p:sp>
    </p:spTree>
    <p:extLst>
      <p:ext uri="{BB962C8B-B14F-4D97-AF65-F5344CB8AC3E}">
        <p14:creationId xmlns="" xmlns:p14="http://schemas.microsoft.com/office/powerpoint/2010/main" val="33841317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142</a:t>
            </a:fld>
            <a:endParaRPr lang="pt-BR"/>
          </a:p>
        </p:txBody>
      </p:sp>
    </p:spTree>
    <p:extLst>
      <p:ext uri="{BB962C8B-B14F-4D97-AF65-F5344CB8AC3E}">
        <p14:creationId xmlns="" xmlns:p14="http://schemas.microsoft.com/office/powerpoint/2010/main" val="7580611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pPr/>
              <a:t>143</a:t>
            </a:fld>
            <a:endParaRPr lang="pt-BR"/>
          </a:p>
        </p:txBody>
      </p:sp>
    </p:spTree>
    <p:extLst>
      <p:ext uri="{BB962C8B-B14F-4D97-AF65-F5344CB8AC3E}">
        <p14:creationId xmlns="" xmlns:p14="http://schemas.microsoft.com/office/powerpoint/2010/main" val="41573925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144</a:t>
            </a:fld>
            <a:endParaRPr lang="pt-BR">
              <a:solidFill>
                <a:prstClr val="black"/>
              </a:solidFill>
            </a:endParaRPr>
          </a:p>
        </p:txBody>
      </p:sp>
    </p:spTree>
    <p:extLst>
      <p:ext uri="{BB962C8B-B14F-4D97-AF65-F5344CB8AC3E}">
        <p14:creationId xmlns="" xmlns:p14="http://schemas.microsoft.com/office/powerpoint/2010/main" val="19843712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145</a:t>
            </a:fld>
            <a:endParaRPr lang="pt-BR">
              <a:solidFill>
                <a:prstClr val="black"/>
              </a:solidFill>
            </a:endParaRPr>
          </a:p>
        </p:txBody>
      </p:sp>
    </p:spTree>
    <p:extLst>
      <p:ext uri="{BB962C8B-B14F-4D97-AF65-F5344CB8AC3E}">
        <p14:creationId xmlns="" xmlns:p14="http://schemas.microsoft.com/office/powerpoint/2010/main" val="15040099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146</a:t>
            </a:fld>
            <a:endParaRPr lang="pt-BR">
              <a:solidFill>
                <a:prstClr val="black"/>
              </a:solidFill>
            </a:endParaRPr>
          </a:p>
        </p:txBody>
      </p:sp>
    </p:spTree>
    <p:extLst>
      <p:ext uri="{BB962C8B-B14F-4D97-AF65-F5344CB8AC3E}">
        <p14:creationId xmlns="" xmlns:p14="http://schemas.microsoft.com/office/powerpoint/2010/main" val="31961999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147</a:t>
            </a:fld>
            <a:endParaRPr lang="pt-BR">
              <a:solidFill>
                <a:prstClr val="black"/>
              </a:solidFill>
            </a:endParaRPr>
          </a:p>
        </p:txBody>
      </p:sp>
    </p:spTree>
    <p:extLst>
      <p:ext uri="{BB962C8B-B14F-4D97-AF65-F5344CB8AC3E}">
        <p14:creationId xmlns="" xmlns:p14="http://schemas.microsoft.com/office/powerpoint/2010/main" val="251262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148</a:t>
            </a:fld>
            <a:endParaRPr lang="pt-BR">
              <a:solidFill>
                <a:prstClr val="black"/>
              </a:solidFill>
            </a:endParaRPr>
          </a:p>
        </p:txBody>
      </p:sp>
    </p:spTree>
    <p:extLst>
      <p:ext uri="{BB962C8B-B14F-4D97-AF65-F5344CB8AC3E}">
        <p14:creationId xmlns="" xmlns:p14="http://schemas.microsoft.com/office/powerpoint/2010/main" val="31176562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149</a:t>
            </a:fld>
            <a:endParaRPr lang="pt-BR">
              <a:solidFill>
                <a:prstClr val="black"/>
              </a:solidFill>
            </a:endParaRPr>
          </a:p>
        </p:txBody>
      </p:sp>
    </p:spTree>
    <p:extLst>
      <p:ext uri="{BB962C8B-B14F-4D97-AF65-F5344CB8AC3E}">
        <p14:creationId xmlns="" xmlns:p14="http://schemas.microsoft.com/office/powerpoint/2010/main" val="6739951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150</a:t>
            </a:fld>
            <a:endParaRPr lang="pt-BR">
              <a:solidFill>
                <a:prstClr val="black"/>
              </a:solidFill>
            </a:endParaRPr>
          </a:p>
        </p:txBody>
      </p:sp>
    </p:spTree>
    <p:extLst>
      <p:ext uri="{BB962C8B-B14F-4D97-AF65-F5344CB8AC3E}">
        <p14:creationId xmlns="" xmlns:p14="http://schemas.microsoft.com/office/powerpoint/2010/main" val="15520895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151</a:t>
            </a:fld>
            <a:endParaRPr lang="pt-BR">
              <a:solidFill>
                <a:prstClr val="black"/>
              </a:solidFill>
            </a:endParaRPr>
          </a:p>
        </p:txBody>
      </p:sp>
    </p:spTree>
    <p:extLst>
      <p:ext uri="{BB962C8B-B14F-4D97-AF65-F5344CB8AC3E}">
        <p14:creationId xmlns="" xmlns:p14="http://schemas.microsoft.com/office/powerpoint/2010/main" val="3692118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152</a:t>
            </a:fld>
            <a:endParaRPr lang="pt-BR">
              <a:solidFill>
                <a:prstClr val="black"/>
              </a:solidFill>
            </a:endParaRPr>
          </a:p>
        </p:txBody>
      </p:sp>
    </p:spTree>
    <p:extLst>
      <p:ext uri="{BB962C8B-B14F-4D97-AF65-F5344CB8AC3E}">
        <p14:creationId xmlns="" xmlns:p14="http://schemas.microsoft.com/office/powerpoint/2010/main" val="16881102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1EDD301-54BF-4C5E-A451-383C8062D5E5}" type="slidenum">
              <a:rPr lang="pt-BR" smtClean="0">
                <a:solidFill>
                  <a:prstClr val="black"/>
                </a:solidFill>
              </a:rPr>
              <a:pPr/>
              <a:t>153</a:t>
            </a:fld>
            <a:endParaRPr lang="pt-BR">
              <a:solidFill>
                <a:prstClr val="black"/>
              </a:solidFill>
            </a:endParaRPr>
          </a:p>
        </p:txBody>
      </p:sp>
    </p:spTree>
    <p:extLst>
      <p:ext uri="{BB962C8B-B14F-4D97-AF65-F5344CB8AC3E}">
        <p14:creationId xmlns="" xmlns:p14="http://schemas.microsoft.com/office/powerpoint/2010/main" val="27092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DCCBC83-6EAA-4423-94D9-B56AD596152D}"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F5F08B3-E59A-4B39-9A62-233E5AE6D38B}"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8DD4F8A-0477-450C-951B-FBCE438BE615}"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05BC2A6-8583-4871-A3D4-A94426650F80}"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Gráfico 2"/>
          <p:cNvSpPr>
            <a:spLocks noGrp="1"/>
          </p:cNvSpPr>
          <p:nvPr>
            <p:ph type="chart" idx="1"/>
          </p:nvPr>
        </p:nvSpPr>
        <p:spPr>
          <a:xfrm>
            <a:off x="685800" y="1981200"/>
            <a:ext cx="7772400" cy="4114800"/>
          </a:xfrm>
        </p:spPr>
        <p:txBody>
          <a:bodyPr/>
          <a:lstStyle/>
          <a:p>
            <a:pPr lvl="0"/>
            <a:endParaRPr lang="pt-BR" noProof="0"/>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4D19799-A024-4430-A072-58ECBB0A4696}"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ítulo - Centro">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9" name="Shape 19"/>
          <p:cNvSpPr>
            <a:spLocks noGrp="1"/>
          </p:cNvSpPr>
          <p:nvPr>
            <p:ph type="title"/>
          </p:nvPr>
        </p:nvSpPr>
        <p:spPr>
          <a:xfrm>
            <a:off x="892969" y="2178844"/>
            <a:ext cx="7358063" cy="2500313"/>
          </a:xfrm>
          <a:prstGeom prst="rect">
            <a:avLst/>
          </a:prstGeom>
        </p:spPr>
        <p:txBody>
          <a:bodyPr/>
          <a:lstStyle>
            <a:lvl1pPr algn="ctr">
              <a:defRPr sz="7700"/>
            </a:lvl1pPr>
          </a:lstStyle>
          <a:p>
            <a:pPr lvl="0">
              <a:defRPr sz="1800">
                <a:solidFill>
                  <a:srgbClr val="000000"/>
                </a:solidFill>
              </a:defRPr>
            </a:pPr>
            <a:r>
              <a:rPr sz="7700" dirty="0" err="1">
                <a:solidFill>
                  <a:srgbClr val="FFFFFF"/>
                </a:solidFill>
              </a:rPr>
              <a:t>Texto</a:t>
            </a:r>
            <a:r>
              <a:rPr sz="7700" dirty="0">
                <a:solidFill>
                  <a:srgbClr val="FFFFFF"/>
                </a:solidFill>
              </a:rPr>
              <a:t> do </a:t>
            </a:r>
            <a:r>
              <a:rPr sz="7700" dirty="0" err="1">
                <a:solidFill>
                  <a:srgbClr val="FFFFFF"/>
                </a:solidFill>
              </a:rPr>
              <a:t>Título</a:t>
            </a:r>
            <a:endParaRPr sz="7700" dirty="0">
              <a:solidFill>
                <a:srgbClr val="FFFFFF"/>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6300" dirty="0" err="1">
                <a:solidFill>
                  <a:srgbClr val="FFFFFF"/>
                </a:solidFill>
              </a:rPr>
              <a:t>Texto</a:t>
            </a:r>
            <a:r>
              <a:rPr sz="6300" dirty="0">
                <a:solidFill>
                  <a:srgbClr val="FFFFFF"/>
                </a:solidFill>
              </a:rPr>
              <a:t> do </a:t>
            </a:r>
            <a:r>
              <a:rPr sz="6300" dirty="0" err="1">
                <a:solidFill>
                  <a:srgbClr val="FFFFFF"/>
                </a:solidFill>
              </a:rPr>
              <a:t>Título</a:t>
            </a:r>
            <a:endParaRPr sz="6300" dirty="0">
              <a:solidFill>
                <a:srgbClr val="FFFFFF"/>
              </a:solidFill>
            </a:endParaRPr>
          </a:p>
        </p:txBody>
      </p:sp>
      <p:sp>
        <p:nvSpPr>
          <p:cNvPr id="9" name="Shape 9"/>
          <p:cNvSpPr>
            <a:spLocks noGrp="1"/>
          </p:cNvSpPr>
          <p:nvPr>
            <p:ph type="body" idx="1"/>
          </p:nvPr>
        </p:nvSpPr>
        <p:spPr>
          <a:prstGeom prst="rect">
            <a:avLst/>
          </a:prstGeom>
        </p:spPr>
        <p:txBody>
          <a:bodyPr/>
          <a:lstStyle>
            <a:lvl1pPr>
              <a:buBlip>
                <a:blip r:embed="rId2"/>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200" dirty="0" err="1">
                <a:solidFill>
                  <a:srgbClr val="3A5253"/>
                </a:solidFill>
              </a:rPr>
              <a:t>Nível</a:t>
            </a:r>
            <a:r>
              <a:rPr sz="3200" dirty="0">
                <a:solidFill>
                  <a:srgbClr val="3A5253"/>
                </a:solidFill>
              </a:rPr>
              <a:t> de </a:t>
            </a:r>
            <a:r>
              <a:rPr sz="3200" dirty="0" err="1">
                <a:solidFill>
                  <a:srgbClr val="3A5253"/>
                </a:solidFill>
              </a:rPr>
              <a:t>Corpo</a:t>
            </a:r>
            <a:r>
              <a:rPr sz="3200" dirty="0">
                <a:solidFill>
                  <a:srgbClr val="3A5253"/>
                </a:solidFill>
              </a:rPr>
              <a:t> Um</a:t>
            </a:r>
          </a:p>
          <a:p>
            <a:pPr lvl="1">
              <a:defRPr sz="1800">
                <a:solidFill>
                  <a:srgbClr val="000000"/>
                </a:solidFill>
              </a:defRPr>
            </a:pPr>
            <a:r>
              <a:rPr sz="3200" dirty="0" err="1">
                <a:solidFill>
                  <a:srgbClr val="3A5253"/>
                </a:solidFill>
              </a:rPr>
              <a:t>Nível</a:t>
            </a:r>
            <a:r>
              <a:rPr sz="3200" dirty="0">
                <a:solidFill>
                  <a:srgbClr val="3A5253"/>
                </a:solidFill>
              </a:rPr>
              <a:t> de </a:t>
            </a:r>
            <a:r>
              <a:rPr sz="3200" dirty="0" err="1">
                <a:solidFill>
                  <a:srgbClr val="3A5253"/>
                </a:solidFill>
              </a:rPr>
              <a:t>Corpo</a:t>
            </a:r>
            <a:r>
              <a:rPr sz="3200" dirty="0">
                <a:solidFill>
                  <a:srgbClr val="3A5253"/>
                </a:solidFill>
              </a:rPr>
              <a:t> </a:t>
            </a:r>
            <a:r>
              <a:rPr sz="3200" dirty="0" err="1">
                <a:solidFill>
                  <a:srgbClr val="3A5253"/>
                </a:solidFill>
              </a:rPr>
              <a:t>Dois</a:t>
            </a:r>
            <a:endParaRPr sz="3200" dirty="0">
              <a:solidFill>
                <a:srgbClr val="3A5253"/>
              </a:solidFill>
            </a:endParaRPr>
          </a:p>
          <a:p>
            <a:pPr lvl="2">
              <a:defRPr sz="1800">
                <a:solidFill>
                  <a:srgbClr val="000000"/>
                </a:solidFill>
              </a:defRPr>
            </a:pPr>
            <a:r>
              <a:rPr sz="3200" dirty="0" err="1">
                <a:solidFill>
                  <a:srgbClr val="3A5253"/>
                </a:solidFill>
              </a:rPr>
              <a:t>Nível</a:t>
            </a:r>
            <a:r>
              <a:rPr sz="3200" dirty="0">
                <a:solidFill>
                  <a:srgbClr val="3A5253"/>
                </a:solidFill>
              </a:rPr>
              <a:t> de </a:t>
            </a:r>
            <a:r>
              <a:rPr sz="3200" dirty="0" err="1">
                <a:solidFill>
                  <a:srgbClr val="3A5253"/>
                </a:solidFill>
              </a:rPr>
              <a:t>Corpo</a:t>
            </a:r>
            <a:r>
              <a:rPr sz="3200" dirty="0">
                <a:solidFill>
                  <a:srgbClr val="3A5253"/>
                </a:solidFill>
              </a:rPr>
              <a:t> </a:t>
            </a:r>
            <a:r>
              <a:rPr sz="3200" dirty="0" err="1">
                <a:solidFill>
                  <a:srgbClr val="3A5253"/>
                </a:solidFill>
              </a:rPr>
              <a:t>Três</a:t>
            </a:r>
            <a:endParaRPr sz="3200" dirty="0">
              <a:solidFill>
                <a:srgbClr val="3A5253"/>
              </a:solidFill>
            </a:endParaRPr>
          </a:p>
          <a:p>
            <a:pPr lvl="3">
              <a:defRPr sz="1800">
                <a:solidFill>
                  <a:srgbClr val="000000"/>
                </a:solidFill>
              </a:defRPr>
            </a:pPr>
            <a:r>
              <a:rPr sz="3200" dirty="0" err="1">
                <a:solidFill>
                  <a:srgbClr val="3A5253"/>
                </a:solidFill>
              </a:rPr>
              <a:t>Nível</a:t>
            </a:r>
            <a:r>
              <a:rPr sz="3200" dirty="0">
                <a:solidFill>
                  <a:srgbClr val="3A5253"/>
                </a:solidFill>
              </a:rPr>
              <a:t> de </a:t>
            </a:r>
            <a:r>
              <a:rPr sz="3200" dirty="0" err="1">
                <a:solidFill>
                  <a:srgbClr val="3A5253"/>
                </a:solidFill>
              </a:rPr>
              <a:t>Corpo</a:t>
            </a:r>
            <a:r>
              <a:rPr sz="3200" dirty="0">
                <a:solidFill>
                  <a:srgbClr val="3A5253"/>
                </a:solidFill>
              </a:rPr>
              <a:t> </a:t>
            </a:r>
            <a:r>
              <a:rPr sz="3200" dirty="0" err="1">
                <a:solidFill>
                  <a:srgbClr val="3A5253"/>
                </a:solidFill>
              </a:rPr>
              <a:t>Quatro</a:t>
            </a:r>
            <a:endParaRPr sz="3200" dirty="0">
              <a:solidFill>
                <a:srgbClr val="3A5253"/>
              </a:solidFill>
            </a:endParaRPr>
          </a:p>
          <a:p>
            <a:pPr lvl="4">
              <a:defRPr sz="1800">
                <a:solidFill>
                  <a:srgbClr val="000000"/>
                </a:solidFill>
              </a:defRPr>
            </a:pPr>
            <a:r>
              <a:rPr sz="3200" dirty="0" err="1">
                <a:solidFill>
                  <a:srgbClr val="3A5253"/>
                </a:solidFill>
              </a:rPr>
              <a:t>Nível</a:t>
            </a:r>
            <a:r>
              <a:rPr sz="3200" dirty="0">
                <a:solidFill>
                  <a:srgbClr val="3A5253"/>
                </a:solidFill>
              </a:rPr>
              <a:t> de </a:t>
            </a:r>
            <a:r>
              <a:rPr sz="3200" dirty="0" err="1">
                <a:solidFill>
                  <a:srgbClr val="3A5253"/>
                </a:solidFill>
              </a:rPr>
              <a:t>Corpo</a:t>
            </a:r>
            <a:r>
              <a:rPr sz="3200" dirty="0">
                <a:solidFill>
                  <a:srgbClr val="3A5253"/>
                </a:solidFill>
              </a:rPr>
              <a:t> </a:t>
            </a:r>
            <a:r>
              <a:rPr sz="3200" dirty="0" err="1">
                <a:solidFill>
                  <a:srgbClr val="3A5253"/>
                </a:solidFill>
              </a:rPr>
              <a:t>Cinco</a:t>
            </a:r>
            <a:endParaRPr sz="3200" dirty="0">
              <a:solidFill>
                <a:srgbClr val="3A5253"/>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3504F50-A874-42C3-8F34-3511FD277BA7}"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EE4C757-CE41-48F4-A0D0-14D4523520EA}"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B859D2D-71AC-47CC-8501-051995EF945C}"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940B35D2-CA9C-4E0E-9235-C467B9FD4A0E}"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C0DB9E0C-4B61-4423-A8B0-36BC2E0B6C85}"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B76911F4-3307-4097-95BE-4BCEBE197B42}"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C26A2C6-0F0A-4572-8EF7-47ADBCE0463A}"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9F143F4-5078-4E4E-8C98-88DAABBD55F0}"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3D1D794-B29C-4743-B173-1CA81604B59A}"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entrez/query.fcgi?CMD=Limits&amp;DB=pubme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decs.bvs.br/"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ideo" Target="file:///C:\Users\Cataneo\Documents\Aulas%20PG\Revis&#227;o%20Sistem&#225;tica\Os_estranhos_poderes_do_efeito_placebo_Legendado.wmv"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M_new"/>
          <p:cNvPicPr>
            <a:picLocks noChangeAspect="1" noChangeArrowheads="1"/>
          </p:cNvPicPr>
          <p:nvPr/>
        </p:nvPicPr>
        <p:blipFill>
          <a:blip r:embed="rId2" cstate="print"/>
          <a:srcRect/>
          <a:stretch>
            <a:fillRect/>
          </a:stretch>
        </p:blipFill>
        <p:spPr bwMode="auto">
          <a:xfrm>
            <a:off x="1883392" y="1472581"/>
            <a:ext cx="5500048" cy="4131202"/>
          </a:xfrm>
          <a:prstGeom prst="rect">
            <a:avLst/>
          </a:prstGeom>
          <a:noFill/>
          <a:ln w="38100">
            <a:noFill/>
            <a:miter lim="800000"/>
            <a:headEnd/>
            <a:tailEnd/>
          </a:ln>
        </p:spPr>
      </p:pic>
      <p:sp>
        <p:nvSpPr>
          <p:cNvPr id="12290" name="Título 1"/>
          <p:cNvSpPr>
            <a:spLocks noGrp="1"/>
          </p:cNvSpPr>
          <p:nvPr>
            <p:ph type="ctrTitle"/>
          </p:nvPr>
        </p:nvSpPr>
        <p:spPr>
          <a:xfrm>
            <a:off x="726744" y="-95536"/>
            <a:ext cx="7772400" cy="1078175"/>
          </a:xfrm>
        </p:spPr>
        <p:txBody>
          <a:bodyPr/>
          <a:lstStyle/>
          <a:p>
            <a:r>
              <a:rPr lang="pt-BR" sz="4000" dirty="0" smtClean="0">
                <a:solidFill>
                  <a:schemeClr val="tx1"/>
                </a:solidFill>
                <a:effectLst>
                  <a:outerShdw blurRad="38100" dist="38100" dir="2700000" algn="tl">
                    <a:srgbClr val="000000">
                      <a:alpha val="43137"/>
                    </a:srgbClr>
                  </a:outerShdw>
                </a:effectLst>
              </a:rPr>
              <a:t>REVISÕES SISTEMÁTICAS</a:t>
            </a:r>
          </a:p>
        </p:txBody>
      </p:sp>
      <p:sp>
        <p:nvSpPr>
          <p:cNvPr id="12291" name="Subtítulo 2"/>
          <p:cNvSpPr>
            <a:spLocks noGrp="1"/>
          </p:cNvSpPr>
          <p:nvPr>
            <p:ph type="subTitle" idx="1"/>
          </p:nvPr>
        </p:nvSpPr>
        <p:spPr>
          <a:xfrm>
            <a:off x="312623" y="798396"/>
            <a:ext cx="8435592" cy="921222"/>
          </a:xfrm>
        </p:spPr>
        <p:txBody>
          <a:bodyPr/>
          <a:lstStyle/>
          <a:p>
            <a:r>
              <a:rPr lang="pt-BR" sz="2000" dirty="0" smtClean="0">
                <a:effectLst>
                  <a:outerShdw blurRad="38100" dist="38100" dir="2700000" algn="tl">
                    <a:srgbClr val="000000">
                      <a:alpha val="43137"/>
                    </a:srgbClr>
                  </a:outerShdw>
                </a:effectLst>
              </a:rPr>
              <a:t>PROGRAMA DE PÓS GRADUAÇÃO EM BASES GERAIS DA CIRURGIA</a:t>
            </a:r>
          </a:p>
          <a:p>
            <a:r>
              <a:rPr lang="pt-BR" sz="1200" dirty="0" smtClean="0">
                <a:effectLst>
                  <a:outerShdw blurRad="38100" dist="38100" dir="2700000" algn="tl">
                    <a:srgbClr val="000000">
                      <a:alpha val="43137"/>
                    </a:srgbClr>
                  </a:outerShdw>
                </a:effectLst>
              </a:rPr>
              <a:t>Faculdade de Medicina de Botucatu- UNESP </a:t>
            </a:r>
          </a:p>
          <a:p>
            <a:endParaRPr lang="pt-BR" sz="1200" dirty="0" smtClean="0">
              <a:effectLst>
                <a:outerShdw blurRad="38100" dist="38100" dir="2700000" algn="tl">
                  <a:srgbClr val="000000">
                    <a:alpha val="43137"/>
                  </a:srgbClr>
                </a:outerShdw>
              </a:effectLst>
            </a:endParaRPr>
          </a:p>
        </p:txBody>
      </p:sp>
      <p:sp>
        <p:nvSpPr>
          <p:cNvPr id="12292" name="CaixaDeTexto 3"/>
          <p:cNvSpPr txBox="1">
            <a:spLocks noChangeArrowheads="1"/>
          </p:cNvSpPr>
          <p:nvPr/>
        </p:nvSpPr>
        <p:spPr bwMode="auto">
          <a:xfrm>
            <a:off x="4107976" y="5616727"/>
            <a:ext cx="4724691" cy="1200329"/>
          </a:xfrm>
          <a:prstGeom prst="rect">
            <a:avLst/>
          </a:prstGeom>
          <a:noFill/>
          <a:ln w="9525">
            <a:noFill/>
            <a:miter lim="800000"/>
            <a:headEnd/>
            <a:tailEnd/>
          </a:ln>
        </p:spPr>
        <p:txBody>
          <a:bodyPr wrap="none">
            <a:spAutoFit/>
          </a:bodyPr>
          <a:lstStyle/>
          <a:p>
            <a:r>
              <a:rPr lang="pt-BR" b="1" dirty="0"/>
              <a:t>Prof. Titular Antonio José Maria </a:t>
            </a:r>
            <a:r>
              <a:rPr lang="pt-BR" b="1" dirty="0" err="1"/>
              <a:t>Cataneo</a:t>
            </a:r>
            <a:endParaRPr lang="pt-BR" b="1" dirty="0"/>
          </a:p>
          <a:p>
            <a:r>
              <a:rPr lang="pt-BR" b="1" dirty="0"/>
              <a:t>Prof. </a:t>
            </a:r>
            <a:r>
              <a:rPr lang="pt-BR" b="1" dirty="0" smtClean="0"/>
              <a:t>Livre Docente </a:t>
            </a:r>
            <a:r>
              <a:rPr lang="pt-BR" b="1" dirty="0"/>
              <a:t>Daniele Cristina </a:t>
            </a:r>
            <a:r>
              <a:rPr lang="pt-BR" b="1" dirty="0" err="1"/>
              <a:t>Cataneo</a:t>
            </a:r>
            <a:endParaRPr lang="pt-BR" b="1" dirty="0"/>
          </a:p>
          <a:p>
            <a:r>
              <a:rPr lang="pt-BR" b="1" dirty="0"/>
              <a:t>Prof. Dr. Paulo Eduardo de Oliveira Carvalho</a:t>
            </a:r>
          </a:p>
          <a:p>
            <a:r>
              <a:rPr lang="pt-BR" b="1" dirty="0"/>
              <a:t>Prof. Dra. Regina El </a:t>
            </a:r>
            <a:r>
              <a:rPr lang="pt-BR" b="1" dirty="0" err="1"/>
              <a:t>Dib</a:t>
            </a:r>
            <a:endParaRPr lang="pt-BR"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1"/>
          </p:nvPr>
        </p:nvSpPr>
        <p:spPr>
          <a:xfrm>
            <a:off x="685800" y="1981200"/>
            <a:ext cx="7772400" cy="2057400"/>
          </a:xfrm>
        </p:spPr>
        <p:txBody>
          <a:bodyPr/>
          <a:lstStyle/>
          <a:p>
            <a:r>
              <a:rPr lang="pt-BR" smtClean="0"/>
              <a:t>Qualitativa</a:t>
            </a:r>
          </a:p>
          <a:p>
            <a:pPr lvl="1"/>
            <a:r>
              <a:rPr lang="pt-BR" smtClean="0"/>
              <a:t>Como o processo de integração é qualitativo o achado do resumo não demonstra a magnitude do efeito e pode sofrer influência (</a:t>
            </a:r>
            <a:r>
              <a:rPr lang="pt-BR" smtClean="0">
                <a:solidFill>
                  <a:srgbClr val="FF0000"/>
                </a:solidFill>
              </a:rPr>
              <a:t>tendenciosidade</a:t>
            </a:r>
            <a:r>
              <a:rPr lang="pt-BR" smtClean="0"/>
              <a:t>) do autor.</a:t>
            </a:r>
            <a:endParaRPr lang="en-US" smtClean="0"/>
          </a:p>
        </p:txBody>
      </p:sp>
      <p:sp>
        <p:nvSpPr>
          <p:cNvPr id="23555" name="Rectangle 3"/>
          <p:cNvSpPr>
            <a:spLocks noGrp="1" noChangeArrowheads="1"/>
          </p:cNvSpPr>
          <p:nvPr>
            <p:ph type="body" sz="half" idx="2"/>
          </p:nvPr>
        </p:nvSpPr>
        <p:spPr>
          <a:xfrm>
            <a:off x="685800" y="4343400"/>
            <a:ext cx="7772400" cy="2057400"/>
          </a:xfrm>
        </p:spPr>
        <p:txBody>
          <a:bodyPr/>
          <a:lstStyle/>
          <a:p>
            <a:r>
              <a:rPr lang="pt-BR" dirty="0" smtClean="0"/>
              <a:t>Quantitativa</a:t>
            </a:r>
          </a:p>
          <a:p>
            <a:pPr lvl="1"/>
            <a:r>
              <a:rPr lang="pt-BR" dirty="0" smtClean="0"/>
              <a:t>Meta-análise, os resultados são combinados quantitativamente por técnicas estatísticas (</a:t>
            </a:r>
            <a:r>
              <a:rPr lang="pt-BR" dirty="0" smtClean="0">
                <a:solidFill>
                  <a:srgbClr val="FF0000"/>
                </a:solidFill>
              </a:rPr>
              <a:t>sem interferência do autor</a:t>
            </a:r>
            <a:r>
              <a:rPr lang="pt-BR" dirty="0" smtClean="0"/>
              <a:t>) e podem avaliar dúvidas até então sem respostas.</a:t>
            </a:r>
            <a:endParaRPr lang="en-US" dirty="0" smtClean="0"/>
          </a:p>
        </p:txBody>
      </p:sp>
      <p:sp>
        <p:nvSpPr>
          <p:cNvPr id="23556" name="Rectangle 4"/>
          <p:cNvSpPr>
            <a:spLocks noGrp="1" noChangeArrowheads="1"/>
          </p:cNvSpPr>
          <p:nvPr>
            <p:ph type="title"/>
          </p:nvPr>
        </p:nvSpPr>
        <p:spPr/>
        <p:txBody>
          <a:bodyPr/>
          <a:lstStyle/>
          <a:p>
            <a:r>
              <a:rPr lang="pt-BR" sz="4800" smtClean="0">
                <a:solidFill>
                  <a:schemeClr val="tx1"/>
                </a:solidFill>
              </a:rPr>
              <a:t>Revisão sistemática</a:t>
            </a:r>
            <a:endParaRPr lang="en-US" sz="4800" smtClean="0">
              <a:solidFill>
                <a:schemeClr val="tx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20711" y="609601"/>
            <a:ext cx="5102578" cy="8794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pt-BR" b="1" dirty="0" smtClean="0">
                <a:solidFill>
                  <a:schemeClr val="tx1"/>
                </a:solidFill>
                <a:latin typeface="Arial" pitchFamily="34" charset="0"/>
                <a:cs typeface="Arial" pitchFamily="34" charset="0"/>
              </a:rPr>
              <a:t>MORTALIDADE</a:t>
            </a:r>
          </a:p>
        </p:txBody>
      </p:sp>
      <p:pic>
        <p:nvPicPr>
          <p:cNvPr id="33795" name="Imagem 2" descr="Capturar.JPG"/>
          <p:cNvPicPr>
            <a:picLocks noChangeAspect="1"/>
          </p:cNvPicPr>
          <p:nvPr/>
        </p:nvPicPr>
        <p:blipFill>
          <a:blip r:embed="rId2" cstate="print"/>
          <a:srcRect/>
          <a:stretch>
            <a:fillRect/>
          </a:stretch>
        </p:blipFill>
        <p:spPr bwMode="auto">
          <a:xfrm>
            <a:off x="142523" y="2147889"/>
            <a:ext cx="8757356" cy="3201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5800" y="579438"/>
            <a:ext cx="7772400" cy="8794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pt-BR" b="1" dirty="0" smtClean="0">
                <a:solidFill>
                  <a:schemeClr val="tx1"/>
                </a:solidFill>
                <a:latin typeface="Arial" pitchFamily="34" charset="0"/>
                <a:cs typeface="Arial" pitchFamily="34" charset="0"/>
              </a:rPr>
              <a:t>DEFORMIDADE TORÁCICA</a:t>
            </a:r>
          </a:p>
        </p:txBody>
      </p:sp>
      <p:pic>
        <p:nvPicPr>
          <p:cNvPr id="34819" name="Imagem 5" descr="Capturar.JPG"/>
          <p:cNvPicPr>
            <a:picLocks noChangeAspect="1"/>
          </p:cNvPicPr>
          <p:nvPr/>
        </p:nvPicPr>
        <p:blipFill>
          <a:blip r:embed="rId2" cstate="print"/>
          <a:srcRect/>
          <a:stretch>
            <a:fillRect/>
          </a:stretch>
        </p:blipFill>
        <p:spPr bwMode="auto">
          <a:xfrm>
            <a:off x="194734" y="2159001"/>
            <a:ext cx="8754533" cy="3059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m 3" descr="Capturar.JPG"/>
          <p:cNvPicPr>
            <a:picLocks noChangeAspect="1"/>
          </p:cNvPicPr>
          <p:nvPr/>
        </p:nvPicPr>
        <p:blipFill>
          <a:blip r:embed="rId2" cstate="print"/>
          <a:srcRect/>
          <a:stretch>
            <a:fillRect/>
          </a:stretch>
        </p:blipFill>
        <p:spPr bwMode="auto">
          <a:xfrm>
            <a:off x="461434" y="2074863"/>
            <a:ext cx="8424333" cy="2978150"/>
          </a:xfrm>
          <a:prstGeom prst="rect">
            <a:avLst/>
          </a:prstGeom>
          <a:noFill/>
          <a:ln w="9525">
            <a:noFill/>
            <a:miter lim="800000"/>
            <a:headEnd/>
            <a:tailEnd/>
          </a:ln>
        </p:spPr>
      </p:pic>
      <p:sp>
        <p:nvSpPr>
          <p:cNvPr id="3" name="CaixaDeTexto 2"/>
          <p:cNvSpPr txBox="1"/>
          <p:nvPr/>
        </p:nvSpPr>
        <p:spPr>
          <a:xfrm>
            <a:off x="2970390" y="709613"/>
            <a:ext cx="3725700" cy="769441"/>
          </a:xfrm>
          <a:prstGeom prst="rect">
            <a:avLst/>
          </a:prstGeom>
          <a:noFill/>
        </p:spPr>
        <p:txBody>
          <a:bodyPr wrap="none">
            <a:spAutoFit/>
          </a:bodyPr>
          <a:lstStyle/>
          <a:p>
            <a:pPr>
              <a:defRPr/>
            </a:pPr>
            <a:r>
              <a:rPr lang="pt-BR" sz="4400" b="1" dirty="0"/>
              <a:t>PNEUMONIA</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m 3" descr="Capturar.JPG"/>
          <p:cNvPicPr>
            <a:picLocks noChangeAspect="1"/>
          </p:cNvPicPr>
          <p:nvPr/>
        </p:nvPicPr>
        <p:blipFill>
          <a:blip r:embed="rId2" cstate="print"/>
          <a:srcRect t="2789"/>
          <a:stretch>
            <a:fillRect/>
          </a:stretch>
        </p:blipFill>
        <p:spPr bwMode="auto">
          <a:xfrm>
            <a:off x="166511" y="2054226"/>
            <a:ext cx="8810978" cy="3222625"/>
          </a:xfrm>
          <a:prstGeom prst="rect">
            <a:avLst/>
          </a:prstGeom>
          <a:noFill/>
          <a:ln w="9525">
            <a:noFill/>
            <a:miter lim="800000"/>
            <a:headEnd/>
            <a:tailEnd/>
          </a:ln>
        </p:spPr>
      </p:pic>
      <p:sp>
        <p:nvSpPr>
          <p:cNvPr id="3" name="CaixaDeTexto 2"/>
          <p:cNvSpPr txBox="1"/>
          <p:nvPr/>
        </p:nvSpPr>
        <p:spPr>
          <a:xfrm>
            <a:off x="2264834" y="519114"/>
            <a:ext cx="5316905" cy="769441"/>
          </a:xfrm>
          <a:prstGeom prst="rect">
            <a:avLst/>
          </a:prstGeom>
          <a:noFill/>
        </p:spPr>
        <p:txBody>
          <a:bodyPr wrap="none">
            <a:spAutoFit/>
          </a:bodyPr>
          <a:lstStyle/>
          <a:p>
            <a:pPr>
              <a:defRPr/>
            </a:pPr>
            <a:r>
              <a:rPr lang="pt-BR" sz="4400" b="1" dirty="0"/>
              <a:t>TRAQUEOSTOMIA</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m 3" descr="Capturar.JPG"/>
          <p:cNvPicPr>
            <a:picLocks noChangeAspect="1"/>
          </p:cNvPicPr>
          <p:nvPr/>
        </p:nvPicPr>
        <p:blipFill>
          <a:blip r:embed="rId2" cstate="print"/>
          <a:srcRect/>
          <a:stretch>
            <a:fillRect/>
          </a:stretch>
        </p:blipFill>
        <p:spPr bwMode="auto">
          <a:xfrm>
            <a:off x="186267" y="2260600"/>
            <a:ext cx="8805333" cy="2717800"/>
          </a:xfrm>
          <a:prstGeom prst="rect">
            <a:avLst/>
          </a:prstGeom>
          <a:noFill/>
          <a:ln w="9525">
            <a:noFill/>
            <a:miter lim="800000"/>
            <a:headEnd/>
            <a:tailEnd/>
          </a:ln>
        </p:spPr>
      </p:pic>
      <p:sp>
        <p:nvSpPr>
          <p:cNvPr id="3" name="CaixaDeTexto 2"/>
          <p:cNvSpPr txBox="1"/>
          <p:nvPr/>
        </p:nvSpPr>
        <p:spPr>
          <a:xfrm>
            <a:off x="325786" y="1031876"/>
            <a:ext cx="8576066" cy="646331"/>
          </a:xfrm>
          <a:prstGeom prst="rect">
            <a:avLst/>
          </a:prstGeom>
          <a:noFill/>
        </p:spPr>
        <p:txBody>
          <a:bodyPr wrap="none">
            <a:spAutoFit/>
          </a:bodyPr>
          <a:lstStyle/>
          <a:p>
            <a:pPr>
              <a:defRPr/>
            </a:pPr>
            <a:r>
              <a:rPr lang="pt-BR" sz="3600" b="1" dirty="0"/>
              <a:t>TEMPO DE VENTILAÇÃO MECÂNICA</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m 3" descr="Capturar.JPG"/>
          <p:cNvPicPr>
            <a:picLocks noChangeAspect="1"/>
          </p:cNvPicPr>
          <p:nvPr/>
        </p:nvPicPr>
        <p:blipFill>
          <a:blip r:embed="rId2" cstate="print"/>
          <a:srcRect t="4718"/>
          <a:stretch>
            <a:fillRect/>
          </a:stretch>
        </p:blipFill>
        <p:spPr bwMode="auto">
          <a:xfrm>
            <a:off x="148167" y="2147888"/>
            <a:ext cx="8847667" cy="2697162"/>
          </a:xfrm>
          <a:prstGeom prst="rect">
            <a:avLst/>
          </a:prstGeom>
          <a:noFill/>
          <a:ln w="9525">
            <a:noFill/>
            <a:miter lim="800000"/>
            <a:headEnd/>
            <a:tailEnd/>
          </a:ln>
        </p:spPr>
      </p:pic>
      <p:sp>
        <p:nvSpPr>
          <p:cNvPr id="3" name="CaixaDeTexto 2"/>
          <p:cNvSpPr txBox="1"/>
          <p:nvPr/>
        </p:nvSpPr>
        <p:spPr>
          <a:xfrm>
            <a:off x="485061" y="647701"/>
            <a:ext cx="8033161" cy="646331"/>
          </a:xfrm>
          <a:prstGeom prst="rect">
            <a:avLst/>
          </a:prstGeom>
          <a:noFill/>
        </p:spPr>
        <p:txBody>
          <a:bodyPr wrap="none">
            <a:spAutoFit/>
          </a:bodyPr>
          <a:lstStyle/>
          <a:p>
            <a:pPr>
              <a:defRPr/>
            </a:pPr>
            <a:r>
              <a:rPr lang="pt-BR" sz="3600" b="1" dirty="0"/>
              <a:t>TEMPO DE PERMANÊNCIA EM UTI</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03689" y="546101"/>
            <a:ext cx="3642078" cy="646113"/>
          </a:xfrm>
          <a:prstGeom prst="rect">
            <a:avLst/>
          </a:prstGeom>
        </p:spPr>
        <p:txBody>
          <a:bodyPr>
            <a:spAutoFit/>
          </a:bodyPr>
          <a:lstStyle/>
          <a:p>
            <a:pPr>
              <a:defRPr/>
            </a:pPr>
            <a:r>
              <a:rPr lang="en-US" sz="3600" b="1" dirty="0"/>
              <a:t>CONCLUSÃO</a:t>
            </a:r>
          </a:p>
        </p:txBody>
      </p:sp>
      <p:sp>
        <p:nvSpPr>
          <p:cNvPr id="3" name="Retângulo 2"/>
          <p:cNvSpPr/>
          <p:nvPr/>
        </p:nvSpPr>
        <p:spPr>
          <a:xfrm>
            <a:off x="437445" y="2152650"/>
            <a:ext cx="8174567" cy="3786188"/>
          </a:xfrm>
          <a:prstGeom prst="rect">
            <a:avLst/>
          </a:prstGeom>
        </p:spPr>
        <p:txBody>
          <a:bodyPr>
            <a:spAutoFit/>
          </a:bodyPr>
          <a:lstStyle/>
          <a:p>
            <a:pPr algn="just">
              <a:lnSpc>
                <a:spcPct val="150000"/>
              </a:lnSpc>
              <a:defRPr/>
            </a:pPr>
            <a:r>
              <a:rPr lang="en-US" sz="3200" dirty="0" err="1"/>
              <a:t>Existe</a:t>
            </a:r>
            <a:r>
              <a:rPr lang="en-US" sz="3200" dirty="0"/>
              <a:t> </a:t>
            </a:r>
            <a:r>
              <a:rPr lang="en-US" sz="3200" dirty="0" err="1"/>
              <a:t>alguma</a:t>
            </a:r>
            <a:r>
              <a:rPr lang="en-US" sz="3200" dirty="0"/>
              <a:t> </a:t>
            </a:r>
            <a:r>
              <a:rPr lang="en-US" sz="3200" dirty="0" err="1"/>
              <a:t>evidência</a:t>
            </a:r>
            <a:r>
              <a:rPr lang="en-US" sz="3200" dirty="0"/>
              <a:t> </a:t>
            </a:r>
            <a:r>
              <a:rPr lang="en-US" sz="3200" dirty="0" err="1"/>
              <a:t>por</a:t>
            </a:r>
            <a:r>
              <a:rPr lang="en-US" sz="3200" dirty="0"/>
              <a:t> </a:t>
            </a:r>
            <a:r>
              <a:rPr lang="en-US" sz="3200" dirty="0" err="1"/>
              <a:t>estes</a:t>
            </a:r>
            <a:r>
              <a:rPr lang="en-US" sz="3200" dirty="0"/>
              <a:t>  </a:t>
            </a:r>
            <a:r>
              <a:rPr lang="en-US" sz="3200" dirty="0" err="1"/>
              <a:t>três</a:t>
            </a:r>
            <a:r>
              <a:rPr lang="en-US" sz="3200" dirty="0"/>
              <a:t> </a:t>
            </a:r>
            <a:r>
              <a:rPr lang="en-US" sz="3200" dirty="0" err="1"/>
              <a:t>pequenos</a:t>
            </a:r>
            <a:r>
              <a:rPr lang="en-US" sz="3200" dirty="0"/>
              <a:t> </a:t>
            </a:r>
            <a:r>
              <a:rPr lang="en-US" sz="3200" dirty="0" err="1"/>
              <a:t>estudos</a:t>
            </a:r>
            <a:r>
              <a:rPr lang="en-US" sz="3200" dirty="0"/>
              <a:t> de </a:t>
            </a:r>
            <a:r>
              <a:rPr lang="en-US" sz="3200" dirty="0" err="1"/>
              <a:t>que</a:t>
            </a:r>
            <a:r>
              <a:rPr lang="en-US" sz="3200" dirty="0"/>
              <a:t> a </a:t>
            </a:r>
            <a:r>
              <a:rPr lang="en-US" sz="3200" dirty="0" err="1"/>
              <a:t>intervenção</a:t>
            </a:r>
            <a:r>
              <a:rPr lang="en-US" sz="3200" dirty="0"/>
              <a:t> </a:t>
            </a:r>
            <a:r>
              <a:rPr lang="en-US" sz="3200" dirty="0" err="1"/>
              <a:t>cirúrgica</a:t>
            </a:r>
            <a:r>
              <a:rPr lang="en-US" sz="3200" dirty="0"/>
              <a:t> é superior </a:t>
            </a:r>
            <a:r>
              <a:rPr lang="en-US" sz="3200" dirty="0" err="1"/>
              <a:t>ao</a:t>
            </a:r>
            <a:r>
              <a:rPr lang="en-US" sz="3200" dirty="0"/>
              <a:t> </a:t>
            </a:r>
            <a:r>
              <a:rPr lang="en-US" sz="3200" dirty="0" err="1"/>
              <a:t>tratamento</a:t>
            </a:r>
            <a:r>
              <a:rPr lang="en-US" sz="3200" dirty="0"/>
              <a:t> </a:t>
            </a:r>
            <a:r>
              <a:rPr lang="en-US" sz="3200" dirty="0" err="1"/>
              <a:t>clínico</a:t>
            </a:r>
            <a:r>
              <a:rPr lang="en-US" sz="3200" dirty="0"/>
              <a:t> </a:t>
            </a:r>
            <a:r>
              <a:rPr lang="en-US" sz="3200" dirty="0" err="1"/>
              <a:t>na</a:t>
            </a:r>
            <a:r>
              <a:rPr lang="en-US" sz="3200" dirty="0"/>
              <a:t> </a:t>
            </a:r>
            <a:r>
              <a:rPr lang="en-US" sz="3200" dirty="0" err="1"/>
              <a:t>maioria</a:t>
            </a:r>
            <a:r>
              <a:rPr lang="en-US" sz="3200" dirty="0"/>
              <a:t> dos  </a:t>
            </a:r>
            <a:r>
              <a:rPr lang="en-US" sz="3200" dirty="0" err="1"/>
              <a:t>desfechos</a:t>
            </a:r>
            <a:r>
              <a:rPr lang="en-US" sz="3200" dirty="0"/>
              <a:t> </a:t>
            </a:r>
            <a:r>
              <a:rPr lang="en-US" sz="3200" dirty="0" err="1"/>
              <a:t>estudados</a:t>
            </a:r>
            <a:r>
              <a:rPr lang="en-US" sz="3200" dirty="0"/>
              <a:t>, </a:t>
            </a:r>
            <a:r>
              <a:rPr lang="en-US" sz="3200" dirty="0" err="1"/>
              <a:t>menos</a:t>
            </a:r>
            <a:r>
              <a:rPr lang="en-US" sz="3200" dirty="0"/>
              <a:t> </a:t>
            </a:r>
            <a:r>
              <a:rPr lang="en-US" sz="3200" dirty="0" err="1"/>
              <a:t>na</a:t>
            </a:r>
            <a:r>
              <a:rPr lang="en-US" sz="3200" dirty="0"/>
              <a:t> </a:t>
            </a:r>
            <a:r>
              <a:rPr lang="en-US" sz="3200" dirty="0" err="1"/>
              <a:t>mortalidade</a:t>
            </a:r>
            <a:r>
              <a:rPr lang="en-US" sz="3200" dirty="0"/>
              <a:t>, </a:t>
            </a:r>
            <a:r>
              <a:rPr lang="en-US" sz="3200" dirty="0" err="1"/>
              <a:t>onde</a:t>
            </a:r>
            <a:r>
              <a:rPr lang="en-US" sz="3200" dirty="0"/>
              <a:t> </a:t>
            </a:r>
            <a:r>
              <a:rPr lang="en-US" sz="3200" dirty="0" err="1"/>
              <a:t>não</a:t>
            </a:r>
            <a:r>
              <a:rPr lang="en-US" sz="3200" dirty="0"/>
              <a:t> </a:t>
            </a:r>
            <a:r>
              <a:rPr lang="en-US" sz="3200" dirty="0" err="1"/>
              <a:t>houve</a:t>
            </a:r>
            <a:r>
              <a:rPr lang="en-US" sz="3200" dirty="0"/>
              <a:t> </a:t>
            </a:r>
            <a:r>
              <a:rPr lang="en-US" sz="3200" dirty="0" err="1"/>
              <a:t>diferença</a:t>
            </a:r>
            <a:r>
              <a:rPr lang="en-US" sz="3200" dirty="0"/>
              <a:t> entre as </a:t>
            </a:r>
            <a:r>
              <a:rPr lang="en-US" sz="3200" dirty="0" err="1"/>
              <a:t>intervenções</a:t>
            </a:r>
            <a:r>
              <a:rPr lang="en-US" sz="3200" dirty="0"/>
              <a:t>.</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81190" y="3089307"/>
            <a:ext cx="8043333" cy="823752"/>
          </a:xfrm>
          <a:prstGeom prst="rect">
            <a:avLst/>
          </a:prstGeom>
          <a:noFill/>
        </p:spPr>
        <p:txBody>
          <a:bodyPr>
            <a:spAutoFit/>
          </a:bodyPr>
          <a:lstStyle/>
          <a:p>
            <a:pPr algn="ctr">
              <a:lnSpc>
                <a:spcPct val="150000"/>
              </a:lnSpc>
              <a:defRPr/>
            </a:pPr>
            <a:r>
              <a:rPr lang="pt-BR" sz="3600" b="1" dirty="0"/>
              <a:t>REVISÕES PUBLICADAS EM 2013</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96334" y="214314"/>
            <a:ext cx="8551333" cy="1570037"/>
          </a:xfrm>
          <a:prstGeom prst="rect">
            <a:avLst/>
          </a:prstGeom>
        </p:spPr>
        <p:txBody>
          <a:bodyPr>
            <a:spAutoFit/>
          </a:bodyPr>
          <a:lstStyle/>
          <a:p>
            <a:pPr algn="ctr">
              <a:spcBef>
                <a:spcPts val="0"/>
              </a:spcBef>
              <a:defRPr/>
            </a:pPr>
            <a:r>
              <a:rPr lang="en-US" sz="3200" b="1" dirty="0"/>
              <a:t>Surgical Fixation </a:t>
            </a:r>
            <a:r>
              <a:rPr lang="en-US" sz="3200" b="1" dirty="0" err="1"/>
              <a:t>vs</a:t>
            </a:r>
            <a:r>
              <a:rPr lang="en-US" sz="3200" b="1" dirty="0"/>
              <a:t> </a:t>
            </a:r>
            <a:r>
              <a:rPr lang="en-US" sz="3200" b="1" dirty="0" err="1"/>
              <a:t>Nonoperative</a:t>
            </a:r>
            <a:r>
              <a:rPr lang="en-US" sz="3200" b="1" dirty="0"/>
              <a:t> Management of</a:t>
            </a:r>
          </a:p>
          <a:p>
            <a:pPr algn="ctr">
              <a:spcBef>
                <a:spcPts val="0"/>
              </a:spcBef>
              <a:defRPr/>
            </a:pPr>
            <a:r>
              <a:rPr lang="pt-BR" sz="3200" b="1" dirty="0" err="1"/>
              <a:t>Flail</a:t>
            </a:r>
            <a:r>
              <a:rPr lang="pt-BR" sz="3200" b="1" dirty="0"/>
              <a:t> </a:t>
            </a:r>
            <a:r>
              <a:rPr lang="pt-BR" sz="3200" b="1" dirty="0" err="1"/>
              <a:t>Chest</a:t>
            </a:r>
            <a:r>
              <a:rPr lang="pt-BR" sz="3200" b="1" dirty="0"/>
              <a:t>: A Meta-</a:t>
            </a:r>
            <a:r>
              <a:rPr lang="pt-BR" sz="3200" b="1" dirty="0" err="1"/>
              <a:t>Analysis</a:t>
            </a:r>
            <a:endParaRPr lang="pt-BR" sz="3200" b="1" dirty="0"/>
          </a:p>
        </p:txBody>
      </p:sp>
      <p:sp>
        <p:nvSpPr>
          <p:cNvPr id="3" name="Retângulo 2"/>
          <p:cNvSpPr/>
          <p:nvPr/>
        </p:nvSpPr>
        <p:spPr>
          <a:xfrm>
            <a:off x="296334" y="2405063"/>
            <a:ext cx="8551333" cy="2492990"/>
          </a:xfrm>
          <a:prstGeom prst="rect">
            <a:avLst/>
          </a:prstGeom>
        </p:spPr>
        <p:txBody>
          <a:bodyPr>
            <a:spAutoFit/>
          </a:bodyPr>
          <a:lstStyle/>
          <a:p>
            <a:pPr algn="just">
              <a:lnSpc>
                <a:spcPct val="150000"/>
              </a:lnSpc>
              <a:defRPr/>
            </a:pPr>
            <a:r>
              <a:rPr lang="pt-BR" sz="2000" dirty="0"/>
              <a:t>Gerard P </a:t>
            </a:r>
            <a:r>
              <a:rPr lang="pt-BR" sz="2000" dirty="0" err="1"/>
              <a:t>Slobogean</a:t>
            </a:r>
            <a:r>
              <a:rPr lang="pt-BR" sz="2000" dirty="0"/>
              <a:t>, MD, MPH, FRCSC, </a:t>
            </a:r>
            <a:r>
              <a:rPr lang="pt-BR" sz="2000" dirty="0" err="1"/>
              <a:t>Cailan</a:t>
            </a:r>
            <a:r>
              <a:rPr lang="pt-BR" sz="2000" dirty="0"/>
              <a:t> Alexander </a:t>
            </a:r>
            <a:r>
              <a:rPr lang="pt-BR" sz="2000" dirty="0" err="1"/>
              <a:t>MacPherson</a:t>
            </a:r>
            <a:r>
              <a:rPr lang="pt-BR" sz="2000" dirty="0"/>
              <a:t>, MD, </a:t>
            </a:r>
            <a:r>
              <a:rPr lang="pt-BR" sz="2000" dirty="0" err="1"/>
              <a:t>MHSc</a:t>
            </a:r>
            <a:r>
              <a:rPr lang="pt-BR" sz="2000" dirty="0"/>
              <a:t>, </a:t>
            </a:r>
            <a:r>
              <a:rPr lang="pt-BR" sz="2000" dirty="0" err="1"/>
              <a:t>Terri</a:t>
            </a:r>
            <a:r>
              <a:rPr lang="pt-BR" sz="2000" dirty="0"/>
              <a:t> Sun, </a:t>
            </a:r>
            <a:r>
              <a:rPr lang="pt-BR" sz="2000" dirty="0" err="1"/>
              <a:t>BSc</a:t>
            </a:r>
            <a:r>
              <a:rPr lang="pt-BR" sz="2000" dirty="0"/>
              <a:t>, Marie-</a:t>
            </a:r>
            <a:r>
              <a:rPr lang="pt-BR" sz="2000" dirty="0" err="1"/>
              <a:t>Eve</a:t>
            </a:r>
            <a:r>
              <a:rPr lang="pt-BR" sz="2000" dirty="0"/>
              <a:t> </a:t>
            </a:r>
            <a:r>
              <a:rPr lang="pt-BR" sz="2000" dirty="0" err="1"/>
              <a:t>Pelletier</a:t>
            </a:r>
            <a:r>
              <a:rPr lang="pt-BR" sz="2000" dirty="0"/>
              <a:t>, MD, S </a:t>
            </a:r>
            <a:r>
              <a:rPr lang="pt-BR" sz="2000" dirty="0" err="1"/>
              <a:t>Morad</a:t>
            </a:r>
            <a:r>
              <a:rPr lang="pt-BR" sz="2000" dirty="0"/>
              <a:t> </a:t>
            </a:r>
            <a:r>
              <a:rPr lang="pt-BR" sz="2000" dirty="0" err="1"/>
              <a:t>Hameed</a:t>
            </a:r>
            <a:r>
              <a:rPr lang="pt-BR" sz="2000" dirty="0"/>
              <a:t>, MD, MPH, FRCSC, FACS</a:t>
            </a:r>
          </a:p>
          <a:p>
            <a:pPr algn="r">
              <a:lnSpc>
                <a:spcPct val="150000"/>
              </a:lnSpc>
              <a:defRPr/>
            </a:pPr>
            <a:r>
              <a:rPr lang="pt-BR" sz="2400" dirty="0"/>
              <a:t>J </a:t>
            </a:r>
            <a:r>
              <a:rPr lang="pt-BR" sz="2400" dirty="0" err="1"/>
              <a:t>Am</a:t>
            </a:r>
            <a:r>
              <a:rPr lang="pt-BR" sz="2400" dirty="0"/>
              <a:t> Coll </a:t>
            </a:r>
            <a:r>
              <a:rPr lang="pt-BR" sz="2400" dirty="0" err="1"/>
              <a:t>Surg</a:t>
            </a:r>
            <a:r>
              <a:rPr lang="pt-BR" sz="2400" dirty="0"/>
              <a:t> 2013;216:302e311</a:t>
            </a:r>
          </a:p>
          <a:p>
            <a:pPr>
              <a:lnSpc>
                <a:spcPct val="150000"/>
              </a:lnSpc>
              <a:defRPr/>
            </a:pPr>
            <a:r>
              <a:rPr lang="pt-BR" sz="2000" dirty="0"/>
              <a:t>2  estudos prospectivos randomizados e 9 estudos retrospectivos</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81000" y="234950"/>
            <a:ext cx="8382000" cy="2308324"/>
          </a:xfrm>
          <a:prstGeom prst="rect">
            <a:avLst/>
          </a:prstGeom>
        </p:spPr>
        <p:txBody>
          <a:bodyPr>
            <a:spAutoFit/>
          </a:bodyPr>
          <a:lstStyle/>
          <a:p>
            <a:pPr>
              <a:lnSpc>
                <a:spcPct val="150000"/>
              </a:lnSpc>
              <a:defRPr/>
            </a:pPr>
            <a:r>
              <a:rPr lang="en-US" sz="3200" b="1" dirty="0"/>
              <a:t>Operative Management of Rib Fractures in the Setting of Flail </a:t>
            </a:r>
            <a:r>
              <a:rPr lang="pt-BR" sz="3200" b="1" dirty="0" err="1"/>
              <a:t>Chest</a:t>
            </a:r>
            <a:endParaRPr lang="pt-BR" sz="3200" b="1" dirty="0"/>
          </a:p>
          <a:p>
            <a:pPr>
              <a:lnSpc>
                <a:spcPct val="150000"/>
              </a:lnSpc>
              <a:defRPr/>
            </a:pPr>
            <a:r>
              <a:rPr lang="en-US" sz="3200" b="1" i="1" dirty="0"/>
              <a:t>A Systematic Review and Meta-Analysis</a:t>
            </a:r>
          </a:p>
        </p:txBody>
      </p:sp>
      <p:sp>
        <p:nvSpPr>
          <p:cNvPr id="3" name="Retângulo 2"/>
          <p:cNvSpPr/>
          <p:nvPr/>
        </p:nvSpPr>
        <p:spPr>
          <a:xfrm>
            <a:off x="306212" y="3235325"/>
            <a:ext cx="8382000" cy="1846659"/>
          </a:xfrm>
          <a:prstGeom prst="rect">
            <a:avLst/>
          </a:prstGeom>
        </p:spPr>
        <p:txBody>
          <a:bodyPr>
            <a:spAutoFit/>
          </a:bodyPr>
          <a:lstStyle/>
          <a:p>
            <a:pPr algn="just">
              <a:lnSpc>
                <a:spcPct val="150000"/>
              </a:lnSpc>
              <a:defRPr/>
            </a:pPr>
            <a:r>
              <a:rPr lang="pt-BR" i="1" dirty="0"/>
              <a:t>Jennifer A. </a:t>
            </a:r>
            <a:r>
              <a:rPr lang="pt-BR" i="1" dirty="0" err="1"/>
              <a:t>Leinicke</a:t>
            </a:r>
            <a:r>
              <a:rPr lang="pt-BR" i="1" dirty="0"/>
              <a:t>, MD, MPHS,∗ </a:t>
            </a:r>
            <a:r>
              <a:rPr lang="pt-BR" i="1" dirty="0" err="1"/>
              <a:t>Leisha</a:t>
            </a:r>
            <a:r>
              <a:rPr lang="pt-BR" i="1" dirty="0"/>
              <a:t> </a:t>
            </a:r>
            <a:r>
              <a:rPr lang="pt-BR" i="1" dirty="0" err="1"/>
              <a:t>Elmore</a:t>
            </a:r>
            <a:r>
              <a:rPr lang="pt-BR" i="1" dirty="0"/>
              <a:t>, MPHS,∗ </a:t>
            </a:r>
            <a:r>
              <a:rPr lang="pt-BR" i="1" dirty="0" err="1"/>
              <a:t>Bradley</a:t>
            </a:r>
            <a:r>
              <a:rPr lang="pt-BR" i="1" dirty="0"/>
              <a:t> D. Freeman, MD,∗ </a:t>
            </a:r>
            <a:r>
              <a:rPr lang="en-US" i="1" dirty="0"/>
              <a:t>and Graham A. </a:t>
            </a:r>
            <a:r>
              <a:rPr lang="en-US" i="1" dirty="0" err="1"/>
              <a:t>Colditz</a:t>
            </a:r>
            <a:r>
              <a:rPr lang="en-US" i="1" dirty="0"/>
              <a:t>, MD, </a:t>
            </a:r>
            <a:r>
              <a:rPr lang="en-US" i="1" dirty="0" err="1"/>
              <a:t>DrPH</a:t>
            </a:r>
            <a:r>
              <a:rPr lang="en-US" i="1" dirty="0"/>
              <a:t>†</a:t>
            </a:r>
          </a:p>
          <a:p>
            <a:pPr algn="r">
              <a:lnSpc>
                <a:spcPct val="150000"/>
              </a:lnSpc>
              <a:defRPr/>
            </a:pPr>
            <a:r>
              <a:rPr lang="pt-BR" sz="2000" i="1" dirty="0" err="1"/>
              <a:t>Ann</a:t>
            </a:r>
            <a:r>
              <a:rPr lang="pt-BR" sz="2000" i="1" dirty="0"/>
              <a:t> </a:t>
            </a:r>
            <a:r>
              <a:rPr lang="pt-BR" sz="2000" i="1" dirty="0" err="1"/>
              <a:t>Surg</a:t>
            </a:r>
            <a:r>
              <a:rPr lang="pt-BR" sz="2000" i="1" dirty="0"/>
              <a:t> 2013;258:914–921</a:t>
            </a:r>
          </a:p>
          <a:p>
            <a:pPr>
              <a:lnSpc>
                <a:spcPct val="150000"/>
              </a:lnSpc>
              <a:defRPr/>
            </a:pPr>
            <a:r>
              <a:rPr lang="pt-BR" sz="2000" dirty="0"/>
              <a:t>2  estudos prospectivos randomizados e 7 estudos retrospectivos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pt-BR" smtClean="0"/>
              <a:t>Razões para revisões sistemáticas.</a:t>
            </a:r>
            <a:endParaRPr lang="en-US" smtClean="0"/>
          </a:p>
        </p:txBody>
      </p:sp>
      <p:sp>
        <p:nvSpPr>
          <p:cNvPr id="24579" name="Rectangle 3"/>
          <p:cNvSpPr>
            <a:spLocks noGrp="1" noChangeArrowheads="1"/>
          </p:cNvSpPr>
          <p:nvPr>
            <p:ph type="body" idx="1"/>
          </p:nvPr>
        </p:nvSpPr>
        <p:spPr>
          <a:xfrm>
            <a:off x="685800" y="2133600"/>
            <a:ext cx="7772400" cy="4114800"/>
          </a:xfrm>
        </p:spPr>
        <p:txBody>
          <a:bodyPr/>
          <a:lstStyle/>
          <a:p>
            <a:pPr>
              <a:buClr>
                <a:schemeClr val="accent1"/>
              </a:buClr>
              <a:buFont typeface="Wingdings" pitchFamily="2" charset="2"/>
              <a:buChar char="§"/>
            </a:pPr>
            <a:r>
              <a:rPr lang="pt-BR" sz="2800" smtClean="0"/>
              <a:t>Quando os resultados de vários estudos discordam quanto à magnitude ou direção do efeito.</a:t>
            </a:r>
          </a:p>
          <a:p>
            <a:pPr>
              <a:buClr>
                <a:schemeClr val="accent1"/>
              </a:buClr>
              <a:buFont typeface="Wingdings" pitchFamily="2" charset="2"/>
              <a:buChar char="§"/>
            </a:pPr>
            <a:r>
              <a:rPr lang="pt-BR" sz="2800" smtClean="0"/>
              <a:t>Quando os tamanhos amostrais individualmente não são suficientemente grandes para detectar um efeito e classificar como estatisticamente significante</a:t>
            </a:r>
          </a:p>
          <a:p>
            <a:pPr>
              <a:buClr>
                <a:schemeClr val="accent1"/>
              </a:buClr>
              <a:buFont typeface="Wingdings" pitchFamily="2" charset="2"/>
              <a:buChar char="§"/>
            </a:pPr>
            <a:r>
              <a:rPr lang="pt-BR" sz="2800" smtClean="0"/>
              <a:t>Quando ensaio para um determinado assunto é caro ou exige muito tempo para ser realizado. </a:t>
            </a:r>
            <a:endParaRPr lang="en-US" sz="280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26444" y="2616200"/>
            <a:ext cx="6829778" cy="2677656"/>
          </a:xfrm>
          <a:prstGeom prst="rect">
            <a:avLst/>
          </a:prstGeom>
        </p:spPr>
        <p:txBody>
          <a:bodyPr>
            <a:spAutoFit/>
          </a:bodyPr>
          <a:lstStyle/>
          <a:p>
            <a:pPr algn="just">
              <a:defRPr/>
            </a:pPr>
            <a:r>
              <a:rPr lang="en-US" sz="2800" dirty="0"/>
              <a:t>1- </a:t>
            </a:r>
            <a:r>
              <a:rPr lang="en-US" sz="2800" dirty="0" err="1"/>
              <a:t>redução</a:t>
            </a:r>
            <a:r>
              <a:rPr lang="en-US" sz="2800" dirty="0"/>
              <a:t> no tempo de </a:t>
            </a:r>
            <a:r>
              <a:rPr lang="en-US" sz="2800" dirty="0" err="1"/>
              <a:t>permanência</a:t>
            </a:r>
            <a:r>
              <a:rPr lang="en-US" sz="2800" dirty="0"/>
              <a:t> </a:t>
            </a:r>
            <a:r>
              <a:rPr lang="en-US" sz="2800" dirty="0" err="1"/>
              <a:t>em</a:t>
            </a:r>
            <a:r>
              <a:rPr lang="en-US" sz="2800" dirty="0"/>
              <a:t> UTI </a:t>
            </a:r>
          </a:p>
          <a:p>
            <a:pPr algn="just">
              <a:defRPr/>
            </a:pPr>
            <a:r>
              <a:rPr lang="en-US" sz="2800" dirty="0"/>
              <a:t>2- </a:t>
            </a:r>
            <a:r>
              <a:rPr lang="en-US" sz="2800" dirty="0" err="1"/>
              <a:t>redução</a:t>
            </a:r>
            <a:r>
              <a:rPr lang="en-US" sz="2800" dirty="0"/>
              <a:t> da </a:t>
            </a:r>
            <a:r>
              <a:rPr lang="en-US" sz="2800" dirty="0" err="1"/>
              <a:t>ventilação</a:t>
            </a:r>
            <a:r>
              <a:rPr lang="en-US" sz="2800" dirty="0"/>
              <a:t> </a:t>
            </a:r>
            <a:r>
              <a:rPr lang="en-US" sz="2800" dirty="0" err="1"/>
              <a:t>mecânica</a:t>
            </a:r>
            <a:r>
              <a:rPr lang="en-US" sz="2800" dirty="0"/>
              <a:t>, </a:t>
            </a:r>
          </a:p>
          <a:p>
            <a:pPr algn="just">
              <a:defRPr/>
            </a:pPr>
            <a:r>
              <a:rPr lang="en-US" sz="2800" dirty="0"/>
              <a:t>3- </a:t>
            </a:r>
            <a:r>
              <a:rPr lang="en-US" sz="2800" dirty="0" err="1"/>
              <a:t>menor</a:t>
            </a:r>
            <a:r>
              <a:rPr lang="en-US" sz="2800" dirty="0"/>
              <a:t> taxa de </a:t>
            </a:r>
            <a:r>
              <a:rPr lang="en-US" sz="2800" dirty="0" err="1"/>
              <a:t>mortalidade</a:t>
            </a:r>
            <a:r>
              <a:rPr lang="en-US" sz="2800" dirty="0"/>
              <a:t>, </a:t>
            </a:r>
          </a:p>
          <a:p>
            <a:pPr algn="just">
              <a:defRPr/>
            </a:pPr>
            <a:r>
              <a:rPr lang="en-US" sz="2800" dirty="0"/>
              <a:t>4- </a:t>
            </a:r>
            <a:r>
              <a:rPr lang="en-US" sz="2800" dirty="0" err="1"/>
              <a:t>menor</a:t>
            </a:r>
            <a:r>
              <a:rPr lang="en-US" sz="2800" dirty="0"/>
              <a:t> taxa de pneumonia, </a:t>
            </a:r>
          </a:p>
          <a:p>
            <a:pPr algn="just">
              <a:defRPr/>
            </a:pPr>
            <a:r>
              <a:rPr lang="en-US" sz="2800" dirty="0"/>
              <a:t>5- </a:t>
            </a:r>
            <a:r>
              <a:rPr lang="en-US" sz="2800" dirty="0" err="1"/>
              <a:t>menor</a:t>
            </a:r>
            <a:r>
              <a:rPr lang="en-US" sz="2800" dirty="0"/>
              <a:t> taxa de </a:t>
            </a:r>
            <a:r>
              <a:rPr lang="en-US" sz="2800" dirty="0" err="1"/>
              <a:t>traqueostomia</a:t>
            </a:r>
            <a:r>
              <a:rPr lang="en-US" sz="2800" dirty="0"/>
              <a:t>  </a:t>
            </a:r>
          </a:p>
          <a:p>
            <a:pPr algn="just">
              <a:defRPr/>
            </a:pPr>
            <a:r>
              <a:rPr lang="en-US" sz="2800" dirty="0"/>
              <a:t>6- </a:t>
            </a:r>
            <a:r>
              <a:rPr lang="en-US" sz="2800" dirty="0" err="1"/>
              <a:t>menos</a:t>
            </a:r>
            <a:r>
              <a:rPr lang="en-US" sz="2800" dirty="0"/>
              <a:t> </a:t>
            </a:r>
            <a:r>
              <a:rPr lang="en-US" sz="2800" dirty="0" err="1"/>
              <a:t>deformidade</a:t>
            </a:r>
            <a:r>
              <a:rPr lang="en-US" sz="2800" dirty="0"/>
              <a:t> </a:t>
            </a:r>
            <a:r>
              <a:rPr lang="en-US" sz="2800" dirty="0" err="1"/>
              <a:t>torácica</a:t>
            </a:r>
            <a:r>
              <a:rPr lang="en-US" sz="2800" dirty="0"/>
              <a:t> .</a:t>
            </a:r>
          </a:p>
        </p:txBody>
      </p:sp>
      <p:sp>
        <p:nvSpPr>
          <p:cNvPr id="3" name="CaixaDeTexto 2"/>
          <p:cNvSpPr txBox="1"/>
          <p:nvPr/>
        </p:nvSpPr>
        <p:spPr>
          <a:xfrm>
            <a:off x="186267" y="261938"/>
            <a:ext cx="8771467" cy="1953868"/>
          </a:xfrm>
          <a:prstGeom prst="rect">
            <a:avLst/>
          </a:prstGeom>
          <a:noFill/>
        </p:spPr>
        <p:txBody>
          <a:bodyPr>
            <a:spAutoFit/>
          </a:bodyPr>
          <a:lstStyle/>
          <a:p>
            <a:pPr algn="just">
              <a:lnSpc>
                <a:spcPct val="150000"/>
              </a:lnSpc>
              <a:defRPr/>
            </a:pPr>
            <a:r>
              <a:rPr lang="en-US" sz="2800" b="1" dirty="0" err="1"/>
              <a:t>Apesar</a:t>
            </a:r>
            <a:r>
              <a:rPr lang="en-US" sz="2800" b="1" dirty="0"/>
              <a:t> da </a:t>
            </a:r>
            <a:r>
              <a:rPr lang="en-US" sz="2800" b="1" dirty="0" err="1"/>
              <a:t>baixissima</a:t>
            </a:r>
            <a:r>
              <a:rPr lang="en-US" sz="2800" b="1" dirty="0"/>
              <a:t> </a:t>
            </a:r>
            <a:r>
              <a:rPr lang="en-US" sz="2800" b="1" dirty="0" err="1"/>
              <a:t>evidência</a:t>
            </a:r>
            <a:r>
              <a:rPr lang="en-US" sz="2800" b="1" dirty="0"/>
              <a:t>, </a:t>
            </a:r>
            <a:r>
              <a:rPr lang="en-US" sz="2800" b="1" dirty="0" err="1"/>
              <a:t>os</a:t>
            </a:r>
            <a:r>
              <a:rPr lang="en-US" sz="2800" b="1" dirty="0"/>
              <a:t> </a:t>
            </a:r>
            <a:r>
              <a:rPr lang="en-US" sz="2800" b="1" dirty="0" err="1"/>
              <a:t>resultados</a:t>
            </a:r>
            <a:r>
              <a:rPr lang="en-US" sz="2800" b="1" dirty="0"/>
              <a:t> das </a:t>
            </a:r>
            <a:r>
              <a:rPr lang="en-US" sz="2800" b="1" dirty="0" err="1"/>
              <a:t>duas</a:t>
            </a:r>
            <a:r>
              <a:rPr lang="en-US" sz="2800" b="1" dirty="0"/>
              <a:t> </a:t>
            </a:r>
            <a:r>
              <a:rPr lang="en-US" sz="2800" b="1" dirty="0" err="1"/>
              <a:t>revisões</a:t>
            </a:r>
            <a:r>
              <a:rPr lang="en-US" sz="2800" b="1" dirty="0"/>
              <a:t> </a:t>
            </a:r>
            <a:r>
              <a:rPr lang="en-US" sz="2800" b="1" dirty="0" err="1"/>
              <a:t>favorecem</a:t>
            </a:r>
            <a:r>
              <a:rPr lang="en-US" sz="2800" b="1" dirty="0"/>
              <a:t> a </a:t>
            </a:r>
            <a:r>
              <a:rPr lang="en-US" sz="2800" b="1" dirty="0" err="1"/>
              <a:t>intervenção</a:t>
            </a:r>
            <a:r>
              <a:rPr lang="en-US" sz="2800" b="1" dirty="0"/>
              <a:t> </a:t>
            </a:r>
            <a:r>
              <a:rPr lang="en-US" sz="2800" b="1" dirty="0" err="1"/>
              <a:t>cirúrgica</a:t>
            </a:r>
            <a:r>
              <a:rPr lang="en-US" sz="2800" b="1" dirty="0"/>
              <a:t> </a:t>
            </a:r>
            <a:r>
              <a:rPr lang="en-US" sz="2800" b="1" dirty="0" err="1"/>
              <a:t>em</a:t>
            </a:r>
            <a:r>
              <a:rPr lang="en-US" sz="2800" b="1" dirty="0"/>
              <a:t> </a:t>
            </a:r>
            <a:r>
              <a:rPr lang="en-US" sz="2800" b="1" dirty="0" err="1"/>
              <a:t>todos</a:t>
            </a:r>
            <a:r>
              <a:rPr lang="en-US" sz="2800" b="1" dirty="0"/>
              <a:t> </a:t>
            </a:r>
            <a:r>
              <a:rPr lang="en-US" sz="2800" b="1" dirty="0" err="1"/>
              <a:t>os</a:t>
            </a:r>
            <a:r>
              <a:rPr lang="en-US" sz="2800" b="1" dirty="0"/>
              <a:t> </a:t>
            </a:r>
            <a:r>
              <a:rPr lang="en-US" sz="2800" b="1" dirty="0" err="1"/>
              <a:t>desfechos</a:t>
            </a:r>
            <a:r>
              <a:rPr lang="en-US" sz="2800" b="1" dirty="0"/>
              <a:t> </a:t>
            </a:r>
            <a:r>
              <a:rPr lang="en-US" sz="2800" b="1" dirty="0" err="1"/>
              <a:t>estudados</a:t>
            </a:r>
            <a:endParaRPr lang="en-US" sz="2800" b="1"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1789" y="442914"/>
            <a:ext cx="8709378" cy="5139869"/>
          </a:xfrm>
          <a:prstGeom prst="rect">
            <a:avLst/>
          </a:prstGeom>
        </p:spPr>
        <p:txBody>
          <a:bodyPr>
            <a:spAutoFit/>
          </a:bodyPr>
          <a:lstStyle/>
          <a:p>
            <a:pPr algn="ctr">
              <a:defRPr/>
            </a:pPr>
            <a:r>
              <a:rPr lang="pt-BR" sz="4000" b="1" dirty="0"/>
              <a:t>ESTUDOS EM ANDAMENTO</a:t>
            </a:r>
            <a:endParaRPr lang="en-US" sz="4000" b="1" dirty="0"/>
          </a:p>
          <a:p>
            <a:pPr algn="just">
              <a:defRPr/>
            </a:pPr>
            <a:endParaRPr lang="pt-BR" sz="2400" dirty="0"/>
          </a:p>
          <a:p>
            <a:pPr algn="just">
              <a:defRPr/>
            </a:pPr>
            <a:endParaRPr lang="en-US" sz="2400" dirty="0" smtClean="0"/>
          </a:p>
          <a:p>
            <a:pPr algn="just">
              <a:defRPr/>
            </a:pPr>
            <a:r>
              <a:rPr lang="en-US" sz="2400" dirty="0" smtClean="0"/>
              <a:t>ClinicalTrials.gov </a:t>
            </a:r>
            <a:r>
              <a:rPr lang="en-US" sz="2400" dirty="0"/>
              <a:t>- </a:t>
            </a:r>
            <a:r>
              <a:rPr lang="pt-BR" sz="2400" dirty="0"/>
              <a:t>NCT01147471 - Estudo Americano </a:t>
            </a:r>
          </a:p>
          <a:p>
            <a:pPr algn="just">
              <a:defRPr/>
            </a:pPr>
            <a:endParaRPr lang="pt-BR" sz="2400" dirty="0"/>
          </a:p>
          <a:p>
            <a:pPr algn="just">
              <a:defRPr/>
            </a:pPr>
            <a:endParaRPr lang="en-US" sz="2400" dirty="0" smtClean="0"/>
          </a:p>
          <a:p>
            <a:pPr algn="just">
              <a:defRPr/>
            </a:pPr>
            <a:r>
              <a:rPr lang="en-US" sz="2400" dirty="0" err="1" smtClean="0"/>
              <a:t>Fixação</a:t>
            </a:r>
            <a:r>
              <a:rPr lang="en-US" sz="2400" dirty="0"/>
              <a:t>: </a:t>
            </a:r>
            <a:r>
              <a:rPr lang="en-US" sz="2400" dirty="0" err="1"/>
              <a:t>MatrixRIB</a:t>
            </a:r>
            <a:r>
              <a:rPr lang="en-US" sz="2400" dirty="0"/>
              <a:t> </a:t>
            </a:r>
            <a:endParaRPr lang="pt-BR" sz="2400" dirty="0"/>
          </a:p>
          <a:p>
            <a:pPr algn="just">
              <a:lnSpc>
                <a:spcPct val="150000"/>
              </a:lnSpc>
              <a:defRPr/>
            </a:pPr>
            <a:r>
              <a:rPr lang="en-US" sz="2400" dirty="0" err="1"/>
              <a:t>Pesquisador</a:t>
            </a:r>
            <a:r>
              <a:rPr lang="en-US" sz="2400" dirty="0"/>
              <a:t> principal : </a:t>
            </a:r>
            <a:r>
              <a:rPr lang="en-US" sz="2400" dirty="0" err="1"/>
              <a:t>Ajai</a:t>
            </a:r>
            <a:r>
              <a:rPr lang="en-US" sz="2400" dirty="0"/>
              <a:t> K </a:t>
            </a:r>
            <a:r>
              <a:rPr lang="en-US" sz="2400" dirty="0" err="1"/>
              <a:t>Malhotra</a:t>
            </a:r>
            <a:r>
              <a:rPr lang="en-US" sz="2400" dirty="0"/>
              <a:t>, MD Virginia Commonwealth University </a:t>
            </a:r>
          </a:p>
          <a:p>
            <a:pPr algn="just">
              <a:lnSpc>
                <a:spcPct val="150000"/>
              </a:lnSpc>
              <a:defRPr/>
            </a:pPr>
            <a:r>
              <a:rPr lang="pt-BR" sz="2400" dirty="0"/>
              <a:t>Desfecho primário- mortalidade</a:t>
            </a:r>
          </a:p>
          <a:p>
            <a:pPr algn="just">
              <a:lnSpc>
                <a:spcPct val="150000"/>
              </a:lnSpc>
              <a:defRPr/>
            </a:pPr>
            <a:r>
              <a:rPr lang="pt-BR" sz="2400" dirty="0"/>
              <a:t>N previsto = 100 pacientes.</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72534" y="649288"/>
            <a:ext cx="8398933" cy="5139869"/>
          </a:xfrm>
          <a:prstGeom prst="rect">
            <a:avLst/>
          </a:prstGeom>
        </p:spPr>
        <p:txBody>
          <a:bodyPr>
            <a:spAutoFit/>
          </a:bodyPr>
          <a:lstStyle/>
          <a:p>
            <a:pPr>
              <a:defRPr/>
            </a:pPr>
            <a:r>
              <a:rPr lang="pt-BR" sz="4000" b="1" dirty="0"/>
              <a:t>ESTUDOS EM ANDAMENTO</a:t>
            </a:r>
            <a:endParaRPr lang="en-US" sz="4000" b="1" dirty="0"/>
          </a:p>
          <a:p>
            <a:pPr algn="just">
              <a:defRPr/>
            </a:pPr>
            <a:endParaRPr lang="pt-BR" sz="2400" dirty="0"/>
          </a:p>
          <a:p>
            <a:pPr algn="just">
              <a:defRPr/>
            </a:pPr>
            <a:endParaRPr lang="en-US" sz="2400" dirty="0" smtClean="0"/>
          </a:p>
          <a:p>
            <a:pPr algn="just">
              <a:defRPr/>
            </a:pPr>
            <a:r>
              <a:rPr lang="en-US" sz="2400" dirty="0" smtClean="0"/>
              <a:t>ClinicalTrials.gov </a:t>
            </a:r>
            <a:r>
              <a:rPr lang="en-US" sz="2400" dirty="0"/>
              <a:t>- </a:t>
            </a:r>
            <a:r>
              <a:rPr lang="pt-BR" sz="2400" dirty="0"/>
              <a:t>NCT01308697 - Estudo Canadense </a:t>
            </a:r>
          </a:p>
          <a:p>
            <a:pPr>
              <a:defRPr/>
            </a:pPr>
            <a:endParaRPr lang="pt-BR" sz="2400" dirty="0" smtClean="0"/>
          </a:p>
          <a:p>
            <a:pPr>
              <a:defRPr/>
            </a:pPr>
            <a:endParaRPr lang="pt-BR" sz="2400" dirty="0"/>
          </a:p>
          <a:p>
            <a:pPr algn="just">
              <a:defRPr/>
            </a:pPr>
            <a:r>
              <a:rPr lang="pt-BR" sz="2400" dirty="0"/>
              <a:t>Pesquisador principal: Peter J </a:t>
            </a:r>
            <a:r>
              <a:rPr lang="pt-BR" sz="2400" dirty="0" err="1"/>
              <a:t>O'Brien,MD</a:t>
            </a:r>
            <a:r>
              <a:rPr lang="pt-BR" sz="2400" dirty="0"/>
              <a:t> </a:t>
            </a:r>
            <a:r>
              <a:rPr lang="pt-BR" sz="2400" dirty="0" err="1"/>
              <a:t>University</a:t>
            </a:r>
            <a:r>
              <a:rPr lang="pt-BR" sz="2400" dirty="0"/>
              <a:t> </a:t>
            </a:r>
            <a:r>
              <a:rPr lang="pt-BR" sz="2400" dirty="0" err="1"/>
              <a:t>of</a:t>
            </a:r>
            <a:r>
              <a:rPr lang="pt-BR" sz="2400" dirty="0"/>
              <a:t> British Columbia.</a:t>
            </a:r>
          </a:p>
          <a:p>
            <a:pPr algn="just">
              <a:defRPr/>
            </a:pPr>
            <a:endParaRPr lang="pt-BR" sz="2400" dirty="0" smtClean="0"/>
          </a:p>
          <a:p>
            <a:pPr algn="just">
              <a:defRPr/>
            </a:pPr>
            <a:endParaRPr lang="pt-BR" sz="2400" dirty="0"/>
          </a:p>
          <a:p>
            <a:pPr algn="just">
              <a:defRPr/>
            </a:pPr>
            <a:r>
              <a:rPr lang="pt-BR" sz="2400" dirty="0"/>
              <a:t>Estudo piloto realizado para selecionar os desfechos, mas a tendência é para que o tempo de internação em UTI seja o desfecho primário. </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7311" y="414338"/>
            <a:ext cx="8709378" cy="5309146"/>
          </a:xfrm>
          <a:prstGeom prst="rect">
            <a:avLst/>
          </a:prstGeom>
        </p:spPr>
        <p:txBody>
          <a:bodyPr wrap="square">
            <a:spAutoFit/>
          </a:bodyPr>
          <a:lstStyle/>
          <a:p>
            <a:pPr>
              <a:lnSpc>
                <a:spcPct val="150000"/>
              </a:lnSpc>
              <a:defRPr/>
            </a:pPr>
            <a:r>
              <a:rPr lang="pt-BR" sz="4400" b="1" dirty="0"/>
              <a:t>ESTUDOS EM ANDAMENTO</a:t>
            </a:r>
            <a:endParaRPr lang="en-US" sz="4400" b="1" dirty="0"/>
          </a:p>
          <a:p>
            <a:pPr algn="just">
              <a:lnSpc>
                <a:spcPct val="150000"/>
              </a:lnSpc>
              <a:defRPr/>
            </a:pPr>
            <a:r>
              <a:rPr lang="en-US" sz="2600" dirty="0" smtClean="0"/>
              <a:t>ClinicalTrials.gov </a:t>
            </a:r>
            <a:r>
              <a:rPr lang="en-US" sz="2600" dirty="0"/>
              <a:t>- </a:t>
            </a:r>
            <a:r>
              <a:rPr lang="pt-BR" sz="2600" dirty="0"/>
              <a:t>NCT01367951 - Estudo Canadense </a:t>
            </a:r>
          </a:p>
          <a:p>
            <a:pPr marL="360363" indent="-360363" algn="just">
              <a:lnSpc>
                <a:spcPct val="150000"/>
              </a:lnSpc>
              <a:defRPr/>
            </a:pPr>
            <a:r>
              <a:rPr lang="pt-BR" sz="2600" dirty="0" smtClean="0"/>
              <a:t>Fixação</a:t>
            </a:r>
            <a:r>
              <a:rPr lang="pt-BR" sz="2600" dirty="0"/>
              <a:t>: placas e parafusos</a:t>
            </a:r>
          </a:p>
          <a:p>
            <a:pPr algn="just">
              <a:lnSpc>
                <a:spcPct val="150000"/>
              </a:lnSpc>
              <a:defRPr/>
            </a:pPr>
            <a:r>
              <a:rPr lang="pt-BR" sz="2600" dirty="0"/>
              <a:t>Pesquisadores principais:</a:t>
            </a:r>
            <a:r>
              <a:rPr lang="en-US" sz="2600" dirty="0"/>
              <a:t> Michael D McKee, Emil </a:t>
            </a:r>
            <a:r>
              <a:rPr lang="en-US" sz="2600" dirty="0" err="1"/>
              <a:t>Schemitsch</a:t>
            </a:r>
            <a:r>
              <a:rPr lang="en-US" sz="2600" dirty="0"/>
              <a:t>- St. Michael's Hospital, Toronto, </a:t>
            </a:r>
            <a:r>
              <a:rPr lang="pt-BR" sz="2600" dirty="0" err="1"/>
              <a:t>Ontario</a:t>
            </a:r>
            <a:r>
              <a:rPr lang="pt-BR" sz="2600" dirty="0"/>
              <a:t>, </a:t>
            </a:r>
            <a:r>
              <a:rPr lang="pt-BR" sz="2600" dirty="0" err="1"/>
              <a:t>Canada</a:t>
            </a:r>
            <a:r>
              <a:rPr lang="en-US" sz="2600" dirty="0"/>
              <a:t> </a:t>
            </a:r>
            <a:endParaRPr lang="pt-BR" sz="2600" dirty="0"/>
          </a:p>
          <a:p>
            <a:pPr algn="just">
              <a:lnSpc>
                <a:spcPct val="150000"/>
              </a:lnSpc>
              <a:defRPr/>
            </a:pPr>
            <a:r>
              <a:rPr lang="pt-BR" sz="2600" dirty="0"/>
              <a:t>Desfecho primário- tempo de ventilação mecânica. </a:t>
            </a:r>
          </a:p>
          <a:p>
            <a:pPr algn="just">
              <a:lnSpc>
                <a:spcPct val="150000"/>
              </a:lnSpc>
              <a:defRPr/>
            </a:pPr>
            <a:r>
              <a:rPr lang="pt-BR" sz="2600" dirty="0"/>
              <a:t>Mortalidade nem foi escolhida como desfecho. </a:t>
            </a:r>
          </a:p>
          <a:p>
            <a:pPr algn="just">
              <a:lnSpc>
                <a:spcPct val="150000"/>
              </a:lnSpc>
              <a:defRPr/>
            </a:pPr>
            <a:r>
              <a:rPr lang="pt-BR" sz="2600" dirty="0"/>
              <a:t>N previsto = 206 participantes.</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55484" y="496888"/>
            <a:ext cx="7674151" cy="646331"/>
          </a:xfrm>
          <a:prstGeom prst="rect">
            <a:avLst/>
          </a:prstGeom>
        </p:spPr>
        <p:txBody>
          <a:bodyPr wrap="square">
            <a:spAutoFit/>
          </a:bodyPr>
          <a:lstStyle/>
          <a:p>
            <a:pPr>
              <a:defRPr/>
            </a:pPr>
            <a:r>
              <a:rPr lang="pt-BR" sz="3600" b="1" dirty="0"/>
              <a:t>IMPLICAÇÕES PARA A PESQUISA</a:t>
            </a:r>
          </a:p>
        </p:txBody>
      </p:sp>
      <p:sp>
        <p:nvSpPr>
          <p:cNvPr id="48131" name="Retângulo 2"/>
          <p:cNvSpPr>
            <a:spLocks noChangeArrowheads="1"/>
          </p:cNvSpPr>
          <p:nvPr/>
        </p:nvSpPr>
        <p:spPr bwMode="auto">
          <a:xfrm>
            <a:off x="261056" y="1285875"/>
            <a:ext cx="8668632" cy="498663"/>
          </a:xfrm>
          <a:prstGeom prst="rect">
            <a:avLst/>
          </a:prstGeom>
          <a:noFill/>
          <a:ln w="9525">
            <a:noFill/>
            <a:miter lim="800000"/>
            <a:headEnd/>
            <a:tailEnd/>
          </a:ln>
        </p:spPr>
        <p:txBody>
          <a:bodyPr wrap="square">
            <a:spAutoFit/>
          </a:bodyPr>
          <a:lstStyle/>
          <a:p>
            <a:pPr algn="just">
              <a:lnSpc>
                <a:spcPct val="150000"/>
              </a:lnSpc>
            </a:pPr>
            <a:r>
              <a:rPr lang="pt-BR" sz="2000" b="1" dirty="0">
                <a:effectLst/>
              </a:rPr>
              <a:t>A pergunta ainda não foi respondida através de um bom nível de evidência.</a:t>
            </a:r>
          </a:p>
        </p:txBody>
      </p:sp>
      <p:sp>
        <p:nvSpPr>
          <p:cNvPr id="48132" name="Retângulo 3"/>
          <p:cNvSpPr>
            <a:spLocks noChangeArrowheads="1"/>
          </p:cNvSpPr>
          <p:nvPr/>
        </p:nvSpPr>
        <p:spPr bwMode="auto">
          <a:xfrm>
            <a:off x="185738" y="2057401"/>
            <a:ext cx="8658225" cy="579967"/>
          </a:xfrm>
          <a:prstGeom prst="rect">
            <a:avLst/>
          </a:prstGeom>
          <a:noFill/>
          <a:ln w="9525">
            <a:noFill/>
            <a:miter lim="800000"/>
            <a:headEnd/>
            <a:tailEnd/>
          </a:ln>
        </p:spPr>
        <p:txBody>
          <a:bodyPr wrap="square">
            <a:spAutoFit/>
          </a:bodyPr>
          <a:lstStyle/>
          <a:p>
            <a:pPr algn="just">
              <a:lnSpc>
                <a:spcPct val="150000"/>
              </a:lnSpc>
            </a:pPr>
            <a:r>
              <a:rPr lang="pt-BR" sz="2400" b="1" dirty="0">
                <a:effectLst/>
              </a:rPr>
              <a:t>A resposta baseada nas melhores evidências depende de:</a:t>
            </a:r>
          </a:p>
        </p:txBody>
      </p:sp>
      <p:sp>
        <p:nvSpPr>
          <p:cNvPr id="48133" name="Retângulo 4"/>
          <p:cNvSpPr>
            <a:spLocks noChangeArrowheads="1"/>
          </p:cNvSpPr>
          <p:nvPr/>
        </p:nvSpPr>
        <p:spPr bwMode="auto">
          <a:xfrm>
            <a:off x="542924" y="2857501"/>
            <a:ext cx="6272213" cy="661207"/>
          </a:xfrm>
          <a:prstGeom prst="rect">
            <a:avLst/>
          </a:prstGeom>
          <a:noFill/>
          <a:ln w="9525">
            <a:noFill/>
            <a:miter lim="800000"/>
            <a:headEnd/>
            <a:tailEnd/>
          </a:ln>
        </p:spPr>
        <p:txBody>
          <a:bodyPr wrap="square">
            <a:spAutoFit/>
          </a:bodyPr>
          <a:lstStyle/>
          <a:p>
            <a:pPr marL="342900" indent="-342900" algn="just">
              <a:lnSpc>
                <a:spcPct val="150000"/>
              </a:lnSpc>
              <a:spcBef>
                <a:spcPts val="600"/>
              </a:spcBef>
              <a:buFont typeface="Wingdings" pitchFamily="2" charset="2"/>
              <a:buChar char="§"/>
            </a:pPr>
            <a:r>
              <a:rPr lang="pt-BR" sz="2800" dirty="0">
                <a:solidFill>
                  <a:srgbClr val="FF0000"/>
                </a:solidFill>
                <a:effectLst/>
              </a:rPr>
              <a:t>Estudo multicêntrico </a:t>
            </a:r>
            <a:r>
              <a:rPr lang="pt-BR" sz="2800" dirty="0">
                <a:effectLst/>
              </a:rPr>
              <a:t>ou </a:t>
            </a:r>
          </a:p>
        </p:txBody>
      </p:sp>
      <p:sp>
        <p:nvSpPr>
          <p:cNvPr id="48134" name="Retângulo 5"/>
          <p:cNvSpPr>
            <a:spLocks noChangeArrowheads="1"/>
          </p:cNvSpPr>
          <p:nvPr/>
        </p:nvSpPr>
        <p:spPr bwMode="auto">
          <a:xfrm>
            <a:off x="185738" y="3786188"/>
            <a:ext cx="8658225" cy="738664"/>
          </a:xfrm>
          <a:prstGeom prst="rect">
            <a:avLst/>
          </a:prstGeom>
          <a:noFill/>
          <a:ln w="9525">
            <a:noFill/>
            <a:miter lim="800000"/>
            <a:headEnd/>
            <a:tailEnd/>
          </a:ln>
        </p:spPr>
        <p:txBody>
          <a:bodyPr wrap="square">
            <a:spAutoFit/>
          </a:bodyPr>
          <a:lstStyle/>
          <a:p>
            <a:pPr algn="just">
              <a:lnSpc>
                <a:spcPct val="150000"/>
              </a:lnSpc>
            </a:pPr>
            <a:r>
              <a:rPr lang="pt-BR" sz="2800" dirty="0" smtClean="0">
                <a:solidFill>
                  <a:srgbClr val="C00000"/>
                </a:solidFill>
                <a:effectLst/>
              </a:rPr>
              <a:t>Estudos isolados com </a:t>
            </a:r>
            <a:r>
              <a:rPr lang="pt-BR" sz="2800" dirty="0">
                <a:solidFill>
                  <a:srgbClr val="C00000"/>
                </a:solidFill>
                <a:effectLst/>
              </a:rPr>
              <a:t>protocolos padronizados </a:t>
            </a:r>
            <a:r>
              <a:rPr lang="pt-BR" sz="2800" dirty="0">
                <a:effectLst/>
              </a:rPr>
              <a:t>para:</a:t>
            </a:r>
          </a:p>
        </p:txBody>
      </p:sp>
      <p:sp>
        <p:nvSpPr>
          <p:cNvPr id="48135" name="Retângulo 6"/>
          <p:cNvSpPr>
            <a:spLocks noChangeArrowheads="1"/>
          </p:cNvSpPr>
          <p:nvPr/>
        </p:nvSpPr>
        <p:spPr bwMode="auto">
          <a:xfrm>
            <a:off x="842963" y="4672014"/>
            <a:ext cx="6057900" cy="1461939"/>
          </a:xfrm>
          <a:prstGeom prst="rect">
            <a:avLst/>
          </a:prstGeom>
          <a:noFill/>
          <a:ln w="9525">
            <a:noFill/>
            <a:miter lim="800000"/>
            <a:headEnd/>
            <a:tailEnd/>
          </a:ln>
        </p:spPr>
        <p:txBody>
          <a:bodyPr wrap="square">
            <a:spAutoFit/>
          </a:bodyPr>
          <a:lstStyle/>
          <a:p>
            <a:pPr marL="342900" indent="-342900" algn="just">
              <a:lnSpc>
                <a:spcPct val="150000"/>
              </a:lnSpc>
              <a:spcBef>
                <a:spcPts val="600"/>
              </a:spcBef>
              <a:buFont typeface="Wingdings" pitchFamily="2" charset="2"/>
              <a:buChar char="§"/>
            </a:pPr>
            <a:r>
              <a:rPr lang="pt-BR" sz="2800" dirty="0">
                <a:effectLst/>
              </a:rPr>
              <a:t>Desmame ventilação mecânica</a:t>
            </a:r>
          </a:p>
          <a:p>
            <a:pPr marL="342900" indent="-342900" algn="just">
              <a:lnSpc>
                <a:spcPct val="150000"/>
              </a:lnSpc>
              <a:spcBef>
                <a:spcPts val="600"/>
              </a:spcBef>
              <a:buFont typeface="Wingdings" pitchFamily="2" charset="2"/>
              <a:buChar char="§"/>
            </a:pPr>
            <a:r>
              <a:rPr lang="pt-BR" sz="2800" dirty="0">
                <a:effectLst/>
              </a:rPr>
              <a:t>Critérios de alta da UTI</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8614" y="496888"/>
            <a:ext cx="7779632" cy="646331"/>
          </a:xfrm>
          <a:prstGeom prst="rect">
            <a:avLst/>
          </a:prstGeom>
        </p:spPr>
        <p:txBody>
          <a:bodyPr wrap="square">
            <a:spAutoFit/>
          </a:bodyPr>
          <a:lstStyle/>
          <a:p>
            <a:pPr>
              <a:defRPr/>
            </a:pPr>
            <a:r>
              <a:rPr lang="pt-BR" sz="3600" b="1" dirty="0"/>
              <a:t>IMPLICAÇÕES PARA A PESQUISA</a:t>
            </a:r>
          </a:p>
        </p:txBody>
      </p:sp>
      <p:sp>
        <p:nvSpPr>
          <p:cNvPr id="49155" name="Retângulo 2"/>
          <p:cNvSpPr>
            <a:spLocks noChangeArrowheads="1"/>
          </p:cNvSpPr>
          <p:nvPr/>
        </p:nvSpPr>
        <p:spPr bwMode="auto">
          <a:xfrm>
            <a:off x="261056" y="1293810"/>
            <a:ext cx="8493477" cy="5262979"/>
          </a:xfrm>
          <a:prstGeom prst="rect">
            <a:avLst/>
          </a:prstGeom>
          <a:noFill/>
          <a:ln w="9525">
            <a:noFill/>
            <a:miter lim="800000"/>
            <a:headEnd/>
            <a:tailEnd/>
          </a:ln>
        </p:spPr>
        <p:txBody>
          <a:bodyPr>
            <a:spAutoFit/>
          </a:bodyPr>
          <a:lstStyle/>
          <a:p>
            <a:pPr algn="just">
              <a:lnSpc>
                <a:spcPct val="150000"/>
              </a:lnSpc>
            </a:pPr>
            <a:r>
              <a:rPr lang="pt-BR" sz="3200" dirty="0">
                <a:effectLst/>
              </a:rPr>
              <a:t>Para que tenhamos rapidamente uma resposta com bom nível de evidência para o problema, o ideal seria um estudo multicêntrico, ou estudos isolados que tivessem a precaução de usar protocolos já padronizados para o desmame da ventilação mecânica e critérios de alta da UTI, de modo que os resultados pudessem ser combinadas.</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b="1" dirty="0" smtClean="0"/>
              <a:t>Revisão Sistemática de enfoque Diagnóstico</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r>
              <a:rPr lang="pt-BR" dirty="0" smtClean="0"/>
              <a:t> definir claramente a pergunta</a:t>
            </a:r>
          </a:p>
          <a:p>
            <a:r>
              <a:rPr lang="pt-BR" dirty="0" smtClean="0"/>
              <a:t>  traçar os objetivos</a:t>
            </a:r>
          </a:p>
          <a:p>
            <a:r>
              <a:rPr lang="pt-BR" dirty="0" smtClean="0"/>
              <a:t> definir os participantes </a:t>
            </a:r>
          </a:p>
          <a:p>
            <a:r>
              <a:rPr lang="pt-BR" dirty="0" smtClean="0"/>
              <a:t> definir o teste diagnóstico testado e o padrão ouro</a:t>
            </a:r>
          </a:p>
          <a:p>
            <a:endParaRPr lang="pt-BR"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Estratégia</a:t>
            </a:r>
            <a:r>
              <a:rPr lang="en-US" dirty="0" smtClean="0"/>
              <a:t> de </a:t>
            </a:r>
            <a:r>
              <a:rPr lang="en-US" dirty="0" err="1" smtClean="0"/>
              <a:t>busca</a:t>
            </a:r>
            <a:r>
              <a:rPr lang="en-US" dirty="0" smtClean="0"/>
              <a:t> </a:t>
            </a:r>
            <a:r>
              <a:rPr lang="en-US" dirty="0" err="1" smtClean="0"/>
              <a:t>para</a:t>
            </a:r>
            <a:r>
              <a:rPr lang="en-US" dirty="0" smtClean="0"/>
              <a:t> RS com </a:t>
            </a:r>
            <a:r>
              <a:rPr lang="en-US" dirty="0" err="1" smtClean="0"/>
              <a:t>enfoque</a:t>
            </a:r>
            <a:r>
              <a:rPr lang="en-US" dirty="0" smtClean="0"/>
              <a:t> </a:t>
            </a:r>
            <a:r>
              <a:rPr lang="en-US" dirty="0" err="1" smtClean="0"/>
              <a:t>diagnóstico</a:t>
            </a:r>
            <a:endParaRPr lang="pt-BR" dirty="0"/>
          </a:p>
        </p:txBody>
      </p:sp>
      <p:sp>
        <p:nvSpPr>
          <p:cNvPr id="3" name="Espaço Reservado para Conteúdo 2"/>
          <p:cNvSpPr>
            <a:spLocks noGrp="1"/>
          </p:cNvSpPr>
          <p:nvPr>
            <p:ph idx="1"/>
          </p:nvPr>
        </p:nvSpPr>
        <p:spPr/>
        <p:txBody>
          <a:bodyPr/>
          <a:lstStyle/>
          <a:p>
            <a:r>
              <a:rPr lang="en-US" dirty="0" smtClean="0"/>
              <a:t> </a:t>
            </a:r>
            <a:r>
              <a:rPr lang="en-US" sz="2800" dirty="0" smtClean="0"/>
              <a:t>Medical Subject Headings (</a:t>
            </a:r>
            <a:r>
              <a:rPr lang="en-US" sz="2800" dirty="0" err="1" smtClean="0"/>
              <a:t>MeSH</a:t>
            </a:r>
            <a:r>
              <a:rPr lang="en-US" sz="2800" dirty="0" smtClean="0"/>
              <a:t> terms): explode “sensitivity and specificity”/; explode “mass screening”; “predictive-value-of </a:t>
            </a:r>
            <a:r>
              <a:rPr lang="en-US" sz="2800" dirty="0" err="1" smtClean="0"/>
              <a:t>teste</a:t>
            </a:r>
            <a:r>
              <a:rPr lang="en-US" sz="2800" dirty="0" smtClean="0"/>
              <a:t>”; “ROC-curve”; </a:t>
            </a:r>
            <a:r>
              <a:rPr lang="en-US" sz="2800" dirty="0" err="1" smtClean="0"/>
              <a:t>specificit</a:t>
            </a:r>
            <a:r>
              <a:rPr lang="en-US" sz="2800" dirty="0" smtClean="0"/>
              <a:t>*; false negative*; accuracy; </a:t>
            </a:r>
            <a:r>
              <a:rPr lang="en-US" sz="2800" dirty="0" err="1" smtClean="0"/>
              <a:t>screeniny</a:t>
            </a:r>
            <a:r>
              <a:rPr lang="en-US" sz="2800" dirty="0" smtClean="0"/>
              <a:t>; sensitivity; predictive value*; likelihood ratio*; diagnosis*</a:t>
            </a:r>
            <a:endParaRPr lang="pt-BR" sz="2800" dirty="0" smtClean="0"/>
          </a:p>
          <a:p>
            <a:r>
              <a:rPr lang="pt-BR" sz="2800" dirty="0" smtClean="0"/>
              <a:t>AND</a:t>
            </a:r>
          </a:p>
          <a:p>
            <a:r>
              <a:rPr lang="pt-BR" sz="2800" dirty="0" smtClean="0"/>
              <a:t>Palavras chaves do que se deseja pesquisar</a:t>
            </a:r>
          </a:p>
          <a:p>
            <a:endParaRPr lang="pt-BR"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864" y="1328928"/>
            <a:ext cx="7812024" cy="801624"/>
          </a:xfrm>
        </p:spPr>
        <p:txBody>
          <a:bodyPr/>
          <a:lstStyle/>
          <a:p>
            <a:r>
              <a:rPr lang="pt-BR" sz="3600" b="1" dirty="0" smtClean="0"/>
              <a:t>Avaliação da qualidade e risco de viés do estudo</a:t>
            </a:r>
            <a:r>
              <a:rPr lang="pt-BR" dirty="0" smtClean="0"/>
              <a:t/>
            </a:r>
            <a:br>
              <a:rPr lang="pt-BR" dirty="0" smtClean="0"/>
            </a:br>
            <a:endParaRPr lang="pt-BR" dirty="0"/>
          </a:p>
        </p:txBody>
      </p:sp>
      <p:sp>
        <p:nvSpPr>
          <p:cNvPr id="3" name="Espaço Reservado para Conteúdo 2"/>
          <p:cNvSpPr>
            <a:spLocks noGrp="1"/>
          </p:cNvSpPr>
          <p:nvPr>
            <p:ph idx="1"/>
          </p:nvPr>
        </p:nvSpPr>
        <p:spPr>
          <a:xfrm>
            <a:off x="673608" y="2493264"/>
            <a:ext cx="7772400" cy="4114800"/>
          </a:xfrm>
        </p:spPr>
        <p:txBody>
          <a:bodyPr/>
          <a:lstStyle/>
          <a:p>
            <a:r>
              <a:rPr lang="pt-BR" dirty="0" smtClean="0"/>
              <a:t>STARD (Standards for </a:t>
            </a:r>
            <a:r>
              <a:rPr lang="pt-BR" dirty="0" err="1" smtClean="0"/>
              <a:t>Reporting</a:t>
            </a:r>
            <a:r>
              <a:rPr lang="pt-BR" dirty="0" smtClean="0"/>
              <a:t> </a:t>
            </a:r>
            <a:r>
              <a:rPr lang="pt-BR" dirty="0" err="1" smtClean="0"/>
              <a:t>of</a:t>
            </a:r>
            <a:r>
              <a:rPr lang="pt-BR" dirty="0" smtClean="0"/>
              <a:t> </a:t>
            </a:r>
            <a:r>
              <a:rPr lang="pt-BR" dirty="0" err="1" smtClean="0"/>
              <a:t>Diagnostic</a:t>
            </a:r>
            <a:r>
              <a:rPr lang="pt-BR" dirty="0" smtClean="0"/>
              <a:t> </a:t>
            </a:r>
            <a:r>
              <a:rPr lang="pt-BR" dirty="0" err="1" smtClean="0"/>
              <a:t>Accuracy</a:t>
            </a:r>
            <a:r>
              <a:rPr lang="pt-BR" dirty="0" smtClean="0"/>
              <a:t>):? corresponde a um </a:t>
            </a:r>
            <a:r>
              <a:rPr lang="pt-BR" dirty="0" err="1" smtClean="0"/>
              <a:t>cheklist</a:t>
            </a:r>
            <a:r>
              <a:rPr lang="pt-BR" dirty="0" smtClean="0"/>
              <a:t> com 25 itens que auxiliam na  avaliação metodológica dos artigos com enfoque diagnóstico.</a:t>
            </a:r>
          </a:p>
          <a:p>
            <a:endParaRPr lang="pt-BR"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Extração de dados</a:t>
            </a:r>
            <a:br>
              <a:rPr lang="pt-BR" dirty="0" smtClean="0"/>
            </a:br>
            <a:endParaRPr lang="pt-BR" dirty="0"/>
          </a:p>
        </p:txBody>
      </p:sp>
      <p:sp>
        <p:nvSpPr>
          <p:cNvPr id="3" name="Espaço Reservado para Conteúdo 2"/>
          <p:cNvSpPr>
            <a:spLocks noGrp="1"/>
          </p:cNvSpPr>
          <p:nvPr>
            <p:ph idx="1"/>
          </p:nvPr>
        </p:nvSpPr>
        <p:spPr/>
        <p:txBody>
          <a:bodyPr/>
          <a:lstStyle/>
          <a:p>
            <a:r>
              <a:rPr lang="pt-BR" dirty="0" smtClean="0"/>
              <a:t>Extrai-se os dados que possibilitem montar a tabela 2x2, ou seja: Verdadeiros positivos, Falsos Positivos, Verdadeiros Negativos e Falsos  Negativos, para cada desfecho determinado nos objetivos do estudo.</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ctrTitle"/>
          </p:nvPr>
        </p:nvSpPr>
        <p:spPr>
          <a:xfrm>
            <a:off x="0" y="0"/>
            <a:ext cx="9144000" cy="1981200"/>
          </a:xfrm>
        </p:spPr>
        <p:txBody>
          <a:bodyPr/>
          <a:lstStyle/>
          <a:p>
            <a:pPr eaLnBrk="1" hangingPunct="1">
              <a:buFont typeface="Wingdings" pitchFamily="2" charset="2"/>
              <a:buNone/>
            </a:pP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5400" b="1" smtClean="0">
                <a:solidFill>
                  <a:srgbClr val="000066"/>
                </a:solidFill>
              </a:rPr>
              <a:t>FONTES  DE EVIDÊNCIAS</a:t>
            </a:r>
            <a:r>
              <a:rPr lang="pt-BR" sz="4800" smtClean="0">
                <a:solidFill>
                  <a:srgbClr val="000066"/>
                </a:solidFill>
              </a:rPr>
              <a:t>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mtClean="0">
                <a:solidFill>
                  <a:srgbClr val="000066"/>
                </a:solidFill>
              </a:rPr>
              <a:t/>
            </a:r>
            <a:br>
              <a:rPr lang="pt-BR" smtClean="0">
                <a:solidFill>
                  <a:srgbClr val="000066"/>
                </a:solidFill>
              </a:rPr>
            </a:br>
            <a:endParaRPr lang="pt-BR" sz="4000" smtClean="0">
              <a:solidFill>
                <a:srgbClr val="000066"/>
              </a:solidFill>
            </a:endParaRPr>
          </a:p>
        </p:txBody>
      </p:sp>
      <p:sp>
        <p:nvSpPr>
          <p:cNvPr id="25603" name="Text Box 1027"/>
          <p:cNvSpPr txBox="1">
            <a:spLocks noChangeArrowheads="1"/>
          </p:cNvSpPr>
          <p:nvPr/>
        </p:nvSpPr>
        <p:spPr bwMode="auto">
          <a:xfrm>
            <a:off x="609600" y="3094038"/>
            <a:ext cx="7315200" cy="1190625"/>
          </a:xfrm>
          <a:prstGeom prst="rect">
            <a:avLst/>
          </a:prstGeom>
          <a:noFill/>
          <a:ln w="9525">
            <a:noFill/>
            <a:miter lim="800000"/>
            <a:headEnd/>
            <a:tailEnd/>
          </a:ln>
        </p:spPr>
        <p:txBody>
          <a:bodyPr>
            <a:spAutoFit/>
          </a:bodyPr>
          <a:lstStyle/>
          <a:p>
            <a:pPr algn="ctr">
              <a:spcBef>
                <a:spcPct val="50000"/>
              </a:spcBef>
            </a:pPr>
            <a:r>
              <a:rPr lang="pt-BR" sz="3600" b="1">
                <a:solidFill>
                  <a:srgbClr val="000066"/>
                </a:solidFill>
              </a:rPr>
              <a:t>BUSCANDO AS MELHORES EVIDÊNCIAS DISPONÍVEIS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print"/>
          <a:srcRect/>
          <a:stretch>
            <a:fillRect/>
          </a:stretch>
        </p:blipFill>
        <p:spPr bwMode="auto">
          <a:xfrm>
            <a:off x="643279" y="1089596"/>
            <a:ext cx="7500978" cy="4786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9563"/>
            <a:ext cx="7772400" cy="1143000"/>
          </a:xfrm>
        </p:spPr>
        <p:txBody>
          <a:bodyPr/>
          <a:lstStyle/>
          <a:p>
            <a:pPr eaLnBrk="1" hangingPunct="1"/>
            <a:r>
              <a:rPr lang="pt-BR" smtClean="0">
                <a:solidFill>
                  <a:srgbClr val="000066"/>
                </a:solidFill>
              </a:rPr>
              <a:t>Cochrane</a:t>
            </a:r>
          </a:p>
        </p:txBody>
      </p:sp>
      <p:pic>
        <p:nvPicPr>
          <p:cNvPr id="7171" name="Picture 3" descr="archie"/>
          <p:cNvPicPr>
            <a:picLocks noChangeAspect="1" noChangeArrowheads="1"/>
          </p:cNvPicPr>
          <p:nvPr/>
        </p:nvPicPr>
        <p:blipFill>
          <a:blip r:embed="rId3" cstate="print"/>
          <a:srcRect/>
          <a:stretch>
            <a:fillRect/>
          </a:stretch>
        </p:blipFill>
        <p:spPr bwMode="auto">
          <a:xfrm>
            <a:off x="5003800" y="1800225"/>
            <a:ext cx="3700463" cy="4032250"/>
          </a:xfrm>
          <a:prstGeom prst="rect">
            <a:avLst/>
          </a:prstGeom>
          <a:noFill/>
          <a:ln w="9525">
            <a:solidFill>
              <a:schemeClr val="tx1"/>
            </a:solidFill>
            <a:miter lim="800000"/>
            <a:headEnd/>
            <a:tailEnd/>
          </a:ln>
          <a:effectLst>
            <a:outerShdw dist="35921" dir="2700000" algn="ctr" rotWithShape="0">
              <a:srgbClr val="000000"/>
            </a:outerShdw>
          </a:effectLst>
        </p:spPr>
      </p:pic>
      <p:sp>
        <p:nvSpPr>
          <p:cNvPr id="15364" name="Retângulo 1"/>
          <p:cNvSpPr>
            <a:spLocks noChangeArrowheads="1"/>
          </p:cNvSpPr>
          <p:nvPr/>
        </p:nvSpPr>
        <p:spPr bwMode="auto">
          <a:xfrm>
            <a:off x="47625" y="1800225"/>
            <a:ext cx="4572000" cy="2390775"/>
          </a:xfrm>
          <a:prstGeom prst="rect">
            <a:avLst/>
          </a:prstGeom>
          <a:noFill/>
          <a:ln w="9525">
            <a:noFill/>
            <a:miter lim="800000"/>
            <a:headEnd/>
            <a:tailEnd/>
          </a:ln>
        </p:spPr>
        <p:txBody>
          <a:bodyPr>
            <a:spAutoFit/>
          </a:bodyPr>
          <a:lstStyle/>
          <a:p>
            <a:pPr algn="ctr">
              <a:lnSpc>
                <a:spcPct val="130000"/>
              </a:lnSpc>
              <a:spcBef>
                <a:spcPct val="50000"/>
              </a:spcBef>
            </a:pPr>
            <a:r>
              <a:rPr lang="pt-BR">
                <a:solidFill>
                  <a:srgbClr val="000066"/>
                </a:solidFill>
                <a:cs typeface="Times New Roman" pitchFamily="18" charset="0"/>
              </a:rPr>
              <a:t>“É certamente uma grande crítica para nossa profissão que não tenhamos organizado um sumário crítico, por especialidade, subespecialidade e atualizado periodicamente, de todos ensaios clínicos aleatórios”.</a:t>
            </a:r>
          </a:p>
          <a:p>
            <a:pPr algn="ctr">
              <a:lnSpc>
                <a:spcPct val="130000"/>
              </a:lnSpc>
              <a:spcBef>
                <a:spcPct val="50000"/>
              </a:spcBef>
            </a:pPr>
            <a:r>
              <a:rPr lang="pt-BR">
                <a:solidFill>
                  <a:srgbClr val="000066"/>
                </a:solidFill>
                <a:cs typeface="Times New Roman" pitchFamily="18" charset="0"/>
              </a:rPr>
              <a:t>Archibald Leman Cochrane  (1909-1988)</a:t>
            </a:r>
          </a:p>
        </p:txBody>
      </p:sp>
    </p:spTree>
  </p:cSld>
  <p:clrMapOvr>
    <a:masterClrMapping/>
  </p:clrMapOvr>
  <p:transition>
    <p:zo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06286" y="2318658"/>
            <a:ext cx="6891438" cy="2554545"/>
          </a:xfrm>
          <a:prstGeom prst="rect">
            <a:avLst/>
          </a:prstGeom>
          <a:noFill/>
        </p:spPr>
        <p:txBody>
          <a:bodyPr wrap="none" rtlCol="0">
            <a:spAutoFit/>
          </a:bodyPr>
          <a:lstStyle/>
          <a:p>
            <a:r>
              <a:rPr lang="pt-BR" sz="4000" dirty="0" smtClean="0"/>
              <a:t>SÓ ESTUDOS ALEATÓRIOS ?</a:t>
            </a:r>
          </a:p>
          <a:p>
            <a:endParaRPr lang="pt-BR" sz="4000" dirty="0"/>
          </a:p>
          <a:p>
            <a:r>
              <a:rPr lang="pt-BR" sz="4000" dirty="0" smtClean="0"/>
              <a:t> </a:t>
            </a:r>
          </a:p>
          <a:p>
            <a:r>
              <a:rPr lang="pt-BR" sz="4000" dirty="0" smtClean="0"/>
              <a:t>E QUANDO NÃO EXISTEM ?</a:t>
            </a:r>
            <a:endParaRPr lang="pt-BR" sz="4000" dirty="0"/>
          </a:p>
        </p:txBody>
      </p:sp>
    </p:spTree>
    <p:extLst>
      <p:ext uri="{BB962C8B-B14F-4D97-AF65-F5344CB8AC3E}">
        <p14:creationId xmlns:p14="http://schemas.microsoft.com/office/powerpoint/2010/main" xmlns="" val="101791474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p:nvPr>
        </p:nvSpPr>
        <p:spPr>
          <a:prstGeom prst="rect">
            <a:avLst/>
          </a:prstGeom>
        </p:spPr>
        <p:txBody>
          <a:bodyPr/>
          <a:lstStyle>
            <a:lvl1pPr>
              <a:defRPr sz="10100"/>
            </a:lvl1pPr>
          </a:lstStyle>
          <a:p>
            <a:pPr lvl="0">
              <a:defRPr sz="1800">
                <a:solidFill>
                  <a:srgbClr val="000000"/>
                </a:solidFill>
              </a:defRPr>
            </a:pPr>
            <a:r>
              <a:rPr sz="7100" dirty="0" err="1">
                <a:solidFill>
                  <a:srgbClr val="FFFFFF"/>
                </a:solidFill>
              </a:rPr>
              <a:t>Conflito</a:t>
            </a:r>
            <a:r>
              <a:rPr sz="7100" dirty="0">
                <a:solidFill>
                  <a:srgbClr val="FFFFFF"/>
                </a:solidFill>
              </a:rPr>
              <a:t> </a:t>
            </a:r>
            <a:r>
              <a:rPr sz="7100" dirty="0" err="1">
                <a:solidFill>
                  <a:srgbClr val="FFFFFF"/>
                </a:solidFill>
              </a:rPr>
              <a:t>da</a:t>
            </a:r>
            <a:r>
              <a:rPr sz="7100" dirty="0">
                <a:solidFill>
                  <a:srgbClr val="FFFFFF"/>
                </a:solidFill>
              </a:rPr>
              <a:t> Cochrane com  </a:t>
            </a:r>
            <a:r>
              <a:rPr sz="7100" dirty="0" err="1">
                <a:solidFill>
                  <a:srgbClr val="FFFFFF"/>
                </a:solidFill>
              </a:rPr>
              <a:t>Intervenções</a:t>
            </a:r>
            <a:r>
              <a:rPr sz="7100" dirty="0">
                <a:solidFill>
                  <a:srgbClr val="FFFFFF"/>
                </a:solidFill>
              </a:rPr>
              <a:t> </a:t>
            </a:r>
            <a:r>
              <a:rPr sz="7100" dirty="0" err="1">
                <a:solidFill>
                  <a:srgbClr val="FFFFFF"/>
                </a:solidFill>
              </a:rPr>
              <a:t>Cirúrgicas</a:t>
            </a:r>
            <a:r>
              <a:rPr sz="7100" dirty="0">
                <a:solidFill>
                  <a:srgbClr val="FFFFFF"/>
                </a:solidFill>
              </a:rPr>
              <a:t> </a:t>
            </a:r>
          </a:p>
        </p:txBody>
      </p:sp>
    </p:spTree>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lvl1pPr>
              <a:defRPr sz="6300"/>
            </a:lvl1pPr>
          </a:lstStyle>
          <a:p>
            <a:pPr lvl="0">
              <a:defRPr sz="1800">
                <a:solidFill>
                  <a:srgbClr val="000000"/>
                </a:solidFill>
              </a:defRPr>
            </a:pPr>
            <a:r>
              <a:rPr sz="4400" dirty="0" err="1">
                <a:solidFill>
                  <a:schemeClr val="tx1"/>
                </a:solidFill>
              </a:rPr>
              <a:t>Conversa</a:t>
            </a:r>
            <a:r>
              <a:rPr sz="4400" dirty="0">
                <a:solidFill>
                  <a:schemeClr val="tx1"/>
                </a:solidFill>
              </a:rPr>
              <a:t>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a:t>
            </a:r>
            <a:r>
              <a:rPr sz="4400" dirty="0" err="1">
                <a:solidFill>
                  <a:schemeClr val="tx1"/>
                </a:solidFill>
              </a:rPr>
              <a:t>da</a:t>
            </a:r>
            <a:r>
              <a:rPr sz="4400" dirty="0">
                <a:solidFill>
                  <a:schemeClr val="tx1"/>
                </a:solidFill>
              </a:rPr>
              <a:t> Cochrane</a:t>
            </a:r>
          </a:p>
        </p:txBody>
      </p:sp>
      <p:sp>
        <p:nvSpPr>
          <p:cNvPr id="217" name="Shape 217"/>
          <p:cNvSpPr>
            <a:spLocks noGrp="1"/>
          </p:cNvSpPr>
          <p:nvPr>
            <p:ph type="body" idx="1"/>
          </p:nvPr>
        </p:nvSpPr>
        <p:spPr>
          <a:prstGeom prst="rect">
            <a:avLst/>
          </a:prstGeom>
        </p:spPr>
        <p:txBody>
          <a:bodyPr/>
          <a:lstStyle/>
          <a:p>
            <a:pPr lvl="0">
              <a:buBlip>
                <a:blip r:embed="rId2"/>
              </a:buBlip>
              <a:defRPr sz="1800">
                <a:solidFill>
                  <a:srgbClr val="000000"/>
                </a:solidFill>
              </a:defRPr>
            </a:pPr>
            <a:r>
              <a:rPr sz="2800" dirty="0" err="1">
                <a:solidFill>
                  <a:srgbClr val="3A5253"/>
                </a:solidFill>
              </a:rPr>
              <a:t>Revisor</a:t>
            </a:r>
            <a:r>
              <a:rPr sz="2800" dirty="0">
                <a:solidFill>
                  <a:srgbClr val="3A5253"/>
                </a:solidFill>
              </a:rPr>
              <a:t>: “Na </a:t>
            </a:r>
            <a:r>
              <a:rPr sz="2800" dirty="0" err="1">
                <a:solidFill>
                  <a:srgbClr val="3A5253"/>
                </a:solidFill>
              </a:rPr>
              <a:t>ausência</a:t>
            </a:r>
            <a:r>
              <a:rPr sz="2800" dirty="0">
                <a:solidFill>
                  <a:srgbClr val="3A5253"/>
                </a:solidFill>
              </a:rPr>
              <a:t> de </a:t>
            </a:r>
            <a:r>
              <a:rPr sz="2800" dirty="0" err="1">
                <a:solidFill>
                  <a:srgbClr val="3A5253"/>
                </a:solidFill>
              </a:rPr>
              <a:t>estudos</a:t>
            </a:r>
            <a:r>
              <a:rPr sz="2800" dirty="0">
                <a:solidFill>
                  <a:srgbClr val="3A5253"/>
                </a:solidFill>
              </a:rPr>
              <a:t> </a:t>
            </a:r>
            <a:r>
              <a:rPr sz="2800" dirty="0" err="1">
                <a:solidFill>
                  <a:srgbClr val="3A5253"/>
                </a:solidFill>
              </a:rPr>
              <a:t>randomizados</a:t>
            </a:r>
            <a:r>
              <a:rPr sz="2800" dirty="0">
                <a:solidFill>
                  <a:srgbClr val="3A5253"/>
                </a:solidFill>
              </a:rPr>
              <a:t>, a </a:t>
            </a:r>
            <a:r>
              <a:rPr sz="2800" dirty="0" err="1">
                <a:solidFill>
                  <a:srgbClr val="3A5253"/>
                </a:solidFill>
              </a:rPr>
              <a:t>utilidade</a:t>
            </a:r>
            <a:r>
              <a:rPr sz="2800" dirty="0">
                <a:solidFill>
                  <a:srgbClr val="3A5253"/>
                </a:solidFill>
              </a:rPr>
              <a:t> </a:t>
            </a:r>
            <a:r>
              <a:rPr sz="2800" dirty="0" err="1">
                <a:solidFill>
                  <a:srgbClr val="3A5253"/>
                </a:solidFill>
              </a:rPr>
              <a:t>da</a:t>
            </a:r>
            <a:r>
              <a:rPr sz="2800" dirty="0">
                <a:solidFill>
                  <a:srgbClr val="3A5253"/>
                </a:solidFill>
              </a:rPr>
              <a:t> </a:t>
            </a:r>
            <a:r>
              <a:rPr sz="2800" dirty="0" err="1">
                <a:solidFill>
                  <a:srgbClr val="3A5253"/>
                </a:solidFill>
              </a:rPr>
              <a:t>revisão</a:t>
            </a:r>
            <a:r>
              <a:rPr sz="2800" dirty="0">
                <a:solidFill>
                  <a:srgbClr val="3A5253"/>
                </a:solidFill>
              </a:rPr>
              <a:t> </a:t>
            </a:r>
            <a:r>
              <a:rPr sz="2800" dirty="0" err="1">
                <a:solidFill>
                  <a:srgbClr val="3A5253"/>
                </a:solidFill>
              </a:rPr>
              <a:t>para</a:t>
            </a:r>
            <a:r>
              <a:rPr sz="2800" dirty="0">
                <a:solidFill>
                  <a:srgbClr val="3A5253"/>
                </a:solidFill>
              </a:rPr>
              <a:t> o </a:t>
            </a:r>
            <a:r>
              <a:rPr sz="2800" dirty="0" err="1">
                <a:solidFill>
                  <a:srgbClr val="3A5253"/>
                </a:solidFill>
              </a:rPr>
              <a:t>paciente</a:t>
            </a:r>
            <a:r>
              <a:rPr sz="2800" dirty="0">
                <a:solidFill>
                  <a:srgbClr val="3A5253"/>
                </a:solidFill>
              </a:rPr>
              <a:t> </a:t>
            </a:r>
            <a:r>
              <a:rPr sz="2800" dirty="0" err="1">
                <a:solidFill>
                  <a:srgbClr val="3A5253"/>
                </a:solidFill>
              </a:rPr>
              <a:t>ou</a:t>
            </a:r>
            <a:r>
              <a:rPr sz="2800" dirty="0">
                <a:solidFill>
                  <a:srgbClr val="3A5253"/>
                </a:solidFill>
              </a:rPr>
              <a:t> </a:t>
            </a:r>
            <a:r>
              <a:rPr sz="2800" dirty="0" err="1">
                <a:solidFill>
                  <a:srgbClr val="3A5253"/>
                </a:solidFill>
              </a:rPr>
              <a:t>médico</a:t>
            </a:r>
            <a:r>
              <a:rPr sz="2800" dirty="0">
                <a:solidFill>
                  <a:srgbClr val="3A5253"/>
                </a:solidFill>
              </a:rPr>
              <a:t> é </a:t>
            </a:r>
            <a:r>
              <a:rPr sz="2800" dirty="0" err="1">
                <a:solidFill>
                  <a:srgbClr val="3A5253"/>
                </a:solidFill>
              </a:rPr>
              <a:t>quase</a:t>
            </a:r>
            <a:r>
              <a:rPr sz="2800" dirty="0">
                <a:solidFill>
                  <a:srgbClr val="3A5253"/>
                </a:solidFill>
              </a:rPr>
              <a:t> </a:t>
            </a:r>
            <a:r>
              <a:rPr sz="2800" dirty="0" err="1">
                <a:solidFill>
                  <a:srgbClr val="3A5253"/>
                </a:solidFill>
              </a:rPr>
              <a:t>nula</a:t>
            </a:r>
            <a:r>
              <a:rPr sz="2800" dirty="0">
                <a:solidFill>
                  <a:srgbClr val="3A5253"/>
                </a:solidFill>
              </a:rPr>
              <a:t> - a </a:t>
            </a:r>
            <a:r>
              <a:rPr sz="2800" dirty="0" err="1">
                <a:solidFill>
                  <a:srgbClr val="3A5253"/>
                </a:solidFill>
              </a:rPr>
              <a:t>não</a:t>
            </a:r>
            <a:r>
              <a:rPr sz="2800" dirty="0">
                <a:solidFill>
                  <a:srgbClr val="3A5253"/>
                </a:solidFill>
              </a:rPr>
              <a:t> ser </a:t>
            </a:r>
            <a:r>
              <a:rPr sz="2800" dirty="0" err="1">
                <a:solidFill>
                  <a:srgbClr val="3A5253"/>
                </a:solidFill>
              </a:rPr>
              <a:t>que</a:t>
            </a:r>
            <a:r>
              <a:rPr sz="2800" dirty="0">
                <a:solidFill>
                  <a:srgbClr val="3A5253"/>
                </a:solidFill>
              </a:rPr>
              <a:t> </a:t>
            </a:r>
            <a:r>
              <a:rPr sz="2800" dirty="0" err="1">
                <a:solidFill>
                  <a:srgbClr val="3A5253"/>
                </a:solidFill>
              </a:rPr>
              <a:t>outros</a:t>
            </a:r>
            <a:r>
              <a:rPr sz="2800" dirty="0">
                <a:solidFill>
                  <a:srgbClr val="3A5253"/>
                </a:solidFill>
              </a:rPr>
              <a:t> </a:t>
            </a:r>
            <a:r>
              <a:rPr sz="2800" dirty="0" err="1">
                <a:solidFill>
                  <a:srgbClr val="3A5253"/>
                </a:solidFill>
              </a:rPr>
              <a:t>tipos</a:t>
            </a:r>
            <a:r>
              <a:rPr sz="2800" dirty="0">
                <a:solidFill>
                  <a:srgbClr val="3A5253"/>
                </a:solidFill>
              </a:rPr>
              <a:t> de </a:t>
            </a:r>
            <a:r>
              <a:rPr sz="2800" dirty="0" err="1">
                <a:solidFill>
                  <a:srgbClr val="3A5253"/>
                </a:solidFill>
              </a:rPr>
              <a:t>estudos</a:t>
            </a:r>
            <a:r>
              <a:rPr sz="2800" dirty="0">
                <a:solidFill>
                  <a:srgbClr val="3A5253"/>
                </a:solidFill>
              </a:rPr>
              <a:t> </a:t>
            </a:r>
            <a:r>
              <a:rPr sz="2800" dirty="0" err="1">
                <a:solidFill>
                  <a:srgbClr val="3A5253"/>
                </a:solidFill>
              </a:rPr>
              <a:t>sejam</a:t>
            </a:r>
            <a:r>
              <a:rPr sz="2800" dirty="0">
                <a:solidFill>
                  <a:srgbClr val="3A5253"/>
                </a:solidFill>
              </a:rPr>
              <a:t> </a:t>
            </a:r>
            <a:r>
              <a:rPr sz="2800" dirty="0" err="1">
                <a:solidFill>
                  <a:srgbClr val="3A5253"/>
                </a:solidFill>
              </a:rPr>
              <a:t>mencionados</a:t>
            </a:r>
            <a:r>
              <a:rPr sz="2800" dirty="0">
                <a:solidFill>
                  <a:srgbClr val="3A5253"/>
                </a:solidFill>
              </a:rPr>
              <a:t>.” </a:t>
            </a:r>
          </a:p>
          <a:p>
            <a:pPr lvl="0">
              <a:buBlip>
                <a:blip r:embed="rId2"/>
              </a:buBlip>
              <a:defRPr sz="1800">
                <a:solidFill>
                  <a:srgbClr val="000000"/>
                </a:solidFill>
              </a:defRPr>
            </a:pPr>
            <a:r>
              <a:rPr sz="2800" dirty="0">
                <a:solidFill>
                  <a:srgbClr val="3A5253"/>
                </a:solidFill>
              </a:rPr>
              <a:t>Editor: “Um </a:t>
            </a:r>
            <a:r>
              <a:rPr sz="2800" dirty="0" err="1">
                <a:solidFill>
                  <a:srgbClr val="3A5253"/>
                </a:solidFill>
              </a:rPr>
              <a:t>breve</a:t>
            </a:r>
            <a:r>
              <a:rPr sz="2800" dirty="0">
                <a:solidFill>
                  <a:srgbClr val="3A5253"/>
                </a:solidFill>
              </a:rPr>
              <a:t> </a:t>
            </a:r>
            <a:r>
              <a:rPr sz="2800" dirty="0" err="1">
                <a:solidFill>
                  <a:srgbClr val="3A5253"/>
                </a:solidFill>
              </a:rPr>
              <a:t>resumo</a:t>
            </a:r>
            <a:r>
              <a:rPr sz="2800" dirty="0">
                <a:solidFill>
                  <a:srgbClr val="3A5253"/>
                </a:solidFill>
              </a:rPr>
              <a:t> dos </a:t>
            </a:r>
            <a:r>
              <a:rPr sz="2800" dirty="0" err="1">
                <a:solidFill>
                  <a:srgbClr val="3A5253"/>
                </a:solidFill>
              </a:rPr>
              <a:t>resultados</a:t>
            </a:r>
            <a:r>
              <a:rPr sz="2800" dirty="0">
                <a:solidFill>
                  <a:srgbClr val="3A5253"/>
                </a:solidFill>
              </a:rPr>
              <a:t> dos </a:t>
            </a:r>
            <a:r>
              <a:rPr sz="2800" dirty="0" err="1">
                <a:solidFill>
                  <a:srgbClr val="3A5253"/>
                </a:solidFill>
              </a:rPr>
              <a:t>estudos</a:t>
            </a:r>
            <a:r>
              <a:rPr sz="2800" dirty="0">
                <a:solidFill>
                  <a:srgbClr val="3A5253"/>
                </a:solidFill>
              </a:rPr>
              <a:t> </a:t>
            </a:r>
            <a:r>
              <a:rPr sz="2800" dirty="0" err="1">
                <a:solidFill>
                  <a:srgbClr val="3A5253"/>
                </a:solidFill>
              </a:rPr>
              <a:t>não</a:t>
            </a:r>
            <a:r>
              <a:rPr sz="2800" dirty="0">
                <a:solidFill>
                  <a:srgbClr val="3A5253"/>
                </a:solidFill>
              </a:rPr>
              <a:t> </a:t>
            </a:r>
            <a:r>
              <a:rPr sz="2800" dirty="0" err="1">
                <a:solidFill>
                  <a:srgbClr val="3A5253"/>
                </a:solidFill>
              </a:rPr>
              <a:t>aleatórios</a:t>
            </a:r>
            <a:r>
              <a:rPr sz="2800" dirty="0">
                <a:solidFill>
                  <a:srgbClr val="3A5253"/>
                </a:solidFill>
              </a:rPr>
              <a:t> </a:t>
            </a:r>
            <a:r>
              <a:rPr sz="2800" dirty="0" err="1">
                <a:solidFill>
                  <a:srgbClr val="3A5253"/>
                </a:solidFill>
              </a:rPr>
              <a:t>devem</a:t>
            </a:r>
            <a:r>
              <a:rPr sz="2800" dirty="0">
                <a:solidFill>
                  <a:srgbClr val="3A5253"/>
                </a:solidFill>
              </a:rPr>
              <a:t> ser </a:t>
            </a:r>
            <a:r>
              <a:rPr sz="2800" dirty="0" err="1">
                <a:solidFill>
                  <a:srgbClr val="3A5253"/>
                </a:solidFill>
              </a:rPr>
              <a:t>incluídas</a:t>
            </a:r>
            <a:r>
              <a:rPr sz="2800" dirty="0">
                <a:solidFill>
                  <a:srgbClr val="3A5253"/>
                </a:solidFill>
              </a:rPr>
              <a:t> </a:t>
            </a:r>
            <a:r>
              <a:rPr sz="2800" dirty="0" err="1">
                <a:solidFill>
                  <a:srgbClr val="3A5253"/>
                </a:solidFill>
              </a:rPr>
              <a:t>na</a:t>
            </a:r>
            <a:r>
              <a:rPr sz="2800" dirty="0">
                <a:solidFill>
                  <a:srgbClr val="3A5253"/>
                </a:solidFill>
              </a:rPr>
              <a:t> </a:t>
            </a:r>
            <a:r>
              <a:rPr sz="2800" dirty="0" err="1">
                <a:solidFill>
                  <a:srgbClr val="3A5253"/>
                </a:solidFill>
              </a:rPr>
              <a:t>seção</a:t>
            </a:r>
            <a:r>
              <a:rPr sz="2800" dirty="0">
                <a:solidFill>
                  <a:srgbClr val="3A5253"/>
                </a:solidFill>
              </a:rPr>
              <a:t> de </a:t>
            </a:r>
            <a:r>
              <a:rPr sz="2800" dirty="0" err="1">
                <a:solidFill>
                  <a:srgbClr val="3A5253"/>
                </a:solidFill>
              </a:rPr>
              <a:t>discussão</a:t>
            </a:r>
            <a:r>
              <a:rPr sz="2800" dirty="0">
                <a:solidFill>
                  <a:srgbClr val="3A5253"/>
                </a:solidFill>
              </a:rPr>
              <a:t>.”</a:t>
            </a:r>
          </a:p>
        </p:txBody>
      </p:sp>
    </p:spTree>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lvl1pPr>
              <a:defRPr sz="6300"/>
            </a:lvl1pPr>
          </a:lstStyle>
          <a:p>
            <a:pPr lvl="0">
              <a:defRPr sz="1800">
                <a:solidFill>
                  <a:srgbClr val="000000"/>
                </a:solidFill>
              </a:defRPr>
            </a:pPr>
            <a:r>
              <a:rPr sz="4400" dirty="0" err="1">
                <a:solidFill>
                  <a:schemeClr val="tx1"/>
                </a:solidFill>
              </a:rPr>
              <a:t>Conversa</a:t>
            </a:r>
            <a:r>
              <a:rPr sz="4400" dirty="0">
                <a:solidFill>
                  <a:schemeClr val="tx1"/>
                </a:solidFill>
              </a:rPr>
              <a:t>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a:t>
            </a:r>
            <a:r>
              <a:rPr sz="4400" dirty="0" err="1">
                <a:solidFill>
                  <a:schemeClr val="tx1"/>
                </a:solidFill>
              </a:rPr>
              <a:t>da</a:t>
            </a:r>
            <a:r>
              <a:rPr sz="4400" dirty="0">
                <a:solidFill>
                  <a:schemeClr val="tx1"/>
                </a:solidFill>
              </a:rPr>
              <a:t> Cochrane</a:t>
            </a:r>
          </a:p>
        </p:txBody>
      </p:sp>
      <p:sp>
        <p:nvSpPr>
          <p:cNvPr id="220" name="Shape 220"/>
          <p:cNvSpPr>
            <a:spLocks noGrp="1"/>
          </p:cNvSpPr>
          <p:nvPr>
            <p:ph type="body" idx="1"/>
          </p:nvPr>
        </p:nvSpPr>
        <p:spPr>
          <a:prstGeom prst="rect">
            <a:avLst/>
          </a:prstGeom>
        </p:spPr>
        <p:txBody>
          <a:bodyPr/>
          <a:lstStyle/>
          <a:p>
            <a:pPr marL="1115783" indent="-1080066">
              <a:defRPr sz="1800">
                <a:solidFill>
                  <a:srgbClr val="000000"/>
                </a:solidFill>
              </a:defRPr>
            </a:pPr>
            <a:r>
              <a:rPr sz="2400" dirty="0" err="1">
                <a:solidFill>
                  <a:srgbClr val="3A5253"/>
                </a:solidFill>
              </a:rPr>
              <a:t>Revisor</a:t>
            </a:r>
            <a:r>
              <a:rPr sz="2400" dirty="0">
                <a:solidFill>
                  <a:srgbClr val="3A5253"/>
                </a:solidFill>
              </a:rPr>
              <a:t>: “As </a:t>
            </a:r>
            <a:r>
              <a:rPr sz="2400" dirty="0" err="1">
                <a:solidFill>
                  <a:srgbClr val="3A5253"/>
                </a:solidFill>
              </a:rPr>
              <a:t>dificuldades</a:t>
            </a:r>
            <a:r>
              <a:rPr sz="2400" dirty="0">
                <a:solidFill>
                  <a:srgbClr val="3A5253"/>
                </a:solidFill>
              </a:rPr>
              <a:t> </a:t>
            </a:r>
            <a:r>
              <a:rPr sz="2400" dirty="0" err="1">
                <a:solidFill>
                  <a:srgbClr val="3A5253"/>
                </a:solidFill>
              </a:rPr>
              <a:t>em</a:t>
            </a:r>
            <a:r>
              <a:rPr sz="2400" dirty="0">
                <a:solidFill>
                  <a:srgbClr val="3A5253"/>
                </a:solidFill>
              </a:rPr>
              <a:t> </a:t>
            </a:r>
            <a:r>
              <a:rPr sz="2400" dirty="0" err="1">
                <a:solidFill>
                  <a:srgbClr val="3A5253"/>
                </a:solidFill>
              </a:rPr>
              <a:t>realizar</a:t>
            </a:r>
            <a:r>
              <a:rPr sz="2400" dirty="0">
                <a:solidFill>
                  <a:srgbClr val="3A5253"/>
                </a:solidFill>
              </a:rPr>
              <a:t> </a:t>
            </a:r>
            <a:r>
              <a:rPr sz="2400" dirty="0" err="1">
                <a:solidFill>
                  <a:srgbClr val="3A5253"/>
                </a:solidFill>
              </a:rPr>
              <a:t>estudos</a:t>
            </a:r>
            <a:r>
              <a:rPr sz="2400" dirty="0">
                <a:solidFill>
                  <a:srgbClr val="3A5253"/>
                </a:solidFill>
              </a:rPr>
              <a:t> </a:t>
            </a:r>
            <a:r>
              <a:rPr sz="2400" dirty="0" err="1">
                <a:solidFill>
                  <a:srgbClr val="3A5253"/>
                </a:solidFill>
              </a:rPr>
              <a:t>randomizados</a:t>
            </a:r>
            <a:r>
              <a:rPr sz="2400" dirty="0">
                <a:solidFill>
                  <a:srgbClr val="3A5253"/>
                </a:solidFill>
              </a:rPr>
              <a:t> de </a:t>
            </a:r>
            <a:r>
              <a:rPr sz="2400" dirty="0" err="1">
                <a:solidFill>
                  <a:srgbClr val="3A5253"/>
                </a:solidFill>
              </a:rPr>
              <a:t>tratamentos</a:t>
            </a:r>
            <a:r>
              <a:rPr sz="2400" dirty="0">
                <a:solidFill>
                  <a:srgbClr val="3A5253"/>
                </a:solidFill>
              </a:rPr>
              <a:t> </a:t>
            </a:r>
            <a:r>
              <a:rPr sz="2400" dirty="0" err="1">
                <a:solidFill>
                  <a:srgbClr val="3A5253"/>
                </a:solidFill>
              </a:rPr>
              <a:t>cirúrgicos</a:t>
            </a:r>
            <a:r>
              <a:rPr sz="2400" dirty="0">
                <a:solidFill>
                  <a:srgbClr val="3A5253"/>
                </a:solidFill>
              </a:rPr>
              <a:t> </a:t>
            </a:r>
            <a:r>
              <a:rPr sz="2400" dirty="0" err="1">
                <a:solidFill>
                  <a:srgbClr val="3A5253"/>
                </a:solidFill>
              </a:rPr>
              <a:t>têm</a:t>
            </a:r>
            <a:r>
              <a:rPr sz="2400" dirty="0">
                <a:solidFill>
                  <a:srgbClr val="3A5253"/>
                </a:solidFill>
              </a:rPr>
              <a:t> </a:t>
            </a:r>
            <a:r>
              <a:rPr sz="2400" dirty="0" err="1">
                <a:solidFill>
                  <a:srgbClr val="3A5253"/>
                </a:solidFill>
              </a:rPr>
              <a:t>sido</a:t>
            </a:r>
            <a:r>
              <a:rPr sz="2400" dirty="0">
                <a:solidFill>
                  <a:srgbClr val="3A5253"/>
                </a:solidFill>
              </a:rPr>
              <a:t> </a:t>
            </a:r>
            <a:r>
              <a:rPr sz="2400" dirty="0" err="1">
                <a:solidFill>
                  <a:srgbClr val="3A5253"/>
                </a:solidFill>
              </a:rPr>
              <a:t>amplamente</a:t>
            </a:r>
            <a:r>
              <a:rPr sz="2400" dirty="0">
                <a:solidFill>
                  <a:srgbClr val="3A5253"/>
                </a:solidFill>
              </a:rPr>
              <a:t> </a:t>
            </a:r>
            <a:r>
              <a:rPr sz="2400" dirty="0" err="1">
                <a:solidFill>
                  <a:srgbClr val="3A5253"/>
                </a:solidFill>
              </a:rPr>
              <a:t>discutida</a:t>
            </a:r>
            <a:r>
              <a:rPr sz="2400" dirty="0">
                <a:solidFill>
                  <a:srgbClr val="3A5253"/>
                </a:solidFill>
              </a:rPr>
              <a:t> </a:t>
            </a:r>
            <a:r>
              <a:rPr sz="2400" dirty="0" err="1">
                <a:solidFill>
                  <a:srgbClr val="3A5253"/>
                </a:solidFill>
              </a:rPr>
              <a:t>na</a:t>
            </a:r>
            <a:r>
              <a:rPr sz="2400" dirty="0">
                <a:solidFill>
                  <a:srgbClr val="3A5253"/>
                </a:solidFill>
              </a:rPr>
              <a:t> </a:t>
            </a:r>
            <a:r>
              <a:rPr sz="2400" dirty="0" err="1">
                <a:solidFill>
                  <a:srgbClr val="3A5253"/>
                </a:solidFill>
              </a:rPr>
              <a:t>literatura</a:t>
            </a:r>
            <a:r>
              <a:rPr sz="2400" dirty="0">
                <a:solidFill>
                  <a:srgbClr val="3A5253"/>
                </a:solidFill>
              </a:rPr>
              <a:t>.</a:t>
            </a:r>
          </a:p>
          <a:p>
            <a:pPr marL="1115783" indent="-1080066">
              <a:defRPr sz="1800">
                <a:solidFill>
                  <a:srgbClr val="000000"/>
                </a:solidFill>
              </a:defRPr>
            </a:pPr>
            <a:r>
              <a:rPr sz="2400" dirty="0" err="1">
                <a:solidFill>
                  <a:srgbClr val="3A5253"/>
                </a:solidFill>
              </a:rPr>
              <a:t>Estas</a:t>
            </a:r>
            <a:r>
              <a:rPr sz="2400" dirty="0">
                <a:solidFill>
                  <a:srgbClr val="3A5253"/>
                </a:solidFill>
              </a:rPr>
              <a:t> </a:t>
            </a:r>
            <a:r>
              <a:rPr sz="2400" dirty="0" err="1">
                <a:solidFill>
                  <a:srgbClr val="3A5253"/>
                </a:solidFill>
              </a:rPr>
              <a:t>incluem</a:t>
            </a:r>
            <a:r>
              <a:rPr sz="2400" dirty="0">
                <a:solidFill>
                  <a:srgbClr val="3A5253"/>
                </a:solidFill>
              </a:rPr>
              <a:t>: </a:t>
            </a:r>
          </a:p>
          <a:p>
            <a:pPr marL="1115783" indent="-1080066">
              <a:defRPr sz="1800">
                <a:solidFill>
                  <a:srgbClr val="000000"/>
                </a:solidFill>
              </a:defRPr>
            </a:pPr>
            <a:r>
              <a:rPr sz="2400" dirty="0">
                <a:solidFill>
                  <a:srgbClr val="3A5253"/>
                </a:solidFill>
              </a:rPr>
              <a:t>1- </a:t>
            </a:r>
            <a:r>
              <a:rPr sz="2400" dirty="0" err="1">
                <a:solidFill>
                  <a:srgbClr val="3A5253"/>
                </a:solidFill>
              </a:rPr>
              <a:t>falta</a:t>
            </a:r>
            <a:r>
              <a:rPr sz="2400" dirty="0">
                <a:solidFill>
                  <a:srgbClr val="3A5253"/>
                </a:solidFill>
              </a:rPr>
              <a:t> de </a:t>
            </a:r>
            <a:r>
              <a:rPr sz="2400" dirty="0" err="1">
                <a:solidFill>
                  <a:srgbClr val="3A5253"/>
                </a:solidFill>
              </a:rPr>
              <a:t>vontade</a:t>
            </a:r>
            <a:r>
              <a:rPr sz="2400" dirty="0">
                <a:solidFill>
                  <a:srgbClr val="3A5253"/>
                </a:solidFill>
              </a:rPr>
              <a:t> de </a:t>
            </a:r>
            <a:r>
              <a:rPr sz="2400" dirty="0" err="1">
                <a:solidFill>
                  <a:srgbClr val="3A5253"/>
                </a:solidFill>
              </a:rPr>
              <a:t>submeter</a:t>
            </a:r>
            <a:r>
              <a:rPr sz="2400" dirty="0">
                <a:solidFill>
                  <a:srgbClr val="3A5253"/>
                </a:solidFill>
              </a:rPr>
              <a:t>-se a </a:t>
            </a:r>
            <a:r>
              <a:rPr sz="2400" dirty="0" err="1">
                <a:solidFill>
                  <a:srgbClr val="3A5253"/>
                </a:solidFill>
              </a:rPr>
              <a:t>randomização</a:t>
            </a:r>
            <a:r>
              <a:rPr sz="2400" dirty="0">
                <a:solidFill>
                  <a:srgbClr val="3A5253"/>
                </a:solidFill>
              </a:rPr>
              <a:t> </a:t>
            </a:r>
            <a:r>
              <a:rPr sz="2400" dirty="0" err="1">
                <a:solidFill>
                  <a:srgbClr val="3A5253"/>
                </a:solidFill>
              </a:rPr>
              <a:t>por</a:t>
            </a:r>
            <a:r>
              <a:rPr sz="2400" dirty="0">
                <a:solidFill>
                  <a:srgbClr val="3A5253"/>
                </a:solidFill>
              </a:rPr>
              <a:t> parte dos </a:t>
            </a:r>
            <a:r>
              <a:rPr sz="2400" dirty="0" err="1">
                <a:solidFill>
                  <a:srgbClr val="3A5253"/>
                </a:solidFill>
              </a:rPr>
              <a:t>pacientes</a:t>
            </a:r>
            <a:r>
              <a:rPr sz="2400" dirty="0">
                <a:solidFill>
                  <a:srgbClr val="3A5253"/>
                </a:solidFill>
              </a:rPr>
              <a:t> e </a:t>
            </a:r>
            <a:r>
              <a:rPr sz="2400" dirty="0" err="1">
                <a:solidFill>
                  <a:srgbClr val="3A5253"/>
                </a:solidFill>
              </a:rPr>
              <a:t>cirurgiões</a:t>
            </a:r>
            <a:r>
              <a:rPr sz="2400" dirty="0">
                <a:solidFill>
                  <a:srgbClr val="3A5253"/>
                </a:solidFill>
              </a:rPr>
              <a:t>; </a:t>
            </a:r>
          </a:p>
          <a:p>
            <a:pPr marL="1115783" indent="-1080066">
              <a:defRPr sz="1800">
                <a:solidFill>
                  <a:srgbClr val="000000"/>
                </a:solidFill>
              </a:defRPr>
            </a:pPr>
            <a:r>
              <a:rPr sz="2400" dirty="0">
                <a:solidFill>
                  <a:srgbClr val="3A5253"/>
                </a:solidFill>
              </a:rPr>
              <a:t>2- </a:t>
            </a:r>
            <a:r>
              <a:rPr sz="2400" dirty="0" err="1">
                <a:solidFill>
                  <a:srgbClr val="3A5253"/>
                </a:solidFill>
              </a:rPr>
              <a:t>diferentes</a:t>
            </a:r>
            <a:r>
              <a:rPr sz="2400" dirty="0">
                <a:solidFill>
                  <a:srgbClr val="3A5253"/>
                </a:solidFill>
              </a:rPr>
              <a:t> </a:t>
            </a:r>
            <a:r>
              <a:rPr sz="2400" dirty="0" err="1">
                <a:solidFill>
                  <a:srgbClr val="3A5253"/>
                </a:solidFill>
              </a:rPr>
              <a:t>níveis</a:t>
            </a:r>
            <a:r>
              <a:rPr sz="2400" dirty="0">
                <a:solidFill>
                  <a:srgbClr val="3A5253"/>
                </a:solidFill>
              </a:rPr>
              <a:t> de </a:t>
            </a:r>
            <a:r>
              <a:rPr sz="2400" dirty="0" err="1">
                <a:solidFill>
                  <a:srgbClr val="3A5253"/>
                </a:solidFill>
              </a:rPr>
              <a:t>habilidade</a:t>
            </a:r>
            <a:r>
              <a:rPr sz="2400" dirty="0">
                <a:solidFill>
                  <a:srgbClr val="3A5253"/>
                </a:solidFill>
              </a:rPr>
              <a:t> </a:t>
            </a:r>
            <a:r>
              <a:rPr sz="2400" dirty="0" err="1">
                <a:solidFill>
                  <a:srgbClr val="3A5253"/>
                </a:solidFill>
              </a:rPr>
              <a:t>por</a:t>
            </a:r>
            <a:r>
              <a:rPr sz="2400" dirty="0">
                <a:solidFill>
                  <a:srgbClr val="3A5253"/>
                </a:solidFill>
              </a:rPr>
              <a:t> parte dos </a:t>
            </a:r>
            <a:r>
              <a:rPr sz="2400" dirty="0" err="1">
                <a:solidFill>
                  <a:srgbClr val="3A5253"/>
                </a:solidFill>
              </a:rPr>
              <a:t>cirurgiões</a:t>
            </a:r>
            <a:r>
              <a:rPr sz="2400" dirty="0">
                <a:solidFill>
                  <a:srgbClr val="3A5253"/>
                </a:solidFill>
              </a:rPr>
              <a:t> de </a:t>
            </a:r>
            <a:r>
              <a:rPr sz="2400" dirty="0" err="1">
                <a:solidFill>
                  <a:srgbClr val="3A5253"/>
                </a:solidFill>
              </a:rPr>
              <a:t>fazer</a:t>
            </a:r>
            <a:r>
              <a:rPr sz="2400" dirty="0">
                <a:solidFill>
                  <a:srgbClr val="3A5253"/>
                </a:solidFill>
              </a:rPr>
              <a:t> </a:t>
            </a:r>
            <a:r>
              <a:rPr sz="2400" dirty="0" err="1">
                <a:solidFill>
                  <a:srgbClr val="3A5253"/>
                </a:solidFill>
              </a:rPr>
              <a:t>qualquer</a:t>
            </a:r>
            <a:r>
              <a:rPr sz="2400" dirty="0">
                <a:solidFill>
                  <a:srgbClr val="3A5253"/>
                </a:solidFill>
              </a:rPr>
              <a:t> </a:t>
            </a:r>
            <a:r>
              <a:rPr sz="2400" dirty="0" err="1">
                <a:solidFill>
                  <a:srgbClr val="3A5253"/>
                </a:solidFill>
              </a:rPr>
              <a:t>operação</a:t>
            </a:r>
            <a:r>
              <a:rPr sz="2400" dirty="0">
                <a:solidFill>
                  <a:srgbClr val="3A5253"/>
                </a:solidFill>
              </a:rPr>
              <a:t> </a:t>
            </a:r>
            <a:r>
              <a:rPr sz="2400" dirty="0" err="1">
                <a:solidFill>
                  <a:srgbClr val="3A5253"/>
                </a:solidFill>
              </a:rPr>
              <a:t>igualmente</a:t>
            </a:r>
            <a:r>
              <a:rPr sz="2400" dirty="0">
                <a:solidFill>
                  <a:srgbClr val="3A5253"/>
                </a:solidFill>
              </a:rPr>
              <a:t> </a:t>
            </a:r>
            <a:r>
              <a:rPr sz="2400" dirty="0" err="1">
                <a:solidFill>
                  <a:srgbClr val="3A5253"/>
                </a:solidFill>
              </a:rPr>
              <a:t>bem</a:t>
            </a:r>
            <a:r>
              <a:rPr sz="2400" dirty="0">
                <a:solidFill>
                  <a:srgbClr val="3A5253"/>
                </a:solidFill>
              </a:rPr>
              <a:t>; </a:t>
            </a:r>
          </a:p>
          <a:p>
            <a:pPr marL="1115783" indent="-1080066">
              <a:defRPr sz="1800">
                <a:solidFill>
                  <a:srgbClr val="000000"/>
                </a:solidFill>
              </a:defRPr>
            </a:pPr>
            <a:r>
              <a:rPr sz="2400" dirty="0">
                <a:solidFill>
                  <a:srgbClr val="3A5253"/>
                </a:solidFill>
              </a:rPr>
              <a:t>3- </a:t>
            </a:r>
            <a:r>
              <a:rPr sz="2400" dirty="0" err="1">
                <a:solidFill>
                  <a:srgbClr val="3A5253"/>
                </a:solidFill>
              </a:rPr>
              <a:t>incapacidade</a:t>
            </a:r>
            <a:r>
              <a:rPr sz="2400" dirty="0">
                <a:solidFill>
                  <a:srgbClr val="3A5253"/>
                </a:solidFill>
              </a:rPr>
              <a:t> </a:t>
            </a:r>
            <a:r>
              <a:rPr sz="2400" dirty="0" err="1">
                <a:solidFill>
                  <a:srgbClr val="3A5253"/>
                </a:solidFill>
              </a:rPr>
              <a:t>para</a:t>
            </a:r>
            <a:r>
              <a:rPr sz="2400" dirty="0">
                <a:solidFill>
                  <a:srgbClr val="3A5253"/>
                </a:solidFill>
              </a:rPr>
              <a:t> "</a:t>
            </a:r>
            <a:r>
              <a:rPr sz="2400" dirty="0" err="1">
                <a:solidFill>
                  <a:srgbClr val="3A5253"/>
                </a:solidFill>
              </a:rPr>
              <a:t>cegar</a:t>
            </a:r>
            <a:r>
              <a:rPr sz="2400" dirty="0">
                <a:solidFill>
                  <a:srgbClr val="3A5253"/>
                </a:solidFill>
              </a:rPr>
              <a:t>" as </a:t>
            </a:r>
            <a:r>
              <a:rPr sz="2400" dirty="0" err="1">
                <a:solidFill>
                  <a:srgbClr val="3A5253"/>
                </a:solidFill>
              </a:rPr>
              <a:t>intervenções</a:t>
            </a:r>
            <a:r>
              <a:rPr sz="2400" dirty="0">
                <a:solidFill>
                  <a:srgbClr val="3A5253"/>
                </a:solidFill>
              </a:rPr>
              <a:t>; </a:t>
            </a:r>
            <a:r>
              <a:rPr sz="2400" dirty="0" err="1">
                <a:solidFill>
                  <a:srgbClr val="3A5253"/>
                </a:solidFill>
              </a:rPr>
              <a:t>desde</a:t>
            </a:r>
            <a:r>
              <a:rPr sz="2400" dirty="0">
                <a:solidFill>
                  <a:srgbClr val="3A5253"/>
                </a:solidFill>
              </a:rPr>
              <a:t> </a:t>
            </a:r>
            <a:r>
              <a:rPr sz="2400" dirty="0" err="1">
                <a:solidFill>
                  <a:srgbClr val="3A5253"/>
                </a:solidFill>
              </a:rPr>
              <a:t>que</a:t>
            </a:r>
            <a:r>
              <a:rPr sz="2400" dirty="0">
                <a:solidFill>
                  <a:srgbClr val="3A5253"/>
                </a:solidFill>
              </a:rPr>
              <a:t> </a:t>
            </a:r>
            <a:r>
              <a:rPr sz="2400" dirty="0" err="1">
                <a:solidFill>
                  <a:srgbClr val="3A5253"/>
                </a:solidFill>
              </a:rPr>
              <a:t>elas</a:t>
            </a:r>
            <a:r>
              <a:rPr sz="2400" dirty="0">
                <a:solidFill>
                  <a:srgbClr val="3A5253"/>
                </a:solidFill>
              </a:rPr>
              <a:t> </a:t>
            </a:r>
            <a:r>
              <a:rPr sz="2400" dirty="0" err="1">
                <a:solidFill>
                  <a:srgbClr val="3A5253"/>
                </a:solidFill>
              </a:rPr>
              <a:t>são</a:t>
            </a:r>
            <a:r>
              <a:rPr sz="2400" dirty="0">
                <a:solidFill>
                  <a:srgbClr val="3A5253"/>
                </a:solidFill>
              </a:rPr>
              <a:t> </a:t>
            </a:r>
            <a:r>
              <a:rPr sz="2400" dirty="0" err="1">
                <a:solidFill>
                  <a:srgbClr val="3A5253"/>
                </a:solidFill>
              </a:rPr>
              <a:t>visiveis</a:t>
            </a:r>
            <a:r>
              <a:rPr sz="2400" dirty="0">
                <a:solidFill>
                  <a:srgbClr val="3A5253"/>
                </a:solidFill>
              </a:rPr>
              <a:t> </a:t>
            </a:r>
          </a:p>
          <a:p>
            <a:pPr marL="1115783" indent="-1080066">
              <a:defRPr sz="1800">
                <a:solidFill>
                  <a:srgbClr val="000000"/>
                </a:solidFill>
              </a:defRPr>
            </a:pPr>
            <a:r>
              <a:rPr sz="2400" dirty="0">
                <a:solidFill>
                  <a:srgbClr val="3A5253"/>
                </a:solidFill>
              </a:rPr>
              <a:t>4- </a:t>
            </a:r>
            <a:r>
              <a:rPr sz="2400" dirty="0" err="1">
                <a:solidFill>
                  <a:srgbClr val="3A5253"/>
                </a:solidFill>
              </a:rPr>
              <a:t>incapacidade</a:t>
            </a:r>
            <a:r>
              <a:rPr sz="2400" dirty="0">
                <a:solidFill>
                  <a:srgbClr val="3A5253"/>
                </a:solidFill>
              </a:rPr>
              <a:t> </a:t>
            </a:r>
            <a:r>
              <a:rPr sz="2400" dirty="0" err="1">
                <a:solidFill>
                  <a:srgbClr val="3A5253"/>
                </a:solidFill>
              </a:rPr>
              <a:t>para</a:t>
            </a:r>
            <a:r>
              <a:rPr sz="2400" dirty="0">
                <a:solidFill>
                  <a:srgbClr val="3A5253"/>
                </a:solidFill>
              </a:rPr>
              <a:t> </a:t>
            </a:r>
            <a:r>
              <a:rPr sz="2400" dirty="0" err="1">
                <a:solidFill>
                  <a:srgbClr val="3A5253"/>
                </a:solidFill>
              </a:rPr>
              <a:t>forçar</a:t>
            </a:r>
            <a:r>
              <a:rPr sz="2400" dirty="0">
                <a:solidFill>
                  <a:srgbClr val="3A5253"/>
                </a:solidFill>
              </a:rPr>
              <a:t> a </a:t>
            </a:r>
            <a:r>
              <a:rPr sz="2400" dirty="0" err="1">
                <a:solidFill>
                  <a:srgbClr val="3A5253"/>
                </a:solidFill>
              </a:rPr>
              <a:t>randomização</a:t>
            </a:r>
            <a:r>
              <a:rPr sz="2400" dirty="0">
                <a:solidFill>
                  <a:srgbClr val="3A5253"/>
                </a:solidFill>
              </a:rPr>
              <a:t>.”  </a:t>
            </a:r>
          </a:p>
        </p:txBody>
      </p:sp>
    </p:spTree>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prstGeom prst="rect">
            <a:avLst/>
          </a:prstGeom>
        </p:spPr>
        <p:txBody>
          <a:bodyPr/>
          <a:lstStyle>
            <a:lvl1pPr>
              <a:defRPr sz="6300"/>
            </a:lvl1pPr>
          </a:lstStyle>
          <a:p>
            <a:pPr lvl="0">
              <a:defRPr sz="1800">
                <a:solidFill>
                  <a:srgbClr val="000000"/>
                </a:solidFill>
              </a:defRPr>
            </a:pPr>
            <a:r>
              <a:rPr sz="4400" dirty="0" err="1">
                <a:solidFill>
                  <a:schemeClr val="tx1"/>
                </a:solidFill>
              </a:rPr>
              <a:t>Conversa</a:t>
            </a:r>
            <a:r>
              <a:rPr sz="4400" dirty="0">
                <a:solidFill>
                  <a:schemeClr val="tx1"/>
                </a:solidFill>
              </a:rPr>
              <a:t>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a:t>
            </a:r>
            <a:r>
              <a:rPr sz="4400" dirty="0" err="1">
                <a:solidFill>
                  <a:schemeClr val="tx1"/>
                </a:solidFill>
              </a:rPr>
              <a:t>da</a:t>
            </a:r>
            <a:r>
              <a:rPr sz="4400" dirty="0">
                <a:solidFill>
                  <a:schemeClr val="tx1"/>
                </a:solidFill>
              </a:rPr>
              <a:t> Cochrane</a:t>
            </a:r>
          </a:p>
        </p:txBody>
      </p:sp>
      <p:sp>
        <p:nvSpPr>
          <p:cNvPr id="223" name="Shape 223"/>
          <p:cNvSpPr>
            <a:spLocks noGrp="1"/>
          </p:cNvSpPr>
          <p:nvPr>
            <p:ph type="body" idx="1"/>
          </p:nvPr>
        </p:nvSpPr>
        <p:spPr>
          <a:prstGeom prst="rect">
            <a:avLst/>
          </a:prstGeom>
        </p:spPr>
        <p:txBody>
          <a:bodyPr/>
          <a:lstStyle>
            <a:lvl1pPr marL="1586948" indent="-1536148">
              <a:buBlip>
                <a:blip r:embed="rId2"/>
              </a:buBlip>
              <a:defRPr sz="4000"/>
            </a:lvl1pPr>
          </a:lstStyle>
          <a:p>
            <a:pPr lvl="0">
              <a:defRPr sz="1800">
                <a:solidFill>
                  <a:srgbClr val="000000"/>
                </a:solidFill>
              </a:defRPr>
            </a:pPr>
            <a:r>
              <a:rPr sz="3200" dirty="0" err="1">
                <a:solidFill>
                  <a:srgbClr val="3A5253"/>
                </a:solidFill>
              </a:rPr>
              <a:t>Revisor</a:t>
            </a:r>
            <a:r>
              <a:rPr sz="3200" dirty="0">
                <a:solidFill>
                  <a:srgbClr val="3A5253"/>
                </a:solidFill>
              </a:rPr>
              <a:t>: “com </a:t>
            </a:r>
            <a:r>
              <a:rPr sz="3200" dirty="0" err="1">
                <a:solidFill>
                  <a:srgbClr val="3A5253"/>
                </a:solidFill>
              </a:rPr>
              <a:t>esta</a:t>
            </a:r>
            <a:r>
              <a:rPr sz="3200" dirty="0">
                <a:solidFill>
                  <a:srgbClr val="3A5253"/>
                </a:solidFill>
              </a:rPr>
              <a:t> </a:t>
            </a:r>
            <a:r>
              <a:rPr sz="3200" dirty="0" err="1">
                <a:solidFill>
                  <a:srgbClr val="3A5253"/>
                </a:solidFill>
              </a:rPr>
              <a:t>abordagem</a:t>
            </a:r>
            <a:r>
              <a:rPr sz="3200" dirty="0">
                <a:solidFill>
                  <a:srgbClr val="3A5253"/>
                </a:solidFill>
              </a:rPr>
              <a:t> de </a:t>
            </a:r>
            <a:r>
              <a:rPr sz="3200" dirty="0" err="1">
                <a:solidFill>
                  <a:srgbClr val="3A5253"/>
                </a:solidFill>
              </a:rPr>
              <a:t>só</a:t>
            </a:r>
            <a:r>
              <a:rPr sz="3200" dirty="0">
                <a:solidFill>
                  <a:srgbClr val="3A5253"/>
                </a:solidFill>
              </a:rPr>
              <a:t> </a:t>
            </a:r>
            <a:r>
              <a:rPr sz="3200" dirty="0" err="1">
                <a:solidFill>
                  <a:srgbClr val="3A5253"/>
                </a:solidFill>
              </a:rPr>
              <a:t>colocar</a:t>
            </a:r>
            <a:r>
              <a:rPr sz="3200" dirty="0">
                <a:solidFill>
                  <a:srgbClr val="3A5253"/>
                </a:solidFill>
              </a:rPr>
              <a:t> </a:t>
            </a:r>
            <a:r>
              <a:rPr sz="3200" dirty="0" err="1">
                <a:solidFill>
                  <a:srgbClr val="3A5253"/>
                </a:solidFill>
              </a:rPr>
              <a:t>estudos</a:t>
            </a:r>
            <a:r>
              <a:rPr sz="3200" dirty="0">
                <a:solidFill>
                  <a:srgbClr val="3A5253"/>
                </a:solidFill>
              </a:rPr>
              <a:t> </a:t>
            </a:r>
            <a:r>
              <a:rPr sz="3200" dirty="0" err="1">
                <a:solidFill>
                  <a:srgbClr val="3A5253"/>
                </a:solidFill>
              </a:rPr>
              <a:t>randomizados</a:t>
            </a:r>
            <a:r>
              <a:rPr sz="3200" dirty="0">
                <a:solidFill>
                  <a:srgbClr val="3A5253"/>
                </a:solidFill>
              </a:rPr>
              <a:t>, </a:t>
            </a:r>
            <a:r>
              <a:rPr sz="3200" dirty="0" err="1">
                <a:solidFill>
                  <a:srgbClr val="3A5253"/>
                </a:solidFill>
              </a:rPr>
              <a:t>ele</a:t>
            </a:r>
            <a:r>
              <a:rPr sz="3200" dirty="0">
                <a:solidFill>
                  <a:srgbClr val="3A5253"/>
                </a:solidFill>
              </a:rPr>
              <a:t> </a:t>
            </a:r>
            <a:r>
              <a:rPr sz="3200" dirty="0" err="1">
                <a:solidFill>
                  <a:srgbClr val="3A5253"/>
                </a:solidFill>
              </a:rPr>
              <a:t>deixa</a:t>
            </a:r>
            <a:r>
              <a:rPr sz="3200" dirty="0">
                <a:solidFill>
                  <a:srgbClr val="3A5253"/>
                </a:solidFill>
              </a:rPr>
              <a:t> de </a:t>
            </a:r>
            <a:r>
              <a:rPr sz="3200" dirty="0" err="1">
                <a:solidFill>
                  <a:srgbClr val="3A5253"/>
                </a:solidFill>
              </a:rPr>
              <a:t>fora</a:t>
            </a:r>
            <a:r>
              <a:rPr sz="3200" dirty="0">
                <a:solidFill>
                  <a:srgbClr val="3A5253"/>
                </a:solidFill>
              </a:rPr>
              <a:t> </a:t>
            </a:r>
            <a:r>
              <a:rPr sz="3200" dirty="0" err="1">
                <a:solidFill>
                  <a:srgbClr val="3A5253"/>
                </a:solidFill>
              </a:rPr>
              <a:t>uma</a:t>
            </a:r>
            <a:r>
              <a:rPr sz="3200" dirty="0">
                <a:solidFill>
                  <a:srgbClr val="3A5253"/>
                </a:solidFill>
              </a:rPr>
              <a:t> </a:t>
            </a:r>
            <a:r>
              <a:rPr sz="3200" dirty="0" err="1">
                <a:solidFill>
                  <a:srgbClr val="3A5253"/>
                </a:solidFill>
              </a:rPr>
              <a:t>quantidade</a:t>
            </a:r>
            <a:r>
              <a:rPr sz="3200" dirty="0">
                <a:solidFill>
                  <a:srgbClr val="3A5253"/>
                </a:solidFill>
              </a:rPr>
              <a:t> </a:t>
            </a:r>
            <a:r>
              <a:rPr sz="3200" dirty="0" err="1">
                <a:solidFill>
                  <a:srgbClr val="3A5253"/>
                </a:solidFill>
              </a:rPr>
              <a:t>significativa</a:t>
            </a:r>
            <a:r>
              <a:rPr sz="3200" dirty="0">
                <a:solidFill>
                  <a:srgbClr val="3A5253"/>
                </a:solidFill>
              </a:rPr>
              <a:t> de </a:t>
            </a:r>
            <a:r>
              <a:rPr sz="3200" dirty="0" err="1">
                <a:solidFill>
                  <a:srgbClr val="3A5253"/>
                </a:solidFill>
              </a:rPr>
              <a:t>informações</a:t>
            </a:r>
            <a:r>
              <a:rPr sz="3200" dirty="0">
                <a:solidFill>
                  <a:srgbClr val="3A5253"/>
                </a:solidFill>
              </a:rPr>
              <a:t> </a:t>
            </a:r>
            <a:r>
              <a:rPr sz="3200" dirty="0" err="1">
                <a:solidFill>
                  <a:srgbClr val="3A5253"/>
                </a:solidFill>
              </a:rPr>
              <a:t>relatadas</a:t>
            </a:r>
            <a:r>
              <a:rPr sz="3200" dirty="0">
                <a:solidFill>
                  <a:srgbClr val="3A5253"/>
                </a:solidFill>
              </a:rPr>
              <a:t> </a:t>
            </a:r>
            <a:r>
              <a:rPr sz="3200" dirty="0" err="1">
                <a:solidFill>
                  <a:srgbClr val="3A5253"/>
                </a:solidFill>
              </a:rPr>
              <a:t>na</a:t>
            </a:r>
            <a:r>
              <a:rPr sz="3200" dirty="0">
                <a:solidFill>
                  <a:srgbClr val="3A5253"/>
                </a:solidFill>
              </a:rPr>
              <a:t> </a:t>
            </a:r>
            <a:r>
              <a:rPr sz="3200" dirty="0" err="1">
                <a:solidFill>
                  <a:srgbClr val="3A5253"/>
                </a:solidFill>
              </a:rPr>
              <a:t>literatura</a:t>
            </a:r>
            <a:r>
              <a:rPr sz="3200" dirty="0">
                <a:solidFill>
                  <a:srgbClr val="3A5253"/>
                </a:solidFill>
              </a:rPr>
              <a:t>, </a:t>
            </a:r>
            <a:r>
              <a:rPr sz="3200" dirty="0" err="1">
                <a:solidFill>
                  <a:srgbClr val="3A5253"/>
                </a:solidFill>
              </a:rPr>
              <a:t>que</a:t>
            </a:r>
            <a:r>
              <a:rPr sz="3200" dirty="0">
                <a:solidFill>
                  <a:srgbClr val="3A5253"/>
                </a:solidFill>
              </a:rPr>
              <a:t> </a:t>
            </a:r>
            <a:r>
              <a:rPr sz="3200" dirty="0" err="1">
                <a:solidFill>
                  <a:srgbClr val="3A5253"/>
                </a:solidFill>
              </a:rPr>
              <a:t>seriam</a:t>
            </a:r>
            <a:r>
              <a:rPr sz="3200" dirty="0">
                <a:solidFill>
                  <a:srgbClr val="3A5253"/>
                </a:solidFill>
              </a:rPr>
              <a:t> </a:t>
            </a:r>
            <a:r>
              <a:rPr sz="3200" dirty="0" err="1">
                <a:solidFill>
                  <a:srgbClr val="3A5253"/>
                </a:solidFill>
              </a:rPr>
              <a:t>úteis</a:t>
            </a:r>
            <a:r>
              <a:rPr sz="3200" dirty="0">
                <a:solidFill>
                  <a:srgbClr val="3A5253"/>
                </a:solidFill>
              </a:rPr>
              <a:t> </a:t>
            </a:r>
            <a:r>
              <a:rPr sz="3200" dirty="0" err="1">
                <a:solidFill>
                  <a:srgbClr val="3A5253"/>
                </a:solidFill>
              </a:rPr>
              <a:t>para</a:t>
            </a:r>
            <a:r>
              <a:rPr sz="3200" dirty="0">
                <a:solidFill>
                  <a:srgbClr val="3A5253"/>
                </a:solidFill>
              </a:rPr>
              <a:t> o </a:t>
            </a:r>
            <a:r>
              <a:rPr sz="3200" dirty="0" err="1">
                <a:solidFill>
                  <a:srgbClr val="3A5253"/>
                </a:solidFill>
              </a:rPr>
              <a:t>clínico</a:t>
            </a:r>
            <a:r>
              <a:rPr sz="3200" dirty="0">
                <a:solidFill>
                  <a:srgbClr val="3A5253"/>
                </a:solidFill>
              </a:rPr>
              <a:t>, o </a:t>
            </a:r>
            <a:r>
              <a:rPr sz="3200" dirty="0" err="1">
                <a:solidFill>
                  <a:srgbClr val="3A5253"/>
                </a:solidFill>
              </a:rPr>
              <a:t>paciente</a:t>
            </a:r>
            <a:r>
              <a:rPr sz="3200" dirty="0">
                <a:solidFill>
                  <a:srgbClr val="3A5253"/>
                </a:solidFill>
              </a:rPr>
              <a:t>, </a:t>
            </a:r>
            <a:r>
              <a:rPr sz="3200" dirty="0" err="1">
                <a:solidFill>
                  <a:srgbClr val="3A5253"/>
                </a:solidFill>
              </a:rPr>
              <a:t>ou</a:t>
            </a:r>
            <a:r>
              <a:rPr sz="3200" dirty="0">
                <a:solidFill>
                  <a:srgbClr val="3A5253"/>
                </a:solidFill>
              </a:rPr>
              <a:t> um </a:t>
            </a:r>
            <a:r>
              <a:rPr sz="3200" dirty="0" err="1">
                <a:solidFill>
                  <a:srgbClr val="3A5253"/>
                </a:solidFill>
              </a:rPr>
              <a:t>pai</a:t>
            </a:r>
            <a:r>
              <a:rPr sz="3200" dirty="0">
                <a:solidFill>
                  <a:srgbClr val="3A5253"/>
                </a:solidFill>
              </a:rPr>
              <a:t> </a:t>
            </a:r>
            <a:r>
              <a:rPr sz="3200" dirty="0" err="1">
                <a:solidFill>
                  <a:srgbClr val="3A5253"/>
                </a:solidFill>
              </a:rPr>
              <a:t>em</a:t>
            </a:r>
            <a:r>
              <a:rPr sz="3200" dirty="0">
                <a:solidFill>
                  <a:srgbClr val="3A5253"/>
                </a:solidFill>
              </a:rPr>
              <a:t> </a:t>
            </a:r>
            <a:r>
              <a:rPr sz="3200" dirty="0" err="1">
                <a:solidFill>
                  <a:srgbClr val="3A5253"/>
                </a:solidFill>
              </a:rPr>
              <a:t>busca</a:t>
            </a:r>
            <a:r>
              <a:rPr sz="3200" dirty="0">
                <a:solidFill>
                  <a:srgbClr val="3A5253"/>
                </a:solidFill>
              </a:rPr>
              <a:t> de </a:t>
            </a:r>
            <a:r>
              <a:rPr sz="3200" dirty="0" err="1">
                <a:solidFill>
                  <a:srgbClr val="3A5253"/>
                </a:solidFill>
              </a:rPr>
              <a:t>informações</a:t>
            </a:r>
            <a:r>
              <a:rPr sz="3200" dirty="0">
                <a:solidFill>
                  <a:srgbClr val="3A5253"/>
                </a:solidFill>
              </a:rPr>
              <a:t> </a:t>
            </a:r>
            <a:r>
              <a:rPr sz="3200" dirty="0" err="1">
                <a:solidFill>
                  <a:srgbClr val="3A5253"/>
                </a:solidFill>
              </a:rPr>
              <a:t>sobre</a:t>
            </a:r>
            <a:r>
              <a:rPr sz="3200" dirty="0">
                <a:solidFill>
                  <a:srgbClr val="3A5253"/>
                </a:solidFill>
              </a:rPr>
              <a:t> a </a:t>
            </a:r>
            <a:r>
              <a:rPr sz="3200" dirty="0" err="1">
                <a:solidFill>
                  <a:srgbClr val="3A5253"/>
                </a:solidFill>
              </a:rPr>
              <a:t>correção</a:t>
            </a:r>
            <a:r>
              <a:rPr sz="3200" dirty="0">
                <a:solidFill>
                  <a:srgbClr val="3A5253"/>
                </a:solidFill>
              </a:rPr>
              <a:t> </a:t>
            </a:r>
            <a:r>
              <a:rPr sz="3200" dirty="0" err="1">
                <a:solidFill>
                  <a:srgbClr val="3A5253"/>
                </a:solidFill>
              </a:rPr>
              <a:t>desse</a:t>
            </a:r>
            <a:r>
              <a:rPr sz="3200" dirty="0">
                <a:solidFill>
                  <a:srgbClr val="3A5253"/>
                </a:solidFill>
              </a:rPr>
              <a:t> </a:t>
            </a:r>
            <a:r>
              <a:rPr sz="3200" dirty="0" err="1">
                <a:solidFill>
                  <a:srgbClr val="3A5253"/>
                </a:solidFill>
              </a:rPr>
              <a:t>distúrbio</a:t>
            </a:r>
            <a:r>
              <a:rPr sz="3200" dirty="0">
                <a:solidFill>
                  <a:srgbClr val="3A5253"/>
                </a:solidFill>
              </a:rPr>
              <a:t> </a:t>
            </a:r>
            <a:r>
              <a:rPr sz="3200" dirty="0" err="1">
                <a:solidFill>
                  <a:srgbClr val="3A5253"/>
                </a:solidFill>
              </a:rPr>
              <a:t>em</a:t>
            </a:r>
            <a:r>
              <a:rPr sz="3200" dirty="0">
                <a:solidFill>
                  <a:srgbClr val="3A5253"/>
                </a:solidFill>
              </a:rPr>
              <a:t> </a:t>
            </a:r>
            <a:r>
              <a:rPr sz="3200" dirty="0" err="1">
                <a:solidFill>
                  <a:srgbClr val="3A5253"/>
                </a:solidFill>
              </a:rPr>
              <a:t>seu</a:t>
            </a:r>
            <a:r>
              <a:rPr sz="3200" dirty="0">
                <a:solidFill>
                  <a:srgbClr val="3A5253"/>
                </a:solidFill>
              </a:rPr>
              <a:t> </a:t>
            </a:r>
            <a:r>
              <a:rPr sz="3200" dirty="0" err="1">
                <a:solidFill>
                  <a:srgbClr val="3A5253"/>
                </a:solidFill>
              </a:rPr>
              <a:t>filho</a:t>
            </a:r>
            <a:r>
              <a:rPr sz="3200" dirty="0">
                <a:solidFill>
                  <a:srgbClr val="3A5253"/>
                </a:solidFill>
              </a:rPr>
              <a:t>.”</a:t>
            </a:r>
          </a:p>
        </p:txBody>
      </p:sp>
    </p:spTree>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lvl1pPr>
              <a:defRPr sz="6300"/>
            </a:lvl1pPr>
          </a:lstStyle>
          <a:p>
            <a:pPr lvl="0">
              <a:defRPr sz="1800">
                <a:solidFill>
                  <a:srgbClr val="000000"/>
                </a:solidFill>
              </a:defRPr>
            </a:pPr>
            <a:r>
              <a:rPr sz="4400" dirty="0" err="1">
                <a:solidFill>
                  <a:schemeClr val="tx1"/>
                </a:solidFill>
              </a:rPr>
              <a:t>Conversa</a:t>
            </a:r>
            <a:r>
              <a:rPr sz="4400" dirty="0">
                <a:solidFill>
                  <a:schemeClr val="tx1"/>
                </a:solidFill>
              </a:rPr>
              <a:t>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a:t>
            </a:r>
            <a:r>
              <a:rPr sz="4400" dirty="0" err="1">
                <a:solidFill>
                  <a:schemeClr val="tx1"/>
                </a:solidFill>
              </a:rPr>
              <a:t>da</a:t>
            </a:r>
            <a:r>
              <a:rPr sz="4400" dirty="0">
                <a:solidFill>
                  <a:schemeClr val="tx1"/>
                </a:solidFill>
              </a:rPr>
              <a:t> Cochrane</a:t>
            </a:r>
          </a:p>
        </p:txBody>
      </p:sp>
      <p:sp>
        <p:nvSpPr>
          <p:cNvPr id="226" name="Shape 226"/>
          <p:cNvSpPr>
            <a:spLocks noGrp="1"/>
          </p:cNvSpPr>
          <p:nvPr>
            <p:ph type="body" idx="1"/>
          </p:nvPr>
        </p:nvSpPr>
        <p:spPr>
          <a:prstGeom prst="rect">
            <a:avLst/>
          </a:prstGeom>
        </p:spPr>
        <p:txBody>
          <a:bodyPr/>
          <a:lstStyle>
            <a:lvl1pPr marL="1586948" indent="-1536148">
              <a:buBlip>
                <a:blip r:embed="rId2"/>
              </a:buBlip>
              <a:defRPr sz="3500"/>
            </a:lvl1pPr>
          </a:lstStyle>
          <a:p>
            <a:pPr lvl="0">
              <a:defRPr sz="1800">
                <a:solidFill>
                  <a:srgbClr val="000000"/>
                </a:solidFill>
              </a:defRPr>
            </a:pPr>
            <a:r>
              <a:rPr sz="2000" dirty="0" err="1">
                <a:solidFill>
                  <a:srgbClr val="3A5253"/>
                </a:solidFill>
              </a:rPr>
              <a:t>Revisor</a:t>
            </a:r>
            <a:r>
              <a:rPr sz="2000" dirty="0">
                <a:solidFill>
                  <a:srgbClr val="3A5253"/>
                </a:solidFill>
              </a:rPr>
              <a:t>: “</a:t>
            </a:r>
            <a:r>
              <a:rPr sz="2000" dirty="0" err="1">
                <a:solidFill>
                  <a:srgbClr val="3A5253"/>
                </a:solidFill>
              </a:rPr>
              <a:t>Após</a:t>
            </a:r>
            <a:r>
              <a:rPr sz="2000" dirty="0">
                <a:solidFill>
                  <a:srgbClr val="3A5253"/>
                </a:solidFill>
              </a:rPr>
              <a:t> Donald </a:t>
            </a:r>
            <a:r>
              <a:rPr sz="2000" dirty="0" err="1">
                <a:solidFill>
                  <a:srgbClr val="3A5253"/>
                </a:solidFill>
              </a:rPr>
              <a:t>Nuss</a:t>
            </a:r>
            <a:r>
              <a:rPr sz="2000" dirty="0">
                <a:solidFill>
                  <a:srgbClr val="3A5253"/>
                </a:solidFill>
              </a:rPr>
              <a:t> </a:t>
            </a:r>
            <a:r>
              <a:rPr sz="2000" dirty="0" err="1">
                <a:solidFill>
                  <a:srgbClr val="3A5253"/>
                </a:solidFill>
              </a:rPr>
              <a:t>publicar</a:t>
            </a:r>
            <a:r>
              <a:rPr sz="2000" dirty="0">
                <a:solidFill>
                  <a:srgbClr val="3A5253"/>
                </a:solidFill>
              </a:rPr>
              <a:t> o </a:t>
            </a:r>
            <a:r>
              <a:rPr sz="2000" dirty="0" err="1">
                <a:solidFill>
                  <a:srgbClr val="3A5253"/>
                </a:solidFill>
              </a:rPr>
              <a:t>procedimento</a:t>
            </a:r>
            <a:r>
              <a:rPr sz="2000" dirty="0">
                <a:solidFill>
                  <a:srgbClr val="3A5253"/>
                </a:solidFill>
              </a:rPr>
              <a:t> </a:t>
            </a:r>
            <a:r>
              <a:rPr sz="2000" dirty="0" err="1">
                <a:solidFill>
                  <a:srgbClr val="3A5253"/>
                </a:solidFill>
              </a:rPr>
              <a:t>minimamente</a:t>
            </a:r>
            <a:r>
              <a:rPr sz="2000" dirty="0">
                <a:solidFill>
                  <a:srgbClr val="3A5253"/>
                </a:solidFill>
              </a:rPr>
              <a:t> </a:t>
            </a:r>
            <a:r>
              <a:rPr sz="2000" dirty="0" err="1">
                <a:solidFill>
                  <a:srgbClr val="3A5253"/>
                </a:solidFill>
              </a:rPr>
              <a:t>invasivo</a:t>
            </a:r>
            <a:r>
              <a:rPr sz="2000" dirty="0">
                <a:solidFill>
                  <a:srgbClr val="3A5253"/>
                </a:solidFill>
              </a:rPr>
              <a:t> no </a:t>
            </a:r>
            <a:r>
              <a:rPr sz="2000" dirty="0" err="1">
                <a:solidFill>
                  <a:srgbClr val="3A5253"/>
                </a:solidFill>
              </a:rPr>
              <a:t>nosso</a:t>
            </a:r>
            <a:r>
              <a:rPr sz="2000" dirty="0">
                <a:solidFill>
                  <a:srgbClr val="3A5253"/>
                </a:solidFill>
              </a:rPr>
              <a:t> </a:t>
            </a:r>
            <a:r>
              <a:rPr sz="2000" dirty="0" err="1">
                <a:solidFill>
                  <a:srgbClr val="3A5253"/>
                </a:solidFill>
              </a:rPr>
              <a:t>centro</a:t>
            </a:r>
            <a:r>
              <a:rPr sz="2000" dirty="0">
                <a:solidFill>
                  <a:srgbClr val="3A5253"/>
                </a:solidFill>
              </a:rPr>
              <a:t> (</a:t>
            </a:r>
            <a:r>
              <a:rPr sz="2000" dirty="0" err="1">
                <a:solidFill>
                  <a:srgbClr val="3A5253"/>
                </a:solidFill>
              </a:rPr>
              <a:t>Nuss</a:t>
            </a:r>
            <a:r>
              <a:rPr sz="2000" dirty="0">
                <a:solidFill>
                  <a:srgbClr val="3A5253"/>
                </a:solidFill>
              </a:rPr>
              <a:t> D, Kelly RE </a:t>
            </a:r>
            <a:r>
              <a:rPr sz="2000" dirty="0" err="1">
                <a:solidFill>
                  <a:srgbClr val="3A5253"/>
                </a:solidFill>
              </a:rPr>
              <a:t>Jr</a:t>
            </a:r>
            <a:r>
              <a:rPr sz="2000" dirty="0">
                <a:solidFill>
                  <a:srgbClr val="3A5253"/>
                </a:solidFill>
              </a:rPr>
              <a:t>, </a:t>
            </a:r>
            <a:r>
              <a:rPr sz="2000" dirty="0" err="1">
                <a:solidFill>
                  <a:srgbClr val="3A5253"/>
                </a:solidFill>
              </a:rPr>
              <a:t>Croitoru</a:t>
            </a:r>
            <a:r>
              <a:rPr sz="2000" dirty="0">
                <a:solidFill>
                  <a:srgbClr val="3A5253"/>
                </a:solidFill>
              </a:rPr>
              <a:t> DP, et al. A 10 year review of a minimally invasive technique for the correction of </a:t>
            </a:r>
            <a:r>
              <a:rPr sz="2000" dirty="0" err="1">
                <a:solidFill>
                  <a:srgbClr val="3A5253"/>
                </a:solidFill>
              </a:rPr>
              <a:t>pectus</a:t>
            </a:r>
            <a:r>
              <a:rPr sz="2000" dirty="0">
                <a:solidFill>
                  <a:srgbClr val="3A5253"/>
                </a:solidFill>
              </a:rPr>
              <a:t> </a:t>
            </a:r>
            <a:r>
              <a:rPr sz="2000" dirty="0" err="1">
                <a:solidFill>
                  <a:srgbClr val="3A5253"/>
                </a:solidFill>
              </a:rPr>
              <a:t>excavatum</a:t>
            </a:r>
            <a:r>
              <a:rPr sz="2000" dirty="0">
                <a:solidFill>
                  <a:srgbClr val="3A5253"/>
                </a:solidFill>
              </a:rPr>
              <a:t>.  J </a:t>
            </a:r>
            <a:r>
              <a:rPr sz="2000" dirty="0" err="1">
                <a:solidFill>
                  <a:srgbClr val="3A5253"/>
                </a:solidFill>
              </a:rPr>
              <a:t>Pediatr</a:t>
            </a:r>
            <a:r>
              <a:rPr sz="2000" dirty="0">
                <a:solidFill>
                  <a:srgbClr val="3A5253"/>
                </a:solidFill>
              </a:rPr>
              <a:t> </a:t>
            </a:r>
            <a:r>
              <a:rPr sz="2000" dirty="0" err="1">
                <a:solidFill>
                  <a:srgbClr val="3A5253"/>
                </a:solidFill>
              </a:rPr>
              <a:t>Surg</a:t>
            </a:r>
            <a:r>
              <a:rPr sz="2000" dirty="0">
                <a:solidFill>
                  <a:srgbClr val="3A5253"/>
                </a:solidFill>
              </a:rPr>
              <a:t> 1998;33:545-552), </a:t>
            </a:r>
            <a:r>
              <a:rPr sz="2000" dirty="0" err="1">
                <a:solidFill>
                  <a:srgbClr val="3A5253"/>
                </a:solidFill>
              </a:rPr>
              <a:t>nós</a:t>
            </a:r>
            <a:r>
              <a:rPr sz="2000" dirty="0">
                <a:solidFill>
                  <a:srgbClr val="3A5253"/>
                </a:solidFill>
              </a:rPr>
              <a:t> </a:t>
            </a:r>
            <a:r>
              <a:rPr sz="2000" dirty="0" err="1">
                <a:solidFill>
                  <a:srgbClr val="3A5253"/>
                </a:solidFill>
              </a:rPr>
              <a:t>nos</a:t>
            </a:r>
            <a:r>
              <a:rPr sz="2000" dirty="0">
                <a:solidFill>
                  <a:srgbClr val="3A5253"/>
                </a:solidFill>
              </a:rPr>
              <a:t> </a:t>
            </a:r>
            <a:r>
              <a:rPr sz="2000" dirty="0" err="1">
                <a:solidFill>
                  <a:srgbClr val="3A5253"/>
                </a:solidFill>
              </a:rPr>
              <a:t>propusemos</a:t>
            </a:r>
            <a:r>
              <a:rPr sz="2000" dirty="0">
                <a:solidFill>
                  <a:srgbClr val="3A5253"/>
                </a:solidFill>
              </a:rPr>
              <a:t>, </a:t>
            </a:r>
            <a:r>
              <a:rPr sz="2000" dirty="0" err="1">
                <a:solidFill>
                  <a:srgbClr val="3A5253"/>
                </a:solidFill>
              </a:rPr>
              <a:t>três</a:t>
            </a:r>
            <a:r>
              <a:rPr sz="2000" dirty="0">
                <a:solidFill>
                  <a:srgbClr val="3A5253"/>
                </a:solidFill>
              </a:rPr>
              <a:t> </a:t>
            </a:r>
            <a:r>
              <a:rPr sz="2000" dirty="0" err="1">
                <a:solidFill>
                  <a:srgbClr val="3A5253"/>
                </a:solidFill>
              </a:rPr>
              <a:t>anos</a:t>
            </a:r>
            <a:r>
              <a:rPr sz="2000" dirty="0">
                <a:solidFill>
                  <a:srgbClr val="3A5253"/>
                </a:solidFill>
              </a:rPr>
              <a:t> </a:t>
            </a:r>
            <a:r>
              <a:rPr sz="2000" dirty="0" err="1">
                <a:solidFill>
                  <a:srgbClr val="3A5253"/>
                </a:solidFill>
              </a:rPr>
              <a:t>mais</a:t>
            </a:r>
            <a:r>
              <a:rPr sz="2000" dirty="0">
                <a:solidFill>
                  <a:srgbClr val="3A5253"/>
                </a:solidFill>
              </a:rPr>
              <a:t> </a:t>
            </a:r>
            <a:r>
              <a:rPr sz="2000" dirty="0" err="1">
                <a:solidFill>
                  <a:srgbClr val="3A5253"/>
                </a:solidFill>
              </a:rPr>
              <a:t>tarde</a:t>
            </a:r>
            <a:r>
              <a:rPr sz="2000" dirty="0">
                <a:solidFill>
                  <a:srgbClr val="3A5253"/>
                </a:solidFill>
              </a:rPr>
              <a:t>, a </a:t>
            </a:r>
            <a:r>
              <a:rPr sz="2000" dirty="0" err="1">
                <a:solidFill>
                  <a:srgbClr val="3A5253"/>
                </a:solidFill>
              </a:rPr>
              <a:t>fazer</a:t>
            </a:r>
            <a:r>
              <a:rPr sz="2000" dirty="0">
                <a:solidFill>
                  <a:srgbClr val="3A5253"/>
                </a:solidFill>
              </a:rPr>
              <a:t> um </a:t>
            </a:r>
            <a:r>
              <a:rPr sz="2000" dirty="0" err="1">
                <a:solidFill>
                  <a:srgbClr val="3A5253"/>
                </a:solidFill>
              </a:rPr>
              <a:t>estudo</a:t>
            </a:r>
            <a:r>
              <a:rPr sz="2000" dirty="0">
                <a:solidFill>
                  <a:srgbClr val="3A5253"/>
                </a:solidFill>
              </a:rPr>
              <a:t> </a:t>
            </a:r>
            <a:r>
              <a:rPr sz="2000" dirty="0" err="1">
                <a:solidFill>
                  <a:srgbClr val="3A5253"/>
                </a:solidFill>
              </a:rPr>
              <a:t>prospectivo</a:t>
            </a:r>
            <a:r>
              <a:rPr sz="2000" dirty="0">
                <a:solidFill>
                  <a:srgbClr val="3A5253"/>
                </a:solidFill>
              </a:rPr>
              <a:t>, </a:t>
            </a:r>
            <a:r>
              <a:rPr sz="2000" dirty="0" err="1">
                <a:solidFill>
                  <a:srgbClr val="3A5253"/>
                </a:solidFill>
              </a:rPr>
              <a:t>randomizado</a:t>
            </a:r>
            <a:r>
              <a:rPr sz="2000" dirty="0">
                <a:solidFill>
                  <a:srgbClr val="3A5253"/>
                </a:solidFill>
              </a:rPr>
              <a:t>, </a:t>
            </a:r>
            <a:r>
              <a:rPr sz="2000" dirty="0" err="1">
                <a:solidFill>
                  <a:srgbClr val="3A5253"/>
                </a:solidFill>
              </a:rPr>
              <a:t>multicêntrico</a:t>
            </a:r>
            <a:r>
              <a:rPr sz="2000" dirty="0">
                <a:solidFill>
                  <a:srgbClr val="3A5253"/>
                </a:solidFill>
              </a:rPr>
              <a:t> </a:t>
            </a:r>
            <a:r>
              <a:rPr sz="2000" dirty="0" err="1">
                <a:solidFill>
                  <a:srgbClr val="3A5253"/>
                </a:solidFill>
              </a:rPr>
              <a:t>comparando</a:t>
            </a:r>
            <a:r>
              <a:rPr sz="2000" dirty="0">
                <a:solidFill>
                  <a:srgbClr val="3A5253"/>
                </a:solidFill>
              </a:rPr>
              <a:t> o </a:t>
            </a:r>
            <a:r>
              <a:rPr sz="2000" dirty="0" err="1">
                <a:solidFill>
                  <a:srgbClr val="3A5253"/>
                </a:solidFill>
              </a:rPr>
              <a:t>procedimento</a:t>
            </a:r>
            <a:r>
              <a:rPr sz="2000" dirty="0">
                <a:solidFill>
                  <a:srgbClr val="3A5253"/>
                </a:solidFill>
              </a:rPr>
              <a:t> </a:t>
            </a:r>
            <a:r>
              <a:rPr sz="2000" dirty="0" err="1">
                <a:solidFill>
                  <a:srgbClr val="3A5253"/>
                </a:solidFill>
              </a:rPr>
              <a:t>Nuss</a:t>
            </a:r>
            <a:r>
              <a:rPr sz="2000" dirty="0">
                <a:solidFill>
                  <a:srgbClr val="3A5253"/>
                </a:solidFill>
              </a:rPr>
              <a:t> com a </a:t>
            </a:r>
            <a:r>
              <a:rPr sz="2000" dirty="0" err="1">
                <a:solidFill>
                  <a:srgbClr val="3A5253"/>
                </a:solidFill>
              </a:rPr>
              <a:t>cirurgia</a:t>
            </a:r>
            <a:r>
              <a:rPr sz="2000" dirty="0">
                <a:solidFill>
                  <a:srgbClr val="3A5253"/>
                </a:solidFill>
              </a:rPr>
              <a:t> </a:t>
            </a:r>
            <a:r>
              <a:rPr sz="2000" dirty="0" err="1">
                <a:solidFill>
                  <a:srgbClr val="3A5253"/>
                </a:solidFill>
              </a:rPr>
              <a:t>aberta</a:t>
            </a:r>
            <a:r>
              <a:rPr sz="2000" dirty="0">
                <a:solidFill>
                  <a:srgbClr val="3A5253"/>
                </a:solidFill>
              </a:rPr>
              <a:t> </a:t>
            </a:r>
            <a:r>
              <a:rPr sz="2000" dirty="0" err="1">
                <a:solidFill>
                  <a:srgbClr val="3A5253"/>
                </a:solidFill>
              </a:rPr>
              <a:t>nos</a:t>
            </a:r>
            <a:r>
              <a:rPr sz="2000" dirty="0">
                <a:solidFill>
                  <a:srgbClr val="3A5253"/>
                </a:solidFill>
              </a:rPr>
              <a:t> EUA. </a:t>
            </a:r>
            <a:r>
              <a:rPr sz="2000" dirty="0" err="1">
                <a:solidFill>
                  <a:srgbClr val="3A5253"/>
                </a:solidFill>
              </a:rPr>
              <a:t>Em</a:t>
            </a:r>
            <a:r>
              <a:rPr sz="2000" dirty="0">
                <a:solidFill>
                  <a:srgbClr val="3A5253"/>
                </a:solidFill>
              </a:rPr>
              <a:t> </a:t>
            </a:r>
            <a:r>
              <a:rPr sz="2000" dirty="0" err="1">
                <a:solidFill>
                  <a:srgbClr val="3A5253"/>
                </a:solidFill>
              </a:rPr>
              <a:t>uma</a:t>
            </a:r>
            <a:r>
              <a:rPr sz="2000" dirty="0">
                <a:solidFill>
                  <a:srgbClr val="3A5253"/>
                </a:solidFill>
              </a:rPr>
              <a:t> </a:t>
            </a:r>
            <a:r>
              <a:rPr sz="2000" dirty="0" err="1">
                <a:solidFill>
                  <a:srgbClr val="3A5253"/>
                </a:solidFill>
              </a:rPr>
              <a:t>reunião</a:t>
            </a:r>
            <a:r>
              <a:rPr sz="2000" dirty="0">
                <a:solidFill>
                  <a:srgbClr val="3A5253"/>
                </a:solidFill>
              </a:rPr>
              <a:t> de </a:t>
            </a:r>
            <a:r>
              <a:rPr sz="2000" dirty="0" err="1">
                <a:solidFill>
                  <a:srgbClr val="3A5253"/>
                </a:solidFill>
              </a:rPr>
              <a:t>organização</a:t>
            </a:r>
            <a:r>
              <a:rPr sz="2000" dirty="0">
                <a:solidFill>
                  <a:srgbClr val="3A5253"/>
                </a:solidFill>
              </a:rPr>
              <a:t> de </a:t>
            </a:r>
            <a:r>
              <a:rPr sz="2000" dirty="0" err="1">
                <a:solidFill>
                  <a:srgbClr val="3A5253"/>
                </a:solidFill>
              </a:rPr>
              <a:t>representantes</a:t>
            </a:r>
            <a:r>
              <a:rPr sz="2000" dirty="0">
                <a:solidFill>
                  <a:srgbClr val="3A5253"/>
                </a:solidFill>
              </a:rPr>
              <a:t> dos </a:t>
            </a:r>
            <a:r>
              <a:rPr sz="2000" dirty="0" err="1">
                <a:solidFill>
                  <a:srgbClr val="3A5253"/>
                </a:solidFill>
              </a:rPr>
              <a:t>principais</a:t>
            </a:r>
            <a:r>
              <a:rPr sz="2000" dirty="0">
                <a:solidFill>
                  <a:srgbClr val="3A5253"/>
                </a:solidFill>
              </a:rPr>
              <a:t> </a:t>
            </a:r>
            <a:r>
              <a:rPr sz="2000" dirty="0" err="1">
                <a:solidFill>
                  <a:srgbClr val="3A5253"/>
                </a:solidFill>
              </a:rPr>
              <a:t>centros</a:t>
            </a:r>
            <a:r>
              <a:rPr sz="2000" dirty="0">
                <a:solidFill>
                  <a:srgbClr val="3A5253"/>
                </a:solidFill>
              </a:rPr>
              <a:t> </a:t>
            </a:r>
            <a:r>
              <a:rPr sz="2000" dirty="0" err="1">
                <a:solidFill>
                  <a:srgbClr val="3A5253"/>
                </a:solidFill>
              </a:rPr>
              <a:t>acadêmicos</a:t>
            </a:r>
            <a:r>
              <a:rPr sz="2000" dirty="0">
                <a:solidFill>
                  <a:srgbClr val="3A5253"/>
                </a:solidFill>
              </a:rPr>
              <a:t> </a:t>
            </a:r>
            <a:r>
              <a:rPr sz="2000" dirty="0" err="1">
                <a:solidFill>
                  <a:srgbClr val="3A5253"/>
                </a:solidFill>
              </a:rPr>
              <a:t>norte-americanos</a:t>
            </a:r>
            <a:r>
              <a:rPr sz="2000" dirty="0">
                <a:solidFill>
                  <a:srgbClr val="3A5253"/>
                </a:solidFill>
              </a:rPr>
              <a:t> </a:t>
            </a:r>
            <a:r>
              <a:rPr sz="2000" dirty="0" err="1">
                <a:solidFill>
                  <a:srgbClr val="3A5253"/>
                </a:solidFill>
              </a:rPr>
              <a:t>em</a:t>
            </a:r>
            <a:r>
              <a:rPr sz="2000" dirty="0">
                <a:solidFill>
                  <a:srgbClr val="3A5253"/>
                </a:solidFill>
              </a:rPr>
              <a:t> 2001, </a:t>
            </a:r>
            <a:r>
              <a:rPr sz="2000" dirty="0" err="1">
                <a:solidFill>
                  <a:srgbClr val="3A5253"/>
                </a:solidFill>
              </a:rPr>
              <a:t>soubemos</a:t>
            </a:r>
            <a:r>
              <a:rPr sz="2000" dirty="0">
                <a:solidFill>
                  <a:srgbClr val="3A5253"/>
                </a:solidFill>
              </a:rPr>
              <a:t> </a:t>
            </a:r>
            <a:r>
              <a:rPr sz="2000" dirty="0" err="1">
                <a:solidFill>
                  <a:srgbClr val="3A5253"/>
                </a:solidFill>
              </a:rPr>
              <a:t>que</a:t>
            </a:r>
            <a:r>
              <a:rPr sz="2000" dirty="0">
                <a:solidFill>
                  <a:srgbClr val="3A5253"/>
                </a:solidFill>
              </a:rPr>
              <a:t> </a:t>
            </a:r>
            <a:r>
              <a:rPr sz="2000" dirty="0" err="1">
                <a:solidFill>
                  <a:srgbClr val="3A5253"/>
                </a:solidFill>
              </a:rPr>
              <a:t>os</a:t>
            </a:r>
            <a:r>
              <a:rPr sz="2000" dirty="0">
                <a:solidFill>
                  <a:srgbClr val="3A5253"/>
                </a:solidFill>
              </a:rPr>
              <a:t> </a:t>
            </a:r>
            <a:r>
              <a:rPr sz="2000" dirty="0" err="1">
                <a:solidFill>
                  <a:srgbClr val="3A5253"/>
                </a:solidFill>
              </a:rPr>
              <a:t>ânimos</a:t>
            </a:r>
            <a:r>
              <a:rPr sz="2000" dirty="0">
                <a:solidFill>
                  <a:srgbClr val="3A5253"/>
                </a:solidFill>
              </a:rPr>
              <a:t> </a:t>
            </a:r>
            <a:r>
              <a:rPr sz="2000" dirty="0" err="1">
                <a:solidFill>
                  <a:srgbClr val="3A5253"/>
                </a:solidFill>
              </a:rPr>
              <a:t>para</a:t>
            </a:r>
            <a:r>
              <a:rPr sz="2000" dirty="0">
                <a:solidFill>
                  <a:srgbClr val="3A5253"/>
                </a:solidFill>
              </a:rPr>
              <a:t> a </a:t>
            </a:r>
            <a:r>
              <a:rPr sz="2000" dirty="0" err="1">
                <a:solidFill>
                  <a:srgbClr val="3A5253"/>
                </a:solidFill>
              </a:rPr>
              <a:t>realização</a:t>
            </a:r>
            <a:r>
              <a:rPr sz="2000" dirty="0">
                <a:solidFill>
                  <a:srgbClr val="3A5253"/>
                </a:solidFill>
              </a:rPr>
              <a:t> do </a:t>
            </a:r>
            <a:r>
              <a:rPr sz="2000" dirty="0" err="1">
                <a:solidFill>
                  <a:srgbClr val="3A5253"/>
                </a:solidFill>
              </a:rPr>
              <a:t>estudo</a:t>
            </a:r>
            <a:r>
              <a:rPr sz="2000" dirty="0">
                <a:solidFill>
                  <a:srgbClr val="3A5253"/>
                </a:solidFill>
              </a:rPr>
              <a:t> </a:t>
            </a:r>
            <a:r>
              <a:rPr sz="2000" dirty="0" err="1">
                <a:solidFill>
                  <a:srgbClr val="3A5253"/>
                </a:solidFill>
              </a:rPr>
              <a:t>já</a:t>
            </a:r>
            <a:r>
              <a:rPr sz="2000" dirty="0">
                <a:solidFill>
                  <a:srgbClr val="3A5253"/>
                </a:solidFill>
              </a:rPr>
              <a:t> </a:t>
            </a:r>
            <a:r>
              <a:rPr sz="2000" dirty="0" err="1">
                <a:solidFill>
                  <a:srgbClr val="3A5253"/>
                </a:solidFill>
              </a:rPr>
              <a:t>tinha</a:t>
            </a:r>
            <a:r>
              <a:rPr sz="2000" dirty="0">
                <a:solidFill>
                  <a:srgbClr val="3A5253"/>
                </a:solidFill>
              </a:rPr>
              <a:t> </a:t>
            </a:r>
            <a:r>
              <a:rPr sz="2000" dirty="0" err="1">
                <a:solidFill>
                  <a:srgbClr val="3A5253"/>
                </a:solidFill>
              </a:rPr>
              <a:t>sido</a:t>
            </a:r>
            <a:r>
              <a:rPr sz="2000" dirty="0">
                <a:solidFill>
                  <a:srgbClr val="3A5253"/>
                </a:solidFill>
              </a:rPr>
              <a:t> </a:t>
            </a:r>
            <a:r>
              <a:rPr sz="2000" dirty="0" err="1">
                <a:solidFill>
                  <a:srgbClr val="3A5253"/>
                </a:solidFill>
              </a:rPr>
              <a:t>perdido</a:t>
            </a:r>
            <a:r>
              <a:rPr sz="2000" dirty="0">
                <a:solidFill>
                  <a:srgbClr val="3A5253"/>
                </a:solidFill>
              </a:rPr>
              <a:t> </a:t>
            </a:r>
            <a:r>
              <a:rPr sz="2000" dirty="0" err="1">
                <a:solidFill>
                  <a:srgbClr val="3A5253"/>
                </a:solidFill>
              </a:rPr>
              <a:t>por</a:t>
            </a:r>
            <a:r>
              <a:rPr sz="2000" dirty="0">
                <a:solidFill>
                  <a:srgbClr val="3A5253"/>
                </a:solidFill>
              </a:rPr>
              <a:t> parte de ambos, </a:t>
            </a:r>
            <a:r>
              <a:rPr sz="2000" dirty="0" err="1">
                <a:solidFill>
                  <a:srgbClr val="3A5253"/>
                </a:solidFill>
              </a:rPr>
              <a:t>os</a:t>
            </a:r>
            <a:r>
              <a:rPr sz="2000" dirty="0">
                <a:solidFill>
                  <a:srgbClr val="3A5253"/>
                </a:solidFill>
              </a:rPr>
              <a:t> </a:t>
            </a:r>
            <a:r>
              <a:rPr sz="2000" dirty="0" err="1">
                <a:solidFill>
                  <a:srgbClr val="3A5253"/>
                </a:solidFill>
              </a:rPr>
              <a:t>cirurgiões</a:t>
            </a:r>
            <a:r>
              <a:rPr sz="2000" dirty="0">
                <a:solidFill>
                  <a:srgbClr val="3A5253"/>
                </a:solidFill>
              </a:rPr>
              <a:t> e as </a:t>
            </a:r>
            <a:r>
              <a:rPr sz="2000" dirty="0" err="1">
                <a:solidFill>
                  <a:srgbClr val="3A5253"/>
                </a:solidFill>
              </a:rPr>
              <a:t>famílias</a:t>
            </a:r>
            <a:r>
              <a:rPr sz="2000" dirty="0">
                <a:solidFill>
                  <a:srgbClr val="3A5253"/>
                </a:solidFill>
              </a:rPr>
              <a:t>, e </a:t>
            </a:r>
            <a:r>
              <a:rPr sz="2000" dirty="0" err="1">
                <a:solidFill>
                  <a:srgbClr val="3A5253"/>
                </a:solidFill>
              </a:rPr>
              <a:t>que</a:t>
            </a:r>
            <a:r>
              <a:rPr sz="2000" dirty="0">
                <a:solidFill>
                  <a:srgbClr val="3A5253"/>
                </a:solidFill>
              </a:rPr>
              <a:t> a </a:t>
            </a:r>
            <a:r>
              <a:rPr sz="2000" dirty="0" err="1">
                <a:solidFill>
                  <a:srgbClr val="3A5253"/>
                </a:solidFill>
              </a:rPr>
              <a:t>randomização</a:t>
            </a:r>
            <a:r>
              <a:rPr sz="2000" dirty="0">
                <a:solidFill>
                  <a:srgbClr val="3A5253"/>
                </a:solidFill>
              </a:rPr>
              <a:t> </a:t>
            </a:r>
            <a:r>
              <a:rPr sz="2000" dirty="0" err="1">
                <a:solidFill>
                  <a:srgbClr val="3A5253"/>
                </a:solidFill>
              </a:rPr>
              <a:t>simplesmente</a:t>
            </a:r>
            <a:r>
              <a:rPr sz="2000" dirty="0">
                <a:solidFill>
                  <a:srgbClr val="3A5253"/>
                </a:solidFill>
              </a:rPr>
              <a:t> </a:t>
            </a:r>
            <a:r>
              <a:rPr sz="2000" dirty="0" err="1">
                <a:solidFill>
                  <a:srgbClr val="3A5253"/>
                </a:solidFill>
              </a:rPr>
              <a:t>não</a:t>
            </a:r>
            <a:r>
              <a:rPr sz="2000" dirty="0">
                <a:solidFill>
                  <a:srgbClr val="3A5253"/>
                </a:solidFill>
              </a:rPr>
              <a:t> </a:t>
            </a:r>
            <a:r>
              <a:rPr sz="2000" dirty="0" err="1">
                <a:solidFill>
                  <a:srgbClr val="3A5253"/>
                </a:solidFill>
              </a:rPr>
              <a:t>aconteceria</a:t>
            </a:r>
            <a:r>
              <a:rPr sz="2000" dirty="0">
                <a:solidFill>
                  <a:srgbClr val="3A5253"/>
                </a:solidFill>
              </a:rPr>
              <a:t>.” </a:t>
            </a:r>
          </a:p>
        </p:txBody>
      </p:sp>
    </p:spTree>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xfrm>
            <a:off x="328612" y="623887"/>
            <a:ext cx="7772400" cy="1143000"/>
          </a:xfrm>
          <a:prstGeom prst="rect">
            <a:avLst/>
          </a:prstGeom>
        </p:spPr>
        <p:txBody>
          <a:bodyPr/>
          <a:lstStyle>
            <a:lvl1pPr>
              <a:defRPr sz="6300"/>
            </a:lvl1pPr>
          </a:lstStyle>
          <a:p>
            <a:pPr lvl="0">
              <a:defRPr sz="1800">
                <a:solidFill>
                  <a:srgbClr val="000000"/>
                </a:solidFill>
              </a:defRPr>
            </a:pPr>
            <a:r>
              <a:rPr sz="4400" dirty="0" err="1">
                <a:solidFill>
                  <a:schemeClr val="tx1"/>
                </a:solidFill>
              </a:rPr>
              <a:t>Conversa</a:t>
            </a:r>
            <a:r>
              <a:rPr sz="4400" dirty="0">
                <a:solidFill>
                  <a:schemeClr val="tx1"/>
                </a:solidFill>
              </a:rPr>
              <a:t>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a:t>
            </a:r>
            <a:r>
              <a:rPr sz="4400" dirty="0" err="1">
                <a:solidFill>
                  <a:schemeClr val="tx1"/>
                </a:solidFill>
              </a:rPr>
              <a:t>da</a:t>
            </a:r>
            <a:r>
              <a:rPr sz="4400" dirty="0">
                <a:solidFill>
                  <a:schemeClr val="tx1"/>
                </a:solidFill>
              </a:rPr>
              <a:t> Cochrane</a:t>
            </a:r>
          </a:p>
        </p:txBody>
      </p:sp>
      <p:sp>
        <p:nvSpPr>
          <p:cNvPr id="229" name="Shape 229"/>
          <p:cNvSpPr>
            <a:spLocks noGrp="1"/>
          </p:cNvSpPr>
          <p:nvPr>
            <p:ph type="body" idx="1"/>
          </p:nvPr>
        </p:nvSpPr>
        <p:spPr>
          <a:prstGeom prst="rect">
            <a:avLst/>
          </a:prstGeom>
        </p:spPr>
        <p:txBody>
          <a:bodyPr/>
          <a:lstStyle/>
          <a:p>
            <a:pPr lvl="0">
              <a:buBlip>
                <a:blip r:embed="rId2"/>
              </a:buBlip>
              <a:defRPr sz="1800">
                <a:solidFill>
                  <a:srgbClr val="000000"/>
                </a:solidFill>
              </a:defRPr>
            </a:pPr>
            <a:r>
              <a:rPr sz="1800" dirty="0" err="1">
                <a:solidFill>
                  <a:srgbClr val="3A5253"/>
                </a:solidFill>
              </a:rPr>
              <a:t>Revisor</a:t>
            </a:r>
            <a:r>
              <a:rPr sz="1800" dirty="0">
                <a:solidFill>
                  <a:srgbClr val="3A5253"/>
                </a:solidFill>
              </a:rPr>
              <a:t>:”</a:t>
            </a:r>
            <a:r>
              <a:rPr sz="1800" dirty="0" err="1">
                <a:solidFill>
                  <a:srgbClr val="3A5253"/>
                </a:solidFill>
              </a:rPr>
              <a:t>Trabalhando</a:t>
            </a:r>
            <a:r>
              <a:rPr sz="1800" dirty="0">
                <a:solidFill>
                  <a:srgbClr val="3A5253"/>
                </a:solidFill>
              </a:rPr>
              <a:t> </a:t>
            </a:r>
            <a:r>
              <a:rPr sz="1800" dirty="0" err="1">
                <a:solidFill>
                  <a:srgbClr val="3A5253"/>
                </a:solidFill>
              </a:rPr>
              <a:t>em</a:t>
            </a:r>
            <a:r>
              <a:rPr sz="1800" dirty="0">
                <a:solidFill>
                  <a:srgbClr val="3A5253"/>
                </a:solidFill>
              </a:rPr>
              <a:t> </a:t>
            </a:r>
            <a:r>
              <a:rPr sz="1800" dirty="0" err="1">
                <a:solidFill>
                  <a:srgbClr val="3A5253"/>
                </a:solidFill>
              </a:rPr>
              <a:t>estreita</a:t>
            </a:r>
            <a:r>
              <a:rPr sz="1800" dirty="0">
                <a:solidFill>
                  <a:srgbClr val="3A5253"/>
                </a:solidFill>
              </a:rPr>
              <a:t> </a:t>
            </a:r>
            <a:r>
              <a:rPr sz="1800" dirty="0" err="1">
                <a:solidFill>
                  <a:srgbClr val="3A5253"/>
                </a:solidFill>
              </a:rPr>
              <a:t>colaboração</a:t>
            </a:r>
            <a:r>
              <a:rPr sz="1800" dirty="0">
                <a:solidFill>
                  <a:srgbClr val="3A5253"/>
                </a:solidFill>
              </a:rPr>
              <a:t> com </a:t>
            </a:r>
            <a:r>
              <a:rPr sz="1800" dirty="0" err="1">
                <a:solidFill>
                  <a:srgbClr val="3A5253"/>
                </a:solidFill>
              </a:rPr>
              <a:t>os</a:t>
            </a:r>
            <a:r>
              <a:rPr sz="1800" dirty="0">
                <a:solidFill>
                  <a:srgbClr val="3A5253"/>
                </a:solidFill>
              </a:rPr>
              <a:t> </a:t>
            </a:r>
            <a:r>
              <a:rPr sz="1800" dirty="0" err="1">
                <a:solidFill>
                  <a:srgbClr val="3A5253"/>
                </a:solidFill>
              </a:rPr>
              <a:t>campeões</a:t>
            </a:r>
            <a:r>
              <a:rPr sz="1800" dirty="0">
                <a:solidFill>
                  <a:srgbClr val="3A5253"/>
                </a:solidFill>
              </a:rPr>
              <a:t> </a:t>
            </a:r>
            <a:r>
              <a:rPr sz="1800" dirty="0" err="1">
                <a:solidFill>
                  <a:srgbClr val="3A5253"/>
                </a:solidFill>
              </a:rPr>
              <a:t>da</a:t>
            </a:r>
            <a:r>
              <a:rPr sz="1800" dirty="0">
                <a:solidFill>
                  <a:srgbClr val="3A5253"/>
                </a:solidFill>
              </a:rPr>
              <a:t> </a:t>
            </a:r>
            <a:r>
              <a:rPr sz="1800" dirty="0" err="1">
                <a:solidFill>
                  <a:srgbClr val="3A5253"/>
                </a:solidFill>
              </a:rPr>
              <a:t>operação</a:t>
            </a:r>
            <a:r>
              <a:rPr sz="1800" dirty="0">
                <a:solidFill>
                  <a:srgbClr val="3A5253"/>
                </a:solidFill>
              </a:rPr>
              <a:t> </a:t>
            </a:r>
            <a:r>
              <a:rPr sz="1800" dirty="0" err="1">
                <a:solidFill>
                  <a:srgbClr val="3A5253"/>
                </a:solidFill>
              </a:rPr>
              <a:t>aberta</a:t>
            </a:r>
            <a:r>
              <a:rPr sz="1800" dirty="0">
                <a:solidFill>
                  <a:srgbClr val="3A5253"/>
                </a:solidFill>
              </a:rPr>
              <a:t>, </a:t>
            </a:r>
            <a:r>
              <a:rPr sz="1800" dirty="0" err="1">
                <a:solidFill>
                  <a:srgbClr val="3A5253"/>
                </a:solidFill>
              </a:rPr>
              <a:t>foram</a:t>
            </a:r>
            <a:r>
              <a:rPr sz="1800" dirty="0">
                <a:solidFill>
                  <a:srgbClr val="3A5253"/>
                </a:solidFill>
              </a:rPr>
              <a:t> </a:t>
            </a:r>
            <a:r>
              <a:rPr sz="1800" dirty="0" err="1">
                <a:solidFill>
                  <a:srgbClr val="3A5253"/>
                </a:solidFill>
              </a:rPr>
              <a:t>selecionados</a:t>
            </a:r>
            <a:r>
              <a:rPr sz="1800" dirty="0">
                <a:solidFill>
                  <a:srgbClr val="3A5253"/>
                </a:solidFill>
              </a:rPr>
              <a:t> </a:t>
            </a:r>
            <a:r>
              <a:rPr sz="1800" dirty="0" err="1">
                <a:solidFill>
                  <a:srgbClr val="3A5253"/>
                </a:solidFill>
              </a:rPr>
              <a:t>geograficamente</a:t>
            </a:r>
            <a:r>
              <a:rPr sz="1800" dirty="0">
                <a:solidFill>
                  <a:srgbClr val="3A5253"/>
                </a:solidFill>
              </a:rPr>
              <a:t> </a:t>
            </a:r>
            <a:r>
              <a:rPr sz="1800" dirty="0" err="1">
                <a:solidFill>
                  <a:srgbClr val="3A5253"/>
                </a:solidFill>
              </a:rPr>
              <a:t>diversos</a:t>
            </a:r>
            <a:r>
              <a:rPr sz="1800" dirty="0">
                <a:solidFill>
                  <a:srgbClr val="3A5253"/>
                </a:solidFill>
              </a:rPr>
              <a:t> </a:t>
            </a:r>
            <a:r>
              <a:rPr sz="1800" dirty="0" err="1">
                <a:solidFill>
                  <a:srgbClr val="3A5253"/>
                </a:solidFill>
              </a:rPr>
              <a:t>centros</a:t>
            </a:r>
            <a:r>
              <a:rPr sz="1800" dirty="0">
                <a:solidFill>
                  <a:srgbClr val="3A5253"/>
                </a:solidFill>
              </a:rPr>
              <a:t> </a:t>
            </a:r>
            <a:r>
              <a:rPr sz="1800" dirty="0" err="1">
                <a:solidFill>
                  <a:srgbClr val="3A5253"/>
                </a:solidFill>
              </a:rPr>
              <a:t>como</a:t>
            </a:r>
            <a:r>
              <a:rPr sz="1800" dirty="0">
                <a:solidFill>
                  <a:srgbClr val="3A5253"/>
                </a:solidFill>
              </a:rPr>
              <a:t> </a:t>
            </a:r>
            <a:r>
              <a:rPr sz="1800" dirty="0" err="1">
                <a:solidFill>
                  <a:srgbClr val="3A5253"/>
                </a:solidFill>
              </a:rPr>
              <a:t>outro</a:t>
            </a:r>
            <a:r>
              <a:rPr sz="1800" dirty="0">
                <a:solidFill>
                  <a:srgbClr val="3A5253"/>
                </a:solidFill>
              </a:rPr>
              <a:t> </a:t>
            </a:r>
            <a:r>
              <a:rPr sz="1800" dirty="0" err="1">
                <a:solidFill>
                  <a:srgbClr val="3A5253"/>
                </a:solidFill>
              </a:rPr>
              <a:t>meio</a:t>
            </a:r>
            <a:r>
              <a:rPr sz="1800" dirty="0">
                <a:solidFill>
                  <a:srgbClr val="3A5253"/>
                </a:solidFill>
              </a:rPr>
              <a:t> de </a:t>
            </a:r>
            <a:r>
              <a:rPr sz="1800" dirty="0" err="1">
                <a:solidFill>
                  <a:srgbClr val="3A5253"/>
                </a:solidFill>
              </a:rPr>
              <a:t>seleção</a:t>
            </a:r>
            <a:r>
              <a:rPr sz="1800" dirty="0">
                <a:solidFill>
                  <a:srgbClr val="3A5253"/>
                </a:solidFill>
              </a:rPr>
              <a:t> de </a:t>
            </a:r>
            <a:r>
              <a:rPr sz="1800" dirty="0" err="1">
                <a:solidFill>
                  <a:srgbClr val="3A5253"/>
                </a:solidFill>
              </a:rPr>
              <a:t>pacientes</a:t>
            </a:r>
            <a:r>
              <a:rPr sz="1800" dirty="0">
                <a:solidFill>
                  <a:srgbClr val="3A5253"/>
                </a:solidFill>
              </a:rPr>
              <a:t> </a:t>
            </a:r>
            <a:r>
              <a:rPr sz="1800" dirty="0" err="1">
                <a:solidFill>
                  <a:srgbClr val="3A5253"/>
                </a:solidFill>
              </a:rPr>
              <a:t>comparáveis</a:t>
            </a:r>
            <a:r>
              <a:rPr sz="1800" dirty="0">
                <a:solidFill>
                  <a:srgbClr val="3A5253"/>
                </a:solidFill>
              </a:rPr>
              <a:t> </a:t>
            </a:r>
            <a:r>
              <a:rPr sz="1800" dirty="0" err="1">
                <a:solidFill>
                  <a:srgbClr val="3A5253"/>
                </a:solidFill>
              </a:rPr>
              <a:t>para</a:t>
            </a:r>
            <a:r>
              <a:rPr sz="1800" dirty="0">
                <a:solidFill>
                  <a:srgbClr val="3A5253"/>
                </a:solidFill>
              </a:rPr>
              <a:t> o </a:t>
            </a:r>
            <a:r>
              <a:rPr sz="1800" dirty="0" err="1">
                <a:solidFill>
                  <a:srgbClr val="3A5253"/>
                </a:solidFill>
              </a:rPr>
              <a:t>tratamento</a:t>
            </a:r>
            <a:r>
              <a:rPr sz="1800" dirty="0">
                <a:solidFill>
                  <a:srgbClr val="3A5253"/>
                </a:solidFill>
              </a:rPr>
              <a:t> </a:t>
            </a:r>
            <a:r>
              <a:rPr sz="1800" dirty="0" err="1">
                <a:solidFill>
                  <a:srgbClr val="3A5253"/>
                </a:solidFill>
              </a:rPr>
              <a:t>por</a:t>
            </a:r>
            <a:r>
              <a:rPr sz="1800" dirty="0">
                <a:solidFill>
                  <a:srgbClr val="3A5253"/>
                </a:solidFill>
              </a:rPr>
              <a:t> </a:t>
            </a:r>
            <a:r>
              <a:rPr sz="1800" dirty="0" err="1">
                <a:solidFill>
                  <a:srgbClr val="3A5253"/>
                </a:solidFill>
              </a:rPr>
              <a:t>Nuss</a:t>
            </a:r>
            <a:r>
              <a:rPr sz="1800" dirty="0">
                <a:solidFill>
                  <a:srgbClr val="3A5253"/>
                </a:solidFill>
              </a:rPr>
              <a:t> vs. </a:t>
            </a:r>
            <a:r>
              <a:rPr sz="1800" dirty="0" err="1">
                <a:solidFill>
                  <a:srgbClr val="3A5253"/>
                </a:solidFill>
              </a:rPr>
              <a:t>operação</a:t>
            </a:r>
            <a:r>
              <a:rPr sz="1800" dirty="0">
                <a:solidFill>
                  <a:srgbClr val="3A5253"/>
                </a:solidFill>
              </a:rPr>
              <a:t> </a:t>
            </a:r>
            <a:r>
              <a:rPr sz="1800" dirty="0" err="1">
                <a:solidFill>
                  <a:srgbClr val="3A5253"/>
                </a:solidFill>
              </a:rPr>
              <a:t>aberta</a:t>
            </a:r>
            <a:r>
              <a:rPr sz="1800" dirty="0">
                <a:solidFill>
                  <a:srgbClr val="3A5253"/>
                </a:solidFill>
              </a:rPr>
              <a:t>. Os </a:t>
            </a:r>
            <a:r>
              <a:rPr sz="1800" dirty="0" err="1">
                <a:solidFill>
                  <a:srgbClr val="3A5253"/>
                </a:solidFill>
              </a:rPr>
              <a:t>mesmos</a:t>
            </a:r>
            <a:r>
              <a:rPr sz="1800" dirty="0">
                <a:solidFill>
                  <a:srgbClr val="3A5253"/>
                </a:solidFill>
              </a:rPr>
              <a:t> </a:t>
            </a:r>
            <a:r>
              <a:rPr sz="1800" dirty="0" err="1">
                <a:solidFill>
                  <a:srgbClr val="3A5253"/>
                </a:solidFill>
              </a:rPr>
              <a:t>critérios</a:t>
            </a:r>
            <a:r>
              <a:rPr sz="1800" dirty="0">
                <a:solidFill>
                  <a:srgbClr val="3A5253"/>
                </a:solidFill>
              </a:rPr>
              <a:t> </a:t>
            </a:r>
            <a:r>
              <a:rPr sz="1800" dirty="0" err="1">
                <a:solidFill>
                  <a:srgbClr val="3A5253"/>
                </a:solidFill>
              </a:rPr>
              <a:t>objectivos</a:t>
            </a:r>
            <a:r>
              <a:rPr sz="1800" dirty="0">
                <a:solidFill>
                  <a:srgbClr val="3A5253"/>
                </a:solidFill>
              </a:rPr>
              <a:t> </a:t>
            </a:r>
            <a:r>
              <a:rPr sz="1800" dirty="0" err="1">
                <a:solidFill>
                  <a:srgbClr val="3A5253"/>
                </a:solidFill>
              </a:rPr>
              <a:t>foram</a:t>
            </a:r>
            <a:r>
              <a:rPr sz="1800" dirty="0">
                <a:solidFill>
                  <a:srgbClr val="3A5253"/>
                </a:solidFill>
              </a:rPr>
              <a:t> </a:t>
            </a:r>
            <a:r>
              <a:rPr sz="1800" dirty="0" err="1">
                <a:solidFill>
                  <a:srgbClr val="3A5253"/>
                </a:solidFill>
              </a:rPr>
              <a:t>utilizados</a:t>
            </a:r>
            <a:r>
              <a:rPr sz="1800" dirty="0">
                <a:solidFill>
                  <a:srgbClr val="3A5253"/>
                </a:solidFill>
              </a:rPr>
              <a:t> </a:t>
            </a:r>
            <a:r>
              <a:rPr sz="1800" dirty="0" err="1">
                <a:solidFill>
                  <a:srgbClr val="3A5253"/>
                </a:solidFill>
              </a:rPr>
              <a:t>para</a:t>
            </a:r>
            <a:r>
              <a:rPr sz="1800" dirty="0">
                <a:solidFill>
                  <a:srgbClr val="3A5253"/>
                </a:solidFill>
              </a:rPr>
              <a:t> </a:t>
            </a:r>
            <a:r>
              <a:rPr sz="1800" dirty="0" err="1">
                <a:solidFill>
                  <a:srgbClr val="3A5253"/>
                </a:solidFill>
              </a:rPr>
              <a:t>selecionar</a:t>
            </a:r>
            <a:r>
              <a:rPr sz="1800" dirty="0">
                <a:solidFill>
                  <a:srgbClr val="3A5253"/>
                </a:solidFill>
              </a:rPr>
              <a:t> </a:t>
            </a:r>
            <a:r>
              <a:rPr sz="1800" dirty="0" err="1">
                <a:solidFill>
                  <a:srgbClr val="3A5253"/>
                </a:solidFill>
              </a:rPr>
              <a:t>pacientes</a:t>
            </a:r>
            <a:r>
              <a:rPr sz="1800" dirty="0">
                <a:solidFill>
                  <a:srgbClr val="3A5253"/>
                </a:solidFill>
              </a:rPr>
              <a:t> </a:t>
            </a:r>
            <a:r>
              <a:rPr sz="1800" dirty="0" err="1">
                <a:solidFill>
                  <a:srgbClr val="3A5253"/>
                </a:solidFill>
              </a:rPr>
              <a:t>para</a:t>
            </a:r>
            <a:r>
              <a:rPr sz="1800" dirty="0">
                <a:solidFill>
                  <a:srgbClr val="3A5253"/>
                </a:solidFill>
              </a:rPr>
              <a:t> </a:t>
            </a:r>
            <a:r>
              <a:rPr sz="1800" dirty="0" err="1">
                <a:solidFill>
                  <a:srgbClr val="3A5253"/>
                </a:solidFill>
              </a:rPr>
              <a:t>qualquer</a:t>
            </a:r>
            <a:r>
              <a:rPr sz="1800" dirty="0">
                <a:solidFill>
                  <a:srgbClr val="3A5253"/>
                </a:solidFill>
              </a:rPr>
              <a:t> </a:t>
            </a:r>
            <a:r>
              <a:rPr sz="1800" dirty="0" err="1">
                <a:solidFill>
                  <a:srgbClr val="3A5253"/>
                </a:solidFill>
              </a:rPr>
              <a:t>operação</a:t>
            </a:r>
            <a:r>
              <a:rPr sz="1800" dirty="0">
                <a:solidFill>
                  <a:srgbClr val="3A5253"/>
                </a:solidFill>
              </a:rPr>
              <a:t>. É </a:t>
            </a:r>
            <a:r>
              <a:rPr sz="1800" dirty="0" err="1">
                <a:solidFill>
                  <a:srgbClr val="3A5253"/>
                </a:solidFill>
              </a:rPr>
              <a:t>gratificante</a:t>
            </a:r>
            <a:r>
              <a:rPr sz="1800" dirty="0">
                <a:solidFill>
                  <a:srgbClr val="3A5253"/>
                </a:solidFill>
              </a:rPr>
              <a:t> </a:t>
            </a:r>
            <a:r>
              <a:rPr sz="1800" dirty="0" err="1">
                <a:solidFill>
                  <a:srgbClr val="3A5253"/>
                </a:solidFill>
              </a:rPr>
              <a:t>ver</a:t>
            </a:r>
            <a:r>
              <a:rPr sz="1800" dirty="0">
                <a:solidFill>
                  <a:srgbClr val="3A5253"/>
                </a:solidFill>
              </a:rPr>
              <a:t> </a:t>
            </a:r>
            <a:r>
              <a:rPr sz="1800" dirty="0" err="1">
                <a:solidFill>
                  <a:srgbClr val="3A5253"/>
                </a:solidFill>
              </a:rPr>
              <a:t>que</a:t>
            </a:r>
            <a:r>
              <a:rPr sz="1800" dirty="0">
                <a:solidFill>
                  <a:srgbClr val="3A5253"/>
                </a:solidFill>
              </a:rPr>
              <a:t> as </a:t>
            </a:r>
            <a:r>
              <a:rPr sz="1800" dirty="0" err="1">
                <a:solidFill>
                  <a:srgbClr val="3A5253"/>
                </a:solidFill>
              </a:rPr>
              <a:t>pessoas</a:t>
            </a:r>
            <a:r>
              <a:rPr sz="1800" dirty="0">
                <a:solidFill>
                  <a:srgbClr val="3A5253"/>
                </a:solidFill>
              </a:rPr>
              <a:t> </a:t>
            </a:r>
            <a:r>
              <a:rPr sz="1800" dirty="0" err="1">
                <a:solidFill>
                  <a:srgbClr val="3A5253"/>
                </a:solidFill>
              </a:rPr>
              <a:t>mencionaram</a:t>
            </a:r>
            <a:r>
              <a:rPr sz="1800" dirty="0">
                <a:solidFill>
                  <a:srgbClr val="3A5253"/>
                </a:solidFill>
              </a:rPr>
              <a:t> o </a:t>
            </a:r>
            <a:r>
              <a:rPr sz="1800" dirty="0" err="1">
                <a:solidFill>
                  <a:srgbClr val="3A5253"/>
                </a:solidFill>
              </a:rPr>
              <a:t>primeiro</a:t>
            </a:r>
            <a:r>
              <a:rPr sz="1800" dirty="0">
                <a:solidFill>
                  <a:srgbClr val="3A5253"/>
                </a:solidFill>
              </a:rPr>
              <a:t> </a:t>
            </a:r>
            <a:r>
              <a:rPr sz="1800" dirty="0" err="1">
                <a:solidFill>
                  <a:srgbClr val="3A5253"/>
                </a:solidFill>
              </a:rPr>
              <a:t>artigo</a:t>
            </a:r>
            <a:r>
              <a:rPr sz="1800" dirty="0">
                <a:solidFill>
                  <a:srgbClr val="3A5253"/>
                </a:solidFill>
              </a:rPr>
              <a:t> </a:t>
            </a:r>
            <a:r>
              <a:rPr sz="1800" dirty="0" err="1">
                <a:solidFill>
                  <a:srgbClr val="3A5253"/>
                </a:solidFill>
              </a:rPr>
              <a:t>desse</a:t>
            </a:r>
            <a:r>
              <a:rPr sz="1800" dirty="0">
                <a:solidFill>
                  <a:srgbClr val="3A5253"/>
                </a:solidFill>
              </a:rPr>
              <a:t> </a:t>
            </a:r>
            <a:r>
              <a:rPr sz="1800" dirty="0" err="1">
                <a:solidFill>
                  <a:srgbClr val="3A5253"/>
                </a:solidFill>
              </a:rPr>
              <a:t>estudo</a:t>
            </a:r>
            <a:r>
              <a:rPr sz="1800" dirty="0">
                <a:solidFill>
                  <a:srgbClr val="3A5253"/>
                </a:solidFill>
              </a:rPr>
              <a:t> (Kelly 2007), </a:t>
            </a:r>
            <a:r>
              <a:rPr sz="1800" dirty="0" err="1">
                <a:solidFill>
                  <a:srgbClr val="3A5253"/>
                </a:solidFill>
              </a:rPr>
              <a:t>mas</a:t>
            </a:r>
            <a:r>
              <a:rPr sz="1800" dirty="0">
                <a:solidFill>
                  <a:srgbClr val="3A5253"/>
                </a:solidFill>
              </a:rPr>
              <a:t> </a:t>
            </a:r>
            <a:r>
              <a:rPr sz="1800" dirty="0" err="1">
                <a:solidFill>
                  <a:srgbClr val="3A5253"/>
                </a:solidFill>
              </a:rPr>
              <a:t>decepcionante</a:t>
            </a:r>
            <a:r>
              <a:rPr sz="1800" dirty="0">
                <a:solidFill>
                  <a:srgbClr val="3A5253"/>
                </a:solidFill>
              </a:rPr>
              <a:t> </a:t>
            </a:r>
            <a:r>
              <a:rPr sz="1800" dirty="0" err="1">
                <a:solidFill>
                  <a:srgbClr val="3A5253"/>
                </a:solidFill>
              </a:rPr>
              <a:t>que</a:t>
            </a:r>
            <a:r>
              <a:rPr sz="1800" dirty="0">
                <a:solidFill>
                  <a:srgbClr val="3A5253"/>
                </a:solidFill>
              </a:rPr>
              <a:t> </a:t>
            </a:r>
            <a:r>
              <a:rPr sz="1800" dirty="0" err="1">
                <a:solidFill>
                  <a:srgbClr val="3A5253"/>
                </a:solidFill>
              </a:rPr>
              <a:t>eles</a:t>
            </a:r>
            <a:r>
              <a:rPr sz="1800" dirty="0">
                <a:solidFill>
                  <a:srgbClr val="3A5253"/>
                </a:solidFill>
              </a:rPr>
              <a:t> </a:t>
            </a:r>
            <a:r>
              <a:rPr sz="1800" dirty="0" err="1">
                <a:solidFill>
                  <a:srgbClr val="3A5253"/>
                </a:solidFill>
              </a:rPr>
              <a:t>não</a:t>
            </a:r>
            <a:r>
              <a:rPr sz="1800" dirty="0">
                <a:solidFill>
                  <a:srgbClr val="3A5253"/>
                </a:solidFill>
              </a:rPr>
              <a:t> </a:t>
            </a:r>
            <a:r>
              <a:rPr sz="1800" dirty="0" err="1">
                <a:solidFill>
                  <a:srgbClr val="3A5253"/>
                </a:solidFill>
              </a:rPr>
              <a:t>mencionaram</a:t>
            </a:r>
            <a:r>
              <a:rPr sz="1800" dirty="0">
                <a:solidFill>
                  <a:srgbClr val="3A5253"/>
                </a:solidFill>
              </a:rPr>
              <a:t> </a:t>
            </a:r>
            <a:r>
              <a:rPr sz="1800" dirty="0" err="1">
                <a:solidFill>
                  <a:srgbClr val="3A5253"/>
                </a:solidFill>
              </a:rPr>
              <a:t>os</a:t>
            </a:r>
            <a:r>
              <a:rPr sz="1800" dirty="0">
                <a:solidFill>
                  <a:srgbClr val="3A5253"/>
                </a:solidFill>
              </a:rPr>
              <a:t> </a:t>
            </a:r>
            <a:r>
              <a:rPr sz="1800" dirty="0" err="1">
                <a:solidFill>
                  <a:srgbClr val="3A5253"/>
                </a:solidFill>
              </a:rPr>
              <a:t>outros</a:t>
            </a:r>
            <a:r>
              <a:rPr sz="1800" dirty="0">
                <a:solidFill>
                  <a:srgbClr val="3A5253"/>
                </a:solidFill>
              </a:rPr>
              <a:t> </a:t>
            </a:r>
            <a:r>
              <a:rPr sz="1800" dirty="0" err="1">
                <a:solidFill>
                  <a:srgbClr val="3A5253"/>
                </a:solidFill>
              </a:rPr>
              <a:t>três</a:t>
            </a:r>
            <a:r>
              <a:rPr sz="1800" dirty="0">
                <a:solidFill>
                  <a:srgbClr val="3A5253"/>
                </a:solidFill>
              </a:rPr>
              <a:t>:”</a:t>
            </a:r>
          </a:p>
          <a:p>
            <a:pPr lvl="0">
              <a:buBlip>
                <a:blip r:embed="rId2"/>
              </a:buBlip>
              <a:defRPr sz="1800">
                <a:solidFill>
                  <a:srgbClr val="000000"/>
                </a:solidFill>
              </a:defRPr>
            </a:pPr>
            <a:r>
              <a:rPr sz="1800" dirty="0">
                <a:solidFill>
                  <a:srgbClr val="3A5253"/>
                </a:solidFill>
              </a:rPr>
              <a:t>Kelly RE </a:t>
            </a:r>
            <a:r>
              <a:rPr sz="1800" dirty="0" err="1">
                <a:solidFill>
                  <a:srgbClr val="3A5253"/>
                </a:solidFill>
              </a:rPr>
              <a:t>Jr</a:t>
            </a:r>
            <a:r>
              <a:rPr sz="1800" dirty="0">
                <a:solidFill>
                  <a:srgbClr val="3A5253"/>
                </a:solidFill>
              </a:rPr>
              <a:t>, Cash TF, </a:t>
            </a:r>
            <a:r>
              <a:rPr sz="1800" dirty="0" err="1">
                <a:solidFill>
                  <a:srgbClr val="3A5253"/>
                </a:solidFill>
              </a:rPr>
              <a:t>Shamberger</a:t>
            </a:r>
            <a:r>
              <a:rPr sz="1800" dirty="0">
                <a:solidFill>
                  <a:srgbClr val="3A5253"/>
                </a:solidFill>
              </a:rPr>
              <a:t> RC, et al.  Surgical repair of </a:t>
            </a:r>
            <a:r>
              <a:rPr sz="1800" dirty="0" err="1">
                <a:solidFill>
                  <a:srgbClr val="3A5253"/>
                </a:solidFill>
              </a:rPr>
              <a:t>pectus</a:t>
            </a:r>
            <a:r>
              <a:rPr sz="1800" dirty="0">
                <a:solidFill>
                  <a:srgbClr val="3A5253"/>
                </a:solidFill>
              </a:rPr>
              <a:t> </a:t>
            </a:r>
            <a:r>
              <a:rPr sz="1800" dirty="0" err="1">
                <a:solidFill>
                  <a:srgbClr val="3A5253"/>
                </a:solidFill>
              </a:rPr>
              <a:t>excavatum</a:t>
            </a:r>
            <a:r>
              <a:rPr sz="1800" dirty="0">
                <a:solidFill>
                  <a:srgbClr val="3A5253"/>
                </a:solidFill>
              </a:rPr>
              <a:t> markedly improves body image and perceived ability for physical activity:  multicenter study. Pediatrics 2008;122:1218-1222. </a:t>
            </a:r>
          </a:p>
          <a:p>
            <a:pPr lvl="0">
              <a:buBlip>
                <a:blip r:embed="rId2"/>
              </a:buBlip>
              <a:defRPr sz="1800">
                <a:solidFill>
                  <a:srgbClr val="000000"/>
                </a:solidFill>
              </a:defRPr>
            </a:pPr>
            <a:r>
              <a:rPr sz="1800" dirty="0">
                <a:solidFill>
                  <a:srgbClr val="3A5253"/>
                </a:solidFill>
              </a:rPr>
              <a:t>Lawson ML </a:t>
            </a:r>
            <a:r>
              <a:rPr sz="1800" dirty="0" err="1">
                <a:solidFill>
                  <a:srgbClr val="3A5253"/>
                </a:solidFill>
              </a:rPr>
              <a:t>Mellins</a:t>
            </a:r>
            <a:r>
              <a:rPr sz="1800" dirty="0">
                <a:solidFill>
                  <a:srgbClr val="3A5253"/>
                </a:solidFill>
              </a:rPr>
              <a:t> RB, Paulson JF, et al.  Increasing severity of </a:t>
            </a:r>
            <a:r>
              <a:rPr sz="1800" dirty="0" err="1">
                <a:solidFill>
                  <a:srgbClr val="3A5253"/>
                </a:solidFill>
              </a:rPr>
              <a:t>pectus</a:t>
            </a:r>
            <a:r>
              <a:rPr sz="1800" dirty="0">
                <a:solidFill>
                  <a:srgbClr val="3A5253"/>
                </a:solidFill>
              </a:rPr>
              <a:t> </a:t>
            </a:r>
            <a:r>
              <a:rPr sz="1800" dirty="0" err="1">
                <a:solidFill>
                  <a:srgbClr val="3A5253"/>
                </a:solidFill>
              </a:rPr>
              <a:t>excavatum</a:t>
            </a:r>
            <a:r>
              <a:rPr sz="1800" dirty="0">
                <a:solidFill>
                  <a:srgbClr val="3A5253"/>
                </a:solidFill>
              </a:rPr>
              <a:t> is associated with reduced pulmonary function.  J </a:t>
            </a:r>
            <a:r>
              <a:rPr sz="1800" dirty="0" err="1">
                <a:solidFill>
                  <a:srgbClr val="3A5253"/>
                </a:solidFill>
              </a:rPr>
              <a:t>Pediatr</a:t>
            </a:r>
            <a:r>
              <a:rPr sz="1800" dirty="0">
                <a:solidFill>
                  <a:srgbClr val="3A5253"/>
                </a:solidFill>
              </a:rPr>
              <a:t> 2011;159:256-261.e2. and JACS 2013). </a:t>
            </a:r>
          </a:p>
          <a:p>
            <a:pPr lvl="0">
              <a:buBlip>
                <a:blip r:embed="rId2"/>
              </a:buBlip>
              <a:defRPr sz="1800">
                <a:solidFill>
                  <a:srgbClr val="000000"/>
                </a:solidFill>
              </a:defRPr>
            </a:pPr>
            <a:r>
              <a:rPr sz="1800" dirty="0">
                <a:solidFill>
                  <a:srgbClr val="3A5253"/>
                </a:solidFill>
              </a:rPr>
              <a:t>Kelly RE Jr. Multicenter Study of </a:t>
            </a:r>
            <a:r>
              <a:rPr sz="1800" dirty="0" err="1">
                <a:solidFill>
                  <a:srgbClr val="3A5253"/>
                </a:solidFill>
              </a:rPr>
              <a:t>pectus</a:t>
            </a:r>
            <a:r>
              <a:rPr sz="1800" dirty="0">
                <a:solidFill>
                  <a:srgbClr val="3A5253"/>
                </a:solidFill>
              </a:rPr>
              <a:t> </a:t>
            </a:r>
            <a:r>
              <a:rPr sz="1800" dirty="0" err="1">
                <a:solidFill>
                  <a:srgbClr val="3A5253"/>
                </a:solidFill>
              </a:rPr>
              <a:t>excavatum</a:t>
            </a:r>
            <a:r>
              <a:rPr sz="1800" dirty="0">
                <a:solidFill>
                  <a:srgbClr val="3A5253"/>
                </a:solidFill>
              </a:rPr>
              <a:t>, final report:  Complications, static/exercise pulmonary function, and anatomic outcomes.  J Am </a:t>
            </a:r>
            <a:r>
              <a:rPr sz="1800" dirty="0" err="1">
                <a:solidFill>
                  <a:srgbClr val="3A5253"/>
                </a:solidFill>
              </a:rPr>
              <a:t>Coll</a:t>
            </a:r>
            <a:r>
              <a:rPr sz="1800" dirty="0">
                <a:solidFill>
                  <a:srgbClr val="3A5253"/>
                </a:solidFill>
              </a:rPr>
              <a:t> </a:t>
            </a:r>
            <a:r>
              <a:rPr sz="1800" dirty="0" err="1">
                <a:solidFill>
                  <a:srgbClr val="3A5253"/>
                </a:solidFill>
              </a:rPr>
              <a:t>Surg</a:t>
            </a:r>
            <a:r>
              <a:rPr sz="1800" dirty="0">
                <a:solidFill>
                  <a:srgbClr val="3A5253"/>
                </a:solidFill>
              </a:rPr>
              <a:t> 2013;217:1080-1089.</a:t>
            </a:r>
          </a:p>
        </p:txBody>
      </p:sp>
    </p:spTree>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prstGeom prst="rect">
            <a:avLst/>
          </a:prstGeom>
        </p:spPr>
        <p:txBody>
          <a:bodyPr/>
          <a:lstStyle>
            <a:lvl1pPr>
              <a:defRPr sz="6300"/>
            </a:lvl1pPr>
          </a:lstStyle>
          <a:p>
            <a:pPr lvl="0">
              <a:defRPr sz="1800">
                <a:solidFill>
                  <a:srgbClr val="000000"/>
                </a:solidFill>
              </a:defRPr>
            </a:pPr>
            <a:r>
              <a:rPr sz="4400" dirty="0" err="1">
                <a:solidFill>
                  <a:schemeClr val="tx1"/>
                </a:solidFill>
              </a:rPr>
              <a:t>Conversa</a:t>
            </a:r>
            <a:r>
              <a:rPr sz="4400" dirty="0">
                <a:solidFill>
                  <a:schemeClr val="tx1"/>
                </a:solidFill>
              </a:rPr>
              <a:t> entre </a:t>
            </a:r>
            <a:r>
              <a:rPr sz="4400" dirty="0" err="1">
                <a:solidFill>
                  <a:schemeClr val="tx1"/>
                </a:solidFill>
              </a:rPr>
              <a:t>revisor</a:t>
            </a:r>
            <a:r>
              <a:rPr sz="4400" dirty="0">
                <a:solidFill>
                  <a:schemeClr val="tx1"/>
                </a:solidFill>
              </a:rPr>
              <a:t> e editor </a:t>
            </a:r>
            <a:r>
              <a:rPr sz="4400" dirty="0" err="1">
                <a:solidFill>
                  <a:schemeClr val="tx1"/>
                </a:solidFill>
              </a:rPr>
              <a:t>chefe</a:t>
            </a:r>
            <a:r>
              <a:rPr sz="4400" dirty="0">
                <a:solidFill>
                  <a:schemeClr val="tx1"/>
                </a:solidFill>
              </a:rPr>
              <a:t> </a:t>
            </a:r>
            <a:r>
              <a:rPr sz="4400" dirty="0" err="1">
                <a:solidFill>
                  <a:schemeClr val="tx1"/>
                </a:solidFill>
              </a:rPr>
              <a:t>da</a:t>
            </a:r>
            <a:r>
              <a:rPr sz="4400" dirty="0">
                <a:solidFill>
                  <a:schemeClr val="tx1"/>
                </a:solidFill>
              </a:rPr>
              <a:t> Cochrane</a:t>
            </a:r>
          </a:p>
        </p:txBody>
      </p:sp>
      <p:sp>
        <p:nvSpPr>
          <p:cNvPr id="232" name="Shape 232"/>
          <p:cNvSpPr>
            <a:spLocks noGrp="1"/>
          </p:cNvSpPr>
          <p:nvPr>
            <p:ph type="body" idx="1"/>
          </p:nvPr>
        </p:nvSpPr>
        <p:spPr>
          <a:prstGeom prst="rect">
            <a:avLst/>
          </a:prstGeom>
        </p:spPr>
        <p:txBody>
          <a:bodyPr/>
          <a:lstStyle/>
          <a:p>
            <a:pPr marL="1115783" indent="-1080066">
              <a:defRPr sz="1800">
                <a:solidFill>
                  <a:srgbClr val="000000"/>
                </a:solidFill>
              </a:defRPr>
            </a:pPr>
            <a:r>
              <a:rPr sz="2800" dirty="0">
                <a:solidFill>
                  <a:srgbClr val="3A5253"/>
                </a:solidFill>
              </a:rPr>
              <a:t>Editor: “Como parte </a:t>
            </a:r>
            <a:r>
              <a:rPr sz="2800" dirty="0" err="1">
                <a:solidFill>
                  <a:srgbClr val="3A5253"/>
                </a:solidFill>
              </a:rPr>
              <a:t>da</a:t>
            </a:r>
            <a:r>
              <a:rPr sz="2800" dirty="0">
                <a:solidFill>
                  <a:srgbClr val="3A5253"/>
                </a:solidFill>
              </a:rPr>
              <a:t> </a:t>
            </a:r>
            <a:r>
              <a:rPr sz="2800" dirty="0" err="1">
                <a:solidFill>
                  <a:srgbClr val="3A5253"/>
                </a:solidFill>
              </a:rPr>
              <a:t>próxima</a:t>
            </a:r>
            <a:r>
              <a:rPr sz="2800" dirty="0">
                <a:solidFill>
                  <a:srgbClr val="3A5253"/>
                </a:solidFill>
              </a:rPr>
              <a:t> </a:t>
            </a:r>
            <a:r>
              <a:rPr sz="2800" dirty="0" err="1">
                <a:solidFill>
                  <a:srgbClr val="3A5253"/>
                </a:solidFill>
              </a:rPr>
              <a:t>atualização</a:t>
            </a:r>
            <a:r>
              <a:rPr sz="2800" dirty="0">
                <a:solidFill>
                  <a:srgbClr val="3A5253"/>
                </a:solidFill>
              </a:rPr>
              <a:t> </a:t>
            </a:r>
            <a:r>
              <a:rPr sz="2800" dirty="0" err="1">
                <a:solidFill>
                  <a:srgbClr val="3A5253"/>
                </a:solidFill>
              </a:rPr>
              <a:t>desta</a:t>
            </a:r>
            <a:r>
              <a:rPr sz="2800" dirty="0">
                <a:solidFill>
                  <a:srgbClr val="3A5253"/>
                </a:solidFill>
              </a:rPr>
              <a:t> </a:t>
            </a:r>
            <a:r>
              <a:rPr sz="2800" dirty="0" err="1">
                <a:solidFill>
                  <a:srgbClr val="3A5253"/>
                </a:solidFill>
              </a:rPr>
              <a:t>revisão</a:t>
            </a:r>
            <a:r>
              <a:rPr sz="2800" dirty="0">
                <a:solidFill>
                  <a:srgbClr val="3A5253"/>
                </a:solidFill>
              </a:rPr>
              <a:t>, a </a:t>
            </a:r>
            <a:r>
              <a:rPr sz="2800" dirty="0" err="1">
                <a:solidFill>
                  <a:srgbClr val="3A5253"/>
                </a:solidFill>
              </a:rPr>
              <a:t>análise</a:t>
            </a:r>
            <a:r>
              <a:rPr sz="2800" dirty="0">
                <a:solidFill>
                  <a:srgbClr val="3A5253"/>
                </a:solidFill>
              </a:rPr>
              <a:t> </a:t>
            </a:r>
            <a:r>
              <a:rPr sz="2800" dirty="0" err="1">
                <a:solidFill>
                  <a:srgbClr val="3A5253"/>
                </a:solidFill>
              </a:rPr>
              <a:t>pode</a:t>
            </a:r>
            <a:r>
              <a:rPr sz="2800" dirty="0">
                <a:solidFill>
                  <a:srgbClr val="3A5253"/>
                </a:solidFill>
              </a:rPr>
              <a:t> ser </a:t>
            </a:r>
            <a:r>
              <a:rPr sz="2800" dirty="0" err="1">
                <a:solidFill>
                  <a:srgbClr val="3A5253"/>
                </a:solidFill>
              </a:rPr>
              <a:t>expandida</a:t>
            </a:r>
            <a:r>
              <a:rPr sz="2800" dirty="0">
                <a:solidFill>
                  <a:srgbClr val="3A5253"/>
                </a:solidFill>
              </a:rPr>
              <a:t> </a:t>
            </a:r>
            <a:r>
              <a:rPr sz="2800" dirty="0" err="1">
                <a:solidFill>
                  <a:srgbClr val="3A5253"/>
                </a:solidFill>
              </a:rPr>
              <a:t>para</a:t>
            </a:r>
            <a:r>
              <a:rPr sz="2800" dirty="0">
                <a:solidFill>
                  <a:srgbClr val="C82506"/>
                </a:solidFill>
              </a:rPr>
              <a:t> </a:t>
            </a:r>
            <a:r>
              <a:rPr sz="2800" dirty="0" err="1">
                <a:solidFill>
                  <a:srgbClr val="C82506"/>
                </a:solidFill>
              </a:rPr>
              <a:t>incluir</a:t>
            </a:r>
            <a:r>
              <a:rPr sz="2800" dirty="0">
                <a:solidFill>
                  <a:srgbClr val="C82506"/>
                </a:solidFill>
              </a:rPr>
              <a:t> dados </a:t>
            </a:r>
            <a:r>
              <a:rPr sz="2800" dirty="0" err="1">
                <a:solidFill>
                  <a:srgbClr val="C82506"/>
                </a:solidFill>
              </a:rPr>
              <a:t>não-randomizados</a:t>
            </a:r>
            <a:r>
              <a:rPr sz="2800" dirty="0">
                <a:solidFill>
                  <a:srgbClr val="3A5253"/>
                </a:solidFill>
              </a:rPr>
              <a:t>. Se </a:t>
            </a:r>
            <a:r>
              <a:rPr sz="2800" dirty="0" err="1">
                <a:solidFill>
                  <a:srgbClr val="3A5253"/>
                </a:solidFill>
              </a:rPr>
              <a:t>não</a:t>
            </a:r>
            <a:r>
              <a:rPr sz="2800" dirty="0">
                <a:solidFill>
                  <a:srgbClr val="3A5253"/>
                </a:solidFill>
              </a:rPr>
              <a:t> </a:t>
            </a:r>
            <a:r>
              <a:rPr sz="2800" dirty="0" err="1">
                <a:solidFill>
                  <a:srgbClr val="3A5253"/>
                </a:solidFill>
              </a:rPr>
              <a:t>houver</a:t>
            </a:r>
            <a:r>
              <a:rPr sz="2800" dirty="0">
                <a:solidFill>
                  <a:srgbClr val="3A5253"/>
                </a:solidFill>
              </a:rPr>
              <a:t> </a:t>
            </a:r>
            <a:r>
              <a:rPr sz="2800" dirty="0" err="1">
                <a:solidFill>
                  <a:srgbClr val="3A5253"/>
                </a:solidFill>
              </a:rPr>
              <a:t>nenhum</a:t>
            </a:r>
            <a:r>
              <a:rPr sz="2800" dirty="0">
                <a:solidFill>
                  <a:srgbClr val="3A5253"/>
                </a:solidFill>
              </a:rPr>
              <a:t> ECR, e se o </a:t>
            </a:r>
            <a:r>
              <a:rPr sz="2800" dirty="0" err="1">
                <a:solidFill>
                  <a:srgbClr val="3A5253"/>
                </a:solidFill>
              </a:rPr>
              <a:t>desenho</a:t>
            </a:r>
            <a:r>
              <a:rPr sz="2800" dirty="0">
                <a:solidFill>
                  <a:srgbClr val="3A5253"/>
                </a:solidFill>
              </a:rPr>
              <a:t> do </a:t>
            </a:r>
            <a:r>
              <a:rPr sz="2800" dirty="0" err="1">
                <a:solidFill>
                  <a:srgbClr val="3A5253"/>
                </a:solidFill>
              </a:rPr>
              <a:t>estudo</a:t>
            </a:r>
            <a:r>
              <a:rPr sz="2800" dirty="0">
                <a:solidFill>
                  <a:srgbClr val="3A5253"/>
                </a:solidFill>
              </a:rPr>
              <a:t> </a:t>
            </a:r>
            <a:r>
              <a:rPr sz="2800" dirty="0" err="1">
                <a:solidFill>
                  <a:srgbClr val="3A5253"/>
                </a:solidFill>
              </a:rPr>
              <a:t>não-randomizado</a:t>
            </a:r>
            <a:r>
              <a:rPr sz="2800" dirty="0">
                <a:solidFill>
                  <a:srgbClr val="3A5253"/>
                </a:solidFill>
              </a:rPr>
              <a:t> </a:t>
            </a:r>
            <a:r>
              <a:rPr sz="2800" dirty="0" err="1">
                <a:solidFill>
                  <a:srgbClr val="3A5253"/>
                </a:solidFill>
              </a:rPr>
              <a:t>citados</a:t>
            </a:r>
            <a:r>
              <a:rPr sz="2800" dirty="0">
                <a:solidFill>
                  <a:srgbClr val="3A5253"/>
                </a:solidFill>
              </a:rPr>
              <a:t> </a:t>
            </a:r>
            <a:r>
              <a:rPr sz="2800" dirty="0" err="1">
                <a:solidFill>
                  <a:srgbClr val="3A5253"/>
                </a:solidFill>
              </a:rPr>
              <a:t>aqui</a:t>
            </a:r>
            <a:r>
              <a:rPr sz="2800" dirty="0">
                <a:solidFill>
                  <a:srgbClr val="3A5253"/>
                </a:solidFill>
              </a:rPr>
              <a:t> </a:t>
            </a:r>
            <a:r>
              <a:rPr sz="2800" dirty="0" err="1">
                <a:solidFill>
                  <a:srgbClr val="3A5253"/>
                </a:solidFill>
              </a:rPr>
              <a:t>realmente</a:t>
            </a:r>
            <a:r>
              <a:rPr sz="2800" dirty="0">
                <a:solidFill>
                  <a:srgbClr val="3A5253"/>
                </a:solidFill>
              </a:rPr>
              <a:t> </a:t>
            </a:r>
            <a:r>
              <a:rPr sz="2800" dirty="0" err="1">
                <a:solidFill>
                  <a:srgbClr val="3A5253"/>
                </a:solidFill>
              </a:rPr>
              <a:t>minimizar</a:t>
            </a:r>
            <a:r>
              <a:rPr sz="2800" dirty="0">
                <a:solidFill>
                  <a:srgbClr val="3A5253"/>
                </a:solidFill>
              </a:rPr>
              <a:t> o </a:t>
            </a:r>
            <a:r>
              <a:rPr sz="2800" dirty="0" err="1">
                <a:solidFill>
                  <a:srgbClr val="3A5253"/>
                </a:solidFill>
              </a:rPr>
              <a:t>viés</a:t>
            </a:r>
            <a:r>
              <a:rPr sz="2800" dirty="0">
                <a:solidFill>
                  <a:srgbClr val="3A5253"/>
                </a:solidFill>
              </a:rPr>
              <a:t>, </a:t>
            </a:r>
            <a:r>
              <a:rPr sz="2800" dirty="0" err="1">
                <a:solidFill>
                  <a:srgbClr val="3A5253"/>
                </a:solidFill>
              </a:rPr>
              <a:t>então</a:t>
            </a:r>
            <a:r>
              <a:rPr sz="2800" dirty="0">
                <a:solidFill>
                  <a:srgbClr val="3A5253"/>
                </a:solidFill>
              </a:rPr>
              <a:t> </a:t>
            </a:r>
            <a:r>
              <a:rPr sz="2800" dirty="0" err="1">
                <a:solidFill>
                  <a:srgbClr val="3A5253"/>
                </a:solidFill>
              </a:rPr>
              <a:t>isso</a:t>
            </a:r>
            <a:r>
              <a:rPr sz="2800" dirty="0">
                <a:solidFill>
                  <a:srgbClr val="3A5253"/>
                </a:solidFill>
              </a:rPr>
              <a:t> </a:t>
            </a:r>
            <a:r>
              <a:rPr sz="2800" dirty="0" err="1">
                <a:solidFill>
                  <a:srgbClr val="3A5253"/>
                </a:solidFill>
              </a:rPr>
              <a:t>seria</a:t>
            </a:r>
            <a:r>
              <a:rPr sz="2800" dirty="0">
                <a:solidFill>
                  <a:srgbClr val="3A5253"/>
                </a:solidFill>
              </a:rPr>
              <a:t> </a:t>
            </a:r>
            <a:r>
              <a:rPr sz="2800" dirty="0" err="1">
                <a:solidFill>
                  <a:srgbClr val="3A5253"/>
                </a:solidFill>
              </a:rPr>
              <a:t>uma</a:t>
            </a:r>
            <a:r>
              <a:rPr sz="2800" dirty="0">
                <a:solidFill>
                  <a:srgbClr val="3A5253"/>
                </a:solidFill>
              </a:rPr>
              <a:t> boa </a:t>
            </a:r>
            <a:r>
              <a:rPr sz="2800" dirty="0" err="1">
                <a:solidFill>
                  <a:srgbClr val="3A5253"/>
                </a:solidFill>
              </a:rPr>
              <a:t>opção</a:t>
            </a:r>
            <a:r>
              <a:rPr sz="2800" dirty="0">
                <a:solidFill>
                  <a:srgbClr val="3A5253"/>
                </a:solidFill>
              </a:rPr>
              <a:t>.”</a:t>
            </a:r>
          </a:p>
          <a:p>
            <a:pPr marL="1115783" indent="-1080066">
              <a:defRPr sz="1800">
                <a:solidFill>
                  <a:srgbClr val="000000"/>
                </a:solidFill>
              </a:defRPr>
            </a:pPr>
            <a:r>
              <a:rPr sz="2800" dirty="0" err="1">
                <a:solidFill>
                  <a:srgbClr val="C82506"/>
                </a:solidFill>
              </a:rPr>
              <a:t>Será</a:t>
            </a:r>
            <a:r>
              <a:rPr sz="2800" dirty="0">
                <a:solidFill>
                  <a:srgbClr val="C82506"/>
                </a:solidFill>
              </a:rPr>
              <a:t> </a:t>
            </a:r>
            <a:r>
              <a:rPr sz="2800" dirty="0" err="1">
                <a:solidFill>
                  <a:srgbClr val="C82506"/>
                </a:solidFill>
              </a:rPr>
              <a:t>que</a:t>
            </a:r>
            <a:r>
              <a:rPr sz="2800" dirty="0">
                <a:solidFill>
                  <a:srgbClr val="C82506"/>
                </a:solidFill>
              </a:rPr>
              <a:t> agora </a:t>
            </a:r>
            <a:r>
              <a:rPr sz="2800" dirty="0" err="1">
                <a:solidFill>
                  <a:srgbClr val="C82506"/>
                </a:solidFill>
              </a:rPr>
              <a:t>teremos</a:t>
            </a:r>
            <a:r>
              <a:rPr sz="2800" dirty="0">
                <a:solidFill>
                  <a:srgbClr val="C82506"/>
                </a:solidFill>
              </a:rPr>
              <a:t> </a:t>
            </a:r>
            <a:r>
              <a:rPr sz="2800" dirty="0" err="1">
                <a:solidFill>
                  <a:srgbClr val="C82506"/>
                </a:solidFill>
              </a:rPr>
              <a:t>mais</a:t>
            </a:r>
            <a:r>
              <a:rPr sz="2800" dirty="0">
                <a:solidFill>
                  <a:srgbClr val="C82506"/>
                </a:solidFill>
              </a:rPr>
              <a:t> </a:t>
            </a:r>
            <a:r>
              <a:rPr sz="2800" dirty="0" err="1">
                <a:solidFill>
                  <a:srgbClr val="C82506"/>
                </a:solidFill>
              </a:rPr>
              <a:t>revisões</a:t>
            </a:r>
            <a:r>
              <a:rPr sz="2800" dirty="0">
                <a:solidFill>
                  <a:srgbClr val="C82506"/>
                </a:solidFill>
              </a:rPr>
              <a:t> </a:t>
            </a:r>
            <a:r>
              <a:rPr sz="2800" dirty="0" err="1">
                <a:solidFill>
                  <a:srgbClr val="C82506"/>
                </a:solidFill>
              </a:rPr>
              <a:t>da</a:t>
            </a:r>
            <a:r>
              <a:rPr sz="2800" dirty="0">
                <a:solidFill>
                  <a:srgbClr val="C82506"/>
                </a:solidFill>
              </a:rPr>
              <a:t> Cochrane </a:t>
            </a:r>
            <a:r>
              <a:rPr sz="2800" dirty="0" err="1">
                <a:solidFill>
                  <a:srgbClr val="C82506"/>
                </a:solidFill>
              </a:rPr>
              <a:t>que</a:t>
            </a:r>
            <a:r>
              <a:rPr sz="2800" dirty="0">
                <a:solidFill>
                  <a:srgbClr val="C82506"/>
                </a:solidFill>
              </a:rPr>
              <a:t> </a:t>
            </a:r>
            <a:r>
              <a:rPr sz="2800" dirty="0" err="1">
                <a:solidFill>
                  <a:srgbClr val="C82506"/>
                </a:solidFill>
              </a:rPr>
              <a:t>realmente</a:t>
            </a:r>
            <a:r>
              <a:rPr sz="2800" dirty="0">
                <a:solidFill>
                  <a:srgbClr val="C82506"/>
                </a:solidFill>
              </a:rPr>
              <a:t> </a:t>
            </a:r>
            <a:r>
              <a:rPr sz="2800" dirty="0" err="1">
                <a:solidFill>
                  <a:srgbClr val="C82506"/>
                </a:solidFill>
              </a:rPr>
              <a:t>irão</a:t>
            </a:r>
            <a:r>
              <a:rPr sz="2800" dirty="0">
                <a:solidFill>
                  <a:srgbClr val="C82506"/>
                </a:solidFill>
              </a:rPr>
              <a:t> </a:t>
            </a:r>
            <a:r>
              <a:rPr sz="2800" dirty="0" err="1">
                <a:solidFill>
                  <a:srgbClr val="C82506"/>
                </a:solidFill>
              </a:rPr>
              <a:t>ajudar</a:t>
            </a:r>
            <a:r>
              <a:rPr sz="2800" dirty="0">
                <a:solidFill>
                  <a:srgbClr val="C82506"/>
                </a:solidFill>
              </a:rPr>
              <a:t> o </a:t>
            </a:r>
            <a:r>
              <a:rPr sz="2800" dirty="0" err="1">
                <a:solidFill>
                  <a:srgbClr val="C82506"/>
                </a:solidFill>
              </a:rPr>
              <a:t>cirurgião</a:t>
            </a:r>
            <a:r>
              <a:rPr sz="2800" dirty="0">
                <a:solidFill>
                  <a:srgbClr val="C82506"/>
                </a:solidFill>
              </a:rPr>
              <a:t> </a:t>
            </a:r>
            <a:r>
              <a:rPr sz="2800" dirty="0" err="1">
                <a:solidFill>
                  <a:srgbClr val="C82506"/>
                </a:solidFill>
              </a:rPr>
              <a:t>na</a:t>
            </a:r>
            <a:r>
              <a:rPr sz="2800" dirty="0">
                <a:solidFill>
                  <a:srgbClr val="C82506"/>
                </a:solidFill>
              </a:rPr>
              <a:t> </a:t>
            </a:r>
            <a:r>
              <a:rPr sz="2800" dirty="0" err="1">
                <a:solidFill>
                  <a:srgbClr val="C82506"/>
                </a:solidFill>
              </a:rPr>
              <a:t>tomada</a:t>
            </a:r>
            <a:r>
              <a:rPr sz="2800" dirty="0">
                <a:solidFill>
                  <a:srgbClr val="C82506"/>
                </a:solidFill>
              </a:rPr>
              <a:t> de </a:t>
            </a:r>
            <a:r>
              <a:rPr sz="2800" dirty="0" err="1">
                <a:solidFill>
                  <a:srgbClr val="C82506"/>
                </a:solidFill>
              </a:rPr>
              <a:t>decisões</a:t>
            </a:r>
            <a:r>
              <a:rPr sz="2800" dirty="0">
                <a:solidFill>
                  <a:srgbClr val="C82506"/>
                </a:solidFil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3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32">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28600"/>
            <a:ext cx="7772400" cy="1143000"/>
          </a:xfrm>
        </p:spPr>
        <p:txBody>
          <a:bodyPr>
            <a:normAutofit fontScale="90000"/>
          </a:bodyPr>
          <a:lstStyle/>
          <a:p>
            <a:pPr>
              <a:defRPr/>
            </a:pPr>
            <a:r>
              <a:rPr lang="pt-BR" dirty="0">
                <a:solidFill>
                  <a:schemeClr val="accent2">
                    <a:lumMod val="50000"/>
                  </a:schemeClr>
                </a:solidFill>
                <a:latin typeface="Arial" charset="0"/>
              </a:rPr>
              <a:t>Níveis de Evidências para Tratamento e Prevenção</a:t>
            </a:r>
            <a:endParaRPr lang="pt-BR" dirty="0">
              <a:solidFill>
                <a:schemeClr val="accent2">
                  <a:lumMod val="50000"/>
                </a:schemeClr>
              </a:solidFill>
            </a:endParaRPr>
          </a:p>
        </p:txBody>
      </p:sp>
      <p:pic>
        <p:nvPicPr>
          <p:cNvPr id="26627" name="Picture 12" descr="Piramide final"/>
          <p:cNvPicPr>
            <a:picLocks noChangeAspect="1" noChangeArrowheads="1"/>
          </p:cNvPicPr>
          <p:nvPr/>
        </p:nvPicPr>
        <p:blipFill>
          <a:blip r:embed="rId3" cstate="print"/>
          <a:srcRect/>
          <a:stretch>
            <a:fillRect/>
          </a:stretch>
        </p:blipFill>
        <p:spPr bwMode="auto">
          <a:xfrm>
            <a:off x="500063" y="1400175"/>
            <a:ext cx="7567612" cy="5386388"/>
          </a:xfrm>
          <a:prstGeom prst="rect">
            <a:avLst/>
          </a:prstGeom>
          <a:noFill/>
          <a:ln w="9525">
            <a:noFill/>
            <a:miter lim="800000"/>
            <a:headEnd/>
            <a:tailEnd/>
          </a:ln>
        </p:spPr>
      </p:pic>
      <p:sp>
        <p:nvSpPr>
          <p:cNvPr id="48141" name="Text Box 13"/>
          <p:cNvSpPr txBox="1">
            <a:spLocks noChangeArrowheads="1"/>
          </p:cNvSpPr>
          <p:nvPr/>
        </p:nvSpPr>
        <p:spPr bwMode="auto">
          <a:xfrm>
            <a:off x="1219200" y="6172200"/>
            <a:ext cx="7239000" cy="517525"/>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1400" b="1">
                <a:solidFill>
                  <a:srgbClr val="99CCFF"/>
                </a:solidFill>
                <a:effectLst>
                  <a:outerShdw blurRad="38100" dist="38100" dir="2700000" algn="tl">
                    <a:srgbClr val="000000"/>
                  </a:outerShdw>
                </a:effectLst>
                <a:cs typeface="Times New Roman" pitchFamily="18" charset="0"/>
              </a:rPr>
              <a:t>Cook DJ, Guyatt GH, Laupacis A, Sackett DL, Goldberg RJ. Chest 1995; 108(4): 227S-230S.</a:t>
            </a:r>
            <a:r>
              <a:rPr lang="pt-BR" sz="1400"/>
              <a:t>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67493" y="1110343"/>
            <a:ext cx="6718506" cy="4862870"/>
          </a:xfrm>
          <a:prstGeom prst="rect">
            <a:avLst/>
          </a:prstGeom>
          <a:noFill/>
        </p:spPr>
        <p:txBody>
          <a:bodyPr wrap="none" rtlCol="0">
            <a:spAutoFit/>
          </a:bodyPr>
          <a:lstStyle/>
          <a:p>
            <a:r>
              <a:rPr lang="pt-BR" sz="3200" b="1" dirty="0" smtClean="0"/>
              <a:t>ESTUDOS DE INTERVENÇÃO</a:t>
            </a:r>
          </a:p>
          <a:p>
            <a:endParaRPr lang="pt-BR" sz="3200" b="1" dirty="0" smtClean="0"/>
          </a:p>
          <a:p>
            <a:r>
              <a:rPr lang="pt-BR" sz="2800" dirty="0" smtClean="0"/>
              <a:t>Estudos Experimentais:</a:t>
            </a:r>
          </a:p>
          <a:p>
            <a:r>
              <a:rPr lang="pt-BR" dirty="0" smtClean="0"/>
              <a:t>Manipula a intervenção aleatoriamente sobre os participantes.</a:t>
            </a:r>
          </a:p>
          <a:p>
            <a:r>
              <a:rPr lang="pt-BR" dirty="0" err="1" smtClean="0"/>
              <a:t>Ex</a:t>
            </a:r>
            <a:r>
              <a:rPr lang="pt-BR" dirty="0" smtClean="0"/>
              <a:t>: Ensaio clinico randomizado</a:t>
            </a:r>
          </a:p>
          <a:p>
            <a:endParaRPr lang="pt-BR" dirty="0" smtClean="0"/>
          </a:p>
          <a:p>
            <a:r>
              <a:rPr lang="pt-BR" sz="2800" dirty="0" smtClean="0"/>
              <a:t>Estudos quase experimentais: </a:t>
            </a:r>
          </a:p>
          <a:p>
            <a:r>
              <a:rPr lang="pt-BR" dirty="0" smtClean="0"/>
              <a:t>Manipula a intervenção mas não aleatoriamente sobre os participantes.</a:t>
            </a:r>
          </a:p>
          <a:p>
            <a:r>
              <a:rPr lang="pt-BR" dirty="0" err="1" smtClean="0"/>
              <a:t>Ex</a:t>
            </a:r>
            <a:r>
              <a:rPr lang="pt-BR" dirty="0" smtClean="0"/>
              <a:t>: Estudos controlados não randomizados</a:t>
            </a:r>
          </a:p>
          <a:p>
            <a:r>
              <a:rPr lang="pt-BR" dirty="0" smtClean="0"/>
              <a:t> </a:t>
            </a:r>
          </a:p>
          <a:p>
            <a:r>
              <a:rPr lang="pt-BR" sz="2800" dirty="0" smtClean="0"/>
              <a:t>Estudos Observacionais:</a:t>
            </a:r>
          </a:p>
          <a:p>
            <a:r>
              <a:rPr lang="pt-BR" dirty="0" smtClean="0"/>
              <a:t>Não existe manipulação da intervenção sobre os participantes.</a:t>
            </a:r>
          </a:p>
          <a:p>
            <a:r>
              <a:rPr lang="pt-BR" dirty="0" err="1" smtClean="0"/>
              <a:t>Ex</a:t>
            </a:r>
            <a:r>
              <a:rPr lang="pt-BR" dirty="0" smtClean="0"/>
              <a:t>: Estudo coorte, estudo caso controle, serie de casos</a:t>
            </a:r>
          </a:p>
          <a:p>
            <a:endParaRPr lang="pt-BR" dirty="0"/>
          </a:p>
        </p:txBody>
      </p:sp>
    </p:spTree>
    <p:extLst>
      <p:ext uri="{BB962C8B-B14F-4D97-AF65-F5344CB8AC3E}">
        <p14:creationId xmlns:p14="http://schemas.microsoft.com/office/powerpoint/2010/main" xmlns="" val="207053529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ctrTitle"/>
          </p:nvPr>
        </p:nvSpPr>
        <p:spPr>
          <a:xfrm>
            <a:off x="539552" y="1557339"/>
            <a:ext cx="7918648" cy="2375717"/>
          </a:xfrm>
        </p:spPr>
        <p:txBody>
          <a:bodyPr/>
          <a:lstStyle/>
          <a:p>
            <a:pPr eaLnBrk="1" hangingPunct="1">
              <a:lnSpc>
                <a:spcPct val="150000"/>
              </a:lnSpc>
            </a:pPr>
            <a:r>
              <a:rPr lang="pt-BR" sz="2600" cap="all" dirty="0" smtClean="0">
                <a:latin typeface="Arial" charset="0"/>
                <a:cs typeface="Arial" charset="0"/>
              </a:rPr>
              <a:t>Tratamento CIRÚRGICO COMPARADO AO TRATAMENTO CLÍNICO NA MIASTENIA GRAVIS - REVISÃO SISTEMÁTICA E METANÁLISE</a:t>
            </a:r>
          </a:p>
        </p:txBody>
      </p:sp>
      <p:sp>
        <p:nvSpPr>
          <p:cNvPr id="3" name="Subtítulo 2"/>
          <p:cNvSpPr>
            <a:spLocks noGrp="1"/>
          </p:cNvSpPr>
          <p:nvPr>
            <p:ph type="subTitle" idx="1"/>
          </p:nvPr>
        </p:nvSpPr>
        <p:spPr>
          <a:xfrm>
            <a:off x="395288" y="4225940"/>
            <a:ext cx="8353425" cy="1274762"/>
          </a:xfrm>
        </p:spPr>
        <p:txBody>
          <a:bodyPr rtlCol="0">
            <a:normAutofit fontScale="92500" lnSpcReduction="20000"/>
          </a:bodyPr>
          <a:lstStyle/>
          <a:p>
            <a:pPr eaLnBrk="1" fontAlgn="auto" hangingPunct="1">
              <a:spcAft>
                <a:spcPts val="0"/>
              </a:spcAft>
              <a:buFont typeface="Arial" pitchFamily="34" charset="0"/>
              <a:buNone/>
              <a:defRPr/>
            </a:pPr>
            <a:r>
              <a:rPr lang="pt-BR" sz="2000" dirty="0" smtClean="0">
                <a:ea typeface="Verdana" pitchFamily="34" charset="0"/>
              </a:rPr>
              <a:t>Aluno: Gilmar Felisberto Junior</a:t>
            </a:r>
          </a:p>
          <a:p>
            <a:pPr eaLnBrk="1" fontAlgn="auto" hangingPunct="1">
              <a:spcAft>
                <a:spcPts val="0"/>
              </a:spcAft>
              <a:buFont typeface="Arial" pitchFamily="34" charset="0"/>
              <a:buNone/>
              <a:defRPr/>
            </a:pPr>
            <a:r>
              <a:rPr lang="pt-BR" sz="2000" dirty="0" smtClean="0">
                <a:ea typeface="Verdana" pitchFamily="34" charset="0"/>
              </a:rPr>
              <a:t>Orientador: Prof</a:t>
            </a:r>
            <a:r>
              <a:rPr lang="pt-BR" sz="2000" baseline="30000" dirty="0" smtClean="0">
                <a:ea typeface="Verdana" pitchFamily="34" charset="0"/>
              </a:rPr>
              <a:t>.</a:t>
            </a:r>
            <a:r>
              <a:rPr lang="pt-BR" sz="2000" dirty="0" smtClean="0">
                <a:ea typeface="Verdana" pitchFamily="34" charset="0"/>
              </a:rPr>
              <a:t> Titular Antônio José Maria </a:t>
            </a:r>
            <a:r>
              <a:rPr lang="pt-BR" sz="2000" dirty="0" err="1" smtClean="0">
                <a:ea typeface="Verdana" pitchFamily="34" charset="0"/>
              </a:rPr>
              <a:t>Cataneo</a:t>
            </a:r>
            <a:endParaRPr lang="pt-BR" sz="2000" dirty="0" smtClean="0">
              <a:ea typeface="Verdana" pitchFamily="34" charset="0"/>
            </a:endParaRPr>
          </a:p>
          <a:p>
            <a:pPr eaLnBrk="1" fontAlgn="auto" hangingPunct="1">
              <a:spcAft>
                <a:spcPts val="0"/>
              </a:spcAft>
              <a:buFont typeface="Arial" pitchFamily="34" charset="0"/>
              <a:buNone/>
              <a:defRPr/>
            </a:pPr>
            <a:r>
              <a:rPr lang="pt-BR" sz="2000" dirty="0" smtClean="0">
                <a:ea typeface="Verdana" pitchFamily="34" charset="0"/>
              </a:rPr>
              <a:t>Co-Orientadora: Profª Adjunta Daniele Cristina </a:t>
            </a:r>
            <a:r>
              <a:rPr lang="pt-BR" sz="2000" dirty="0" err="1" smtClean="0">
                <a:ea typeface="Verdana" pitchFamily="34" charset="0"/>
              </a:rPr>
              <a:t>Cataneo</a:t>
            </a:r>
            <a:endParaRPr lang="pt-BR" sz="2000" dirty="0" smtClean="0">
              <a:ea typeface="Verdana" pitchFamily="34" charset="0"/>
            </a:endParaRPr>
          </a:p>
          <a:p>
            <a:pPr eaLnBrk="1" fontAlgn="auto" hangingPunct="1">
              <a:spcAft>
                <a:spcPts val="0"/>
              </a:spcAft>
              <a:buFont typeface="Arial" pitchFamily="34" charset="0"/>
              <a:buNone/>
              <a:defRPr/>
            </a:pPr>
            <a:r>
              <a:rPr lang="pt-BR" sz="2000" dirty="0" smtClean="0">
                <a:ea typeface="Verdana" pitchFamily="34" charset="0"/>
              </a:rPr>
              <a:t>Co-Orientador: Prof. Assistente Paulo Eduardo de Oliveira Carvalho</a:t>
            </a:r>
            <a:endParaRPr lang="pt-BR" sz="2000" dirty="0">
              <a:ea typeface="Verdana" pitchFamily="34" charset="0"/>
            </a:endParaRPr>
          </a:p>
        </p:txBody>
      </p:sp>
      <p:sp>
        <p:nvSpPr>
          <p:cNvPr id="4" name="CaixaDeTexto 3"/>
          <p:cNvSpPr txBox="1"/>
          <p:nvPr/>
        </p:nvSpPr>
        <p:spPr>
          <a:xfrm>
            <a:off x="1428728" y="5929330"/>
            <a:ext cx="6286544" cy="646331"/>
          </a:xfrm>
          <a:prstGeom prst="rect">
            <a:avLst/>
          </a:prstGeom>
          <a:noFill/>
        </p:spPr>
        <p:txBody>
          <a:bodyPr wrap="square" rtlCol="0">
            <a:spAutoFit/>
          </a:bodyPr>
          <a:lstStyle/>
          <a:p>
            <a:pPr algn="ctr"/>
            <a:r>
              <a:rPr lang="pt-BR" dirty="0" smtClean="0"/>
              <a:t>Programa de Pós Graduação em Bases Gerais da Cirurgia</a:t>
            </a:r>
          </a:p>
          <a:p>
            <a:pPr algn="ctr"/>
            <a:r>
              <a:rPr lang="pt-BR" dirty="0" smtClean="0"/>
              <a:t>Botucatu - 2014</a:t>
            </a:r>
            <a:endParaRPr lang="pt-BR" dirty="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lnSpc>
                <a:spcPct val="150000"/>
              </a:lnSpc>
              <a:buFont typeface="Wingdings" panose="05000000000000000000" pitchFamily="2" charset="2"/>
              <a:buChar char="Ø"/>
            </a:pPr>
            <a:r>
              <a:rPr lang="pt-BR" sz="1800" dirty="0" smtClean="0"/>
              <a:t>Miastenia gravis (MG) é uma doença autoimune que compromete a junção neuromuscular e causa fraqueza flutuante da musculatura esquelética.</a:t>
            </a:r>
          </a:p>
          <a:p>
            <a:pPr marL="0" indent="0" algn="just">
              <a:lnSpc>
                <a:spcPct val="150000"/>
              </a:lnSpc>
              <a:buNone/>
            </a:pPr>
            <a:endParaRPr lang="pt-BR" sz="1800" dirty="0" smtClean="0"/>
          </a:p>
          <a:p>
            <a:pPr algn="just">
              <a:lnSpc>
                <a:spcPct val="150000"/>
              </a:lnSpc>
              <a:buFont typeface="Wingdings" panose="05000000000000000000" pitchFamily="2" charset="2"/>
              <a:buChar char="Ø"/>
            </a:pPr>
            <a:r>
              <a:rPr lang="pt-BR" sz="1800" dirty="0"/>
              <a:t> </a:t>
            </a:r>
            <a:r>
              <a:rPr lang="pt-BR" sz="1800" dirty="0" smtClean="0"/>
              <a:t>Tem progressão insidiosa e segue em sentido craniocaudal.</a:t>
            </a:r>
          </a:p>
          <a:p>
            <a:pPr marL="0" indent="0" algn="just">
              <a:lnSpc>
                <a:spcPct val="150000"/>
              </a:lnSpc>
              <a:buNone/>
            </a:pPr>
            <a:endParaRPr lang="pt-BR" sz="1800" dirty="0" smtClean="0"/>
          </a:p>
          <a:p>
            <a:pPr algn="just">
              <a:lnSpc>
                <a:spcPct val="150000"/>
              </a:lnSpc>
              <a:buFont typeface="Wingdings" panose="05000000000000000000" pitchFamily="2" charset="2"/>
              <a:buChar char="Ø"/>
            </a:pPr>
            <a:r>
              <a:rPr lang="pt-BR" sz="1800" dirty="0" smtClean="0"/>
              <a:t> Músculos lisos, miocárdio e reflexos tendíneos não são afetados.</a:t>
            </a:r>
          </a:p>
          <a:p>
            <a:pPr marL="0" indent="0" algn="r">
              <a:lnSpc>
                <a:spcPct val="150000"/>
              </a:lnSpc>
              <a:buNone/>
            </a:pPr>
            <a:r>
              <a:rPr lang="pt-BR" sz="1800" dirty="0" smtClean="0"/>
              <a:t>(QUEROL 2013; KESSEY 2004)</a:t>
            </a:r>
          </a:p>
          <a:p>
            <a:pPr>
              <a:buNone/>
            </a:pP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buFont typeface="Wingdings" panose="05000000000000000000" pitchFamily="2" charset="2"/>
              <a:buChar char="Ø"/>
            </a:pPr>
            <a:r>
              <a:rPr lang="pt-BR" sz="2400" dirty="0" smtClean="0"/>
              <a:t>Tratamento clínico:</a:t>
            </a:r>
          </a:p>
          <a:p>
            <a:pPr lvl="1" algn="just">
              <a:buFont typeface="Wingdings" panose="05000000000000000000" pitchFamily="2" charset="2"/>
              <a:buChar char="Ø"/>
            </a:pPr>
            <a:r>
              <a:rPr lang="pt-BR" sz="1600" dirty="0"/>
              <a:t> </a:t>
            </a:r>
            <a:r>
              <a:rPr lang="pt-BR" sz="1600" dirty="0" smtClean="0"/>
              <a:t>Medicações que aumentam a transmissão neuromuscular.</a:t>
            </a:r>
          </a:p>
          <a:p>
            <a:pPr lvl="1" algn="just">
              <a:buFont typeface="Wingdings" panose="05000000000000000000" pitchFamily="2" charset="2"/>
              <a:buChar char="Ø"/>
            </a:pPr>
            <a:r>
              <a:rPr lang="pt-BR" sz="1600" dirty="0"/>
              <a:t> </a:t>
            </a:r>
            <a:r>
              <a:rPr lang="pt-BR" sz="1600" dirty="0" smtClean="0"/>
              <a:t>Drogas imunossupressoras.</a:t>
            </a:r>
          </a:p>
          <a:p>
            <a:pPr lvl="1" algn="just">
              <a:buFont typeface="Wingdings" panose="05000000000000000000" pitchFamily="2" charset="2"/>
              <a:buChar char="Ø"/>
            </a:pPr>
            <a:r>
              <a:rPr lang="pt-BR" sz="1600" dirty="0"/>
              <a:t> </a:t>
            </a:r>
            <a:r>
              <a:rPr lang="pt-BR" sz="1600" dirty="0" smtClean="0"/>
              <a:t>Plasmaférese.</a:t>
            </a:r>
          </a:p>
          <a:p>
            <a:pPr lvl="1" algn="just">
              <a:buFont typeface="Wingdings" panose="05000000000000000000" pitchFamily="2" charset="2"/>
              <a:buChar char="Ø"/>
            </a:pPr>
            <a:r>
              <a:rPr lang="pt-BR" sz="1600" dirty="0"/>
              <a:t> </a:t>
            </a:r>
            <a:r>
              <a:rPr lang="pt-BR" sz="1600" dirty="0" smtClean="0"/>
              <a:t>Imunoglobulinas.</a:t>
            </a:r>
          </a:p>
          <a:p>
            <a:pPr lvl="1" algn="just">
              <a:buFont typeface="Wingdings" panose="05000000000000000000" pitchFamily="2" charset="2"/>
              <a:buChar char="Ø"/>
            </a:pPr>
            <a:r>
              <a:rPr lang="pt-BR" sz="1600" dirty="0"/>
              <a:t> </a:t>
            </a:r>
            <a:r>
              <a:rPr lang="pt-BR" sz="1600" dirty="0" smtClean="0"/>
              <a:t>Anticorpos monoclonais.</a:t>
            </a:r>
          </a:p>
          <a:p>
            <a:pPr marL="457200" lvl="1" indent="0" algn="r">
              <a:buNone/>
            </a:pPr>
            <a:endParaRPr lang="pt-BR" sz="1800" dirty="0" smtClean="0"/>
          </a:p>
          <a:p>
            <a:pPr lvl="1" algn="just">
              <a:buFont typeface="Wingdings" panose="05000000000000000000" pitchFamily="2" charset="2"/>
              <a:buChar char="Ø"/>
            </a:pPr>
            <a:r>
              <a:rPr lang="pt-BR" sz="2400" dirty="0" smtClean="0"/>
              <a:t>Tratamento Cirúrgico</a:t>
            </a:r>
            <a:r>
              <a:rPr lang="pt-BR" sz="1800" dirty="0" smtClean="0"/>
              <a:t>:</a:t>
            </a:r>
          </a:p>
          <a:p>
            <a:pPr lvl="1" algn="just">
              <a:buFont typeface="Wingdings" panose="05000000000000000000" pitchFamily="2" charset="2"/>
              <a:buChar char="Ø"/>
            </a:pPr>
            <a:r>
              <a:rPr lang="pt-BR" sz="1800" dirty="0" err="1" smtClean="0"/>
              <a:t>Timectomia</a:t>
            </a:r>
            <a:endParaRPr lang="pt-BR" sz="1800" dirty="0" smtClean="0"/>
          </a:p>
        </p:txBody>
      </p:sp>
    </p:spTree>
    <p:extLst>
      <p:ext uri="{BB962C8B-B14F-4D97-AF65-F5344CB8AC3E}">
        <p14:creationId xmlns="" xmlns:p14="http://schemas.microsoft.com/office/powerpoint/2010/main" val="54210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OBJETIVO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buFont typeface="Wingdings" panose="05000000000000000000" pitchFamily="2" charset="2"/>
              <a:buChar char="Ø"/>
            </a:pPr>
            <a:r>
              <a:rPr lang="pt-BR" sz="1800" dirty="0" smtClean="0"/>
              <a:t>Avaliar a efetividade e segurança do tratamento cirúrgico da MG quando comparado ao tratamento clínico através da realização de uma revisão sistemática de ensaios clínicos randomizados e, na falta deles, estudos com níveis de evidência inferiores. </a:t>
            </a:r>
            <a:endParaRPr lang="pt-BR" sz="1600" dirty="0" smtClean="0"/>
          </a:p>
          <a:p>
            <a:pPr lvl="1">
              <a:buFont typeface="Wingdings" panose="05000000000000000000" pitchFamily="2" charset="2"/>
              <a:buChar char="Ø"/>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spTree>
    <p:extLst>
      <p:ext uri="{BB962C8B-B14F-4D97-AF65-F5344CB8AC3E}">
        <p14:creationId xmlns="" xmlns:p14="http://schemas.microsoft.com/office/powerpoint/2010/main" val="14233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a:t>
            </a:r>
            <a:endParaRPr lang="pt-BR" dirty="0"/>
          </a:p>
        </p:txBody>
      </p:sp>
      <p:sp>
        <p:nvSpPr>
          <p:cNvPr id="3" name="Espaço Reservado para Conteúdo 2"/>
          <p:cNvSpPr>
            <a:spLocks noGrp="1"/>
          </p:cNvSpPr>
          <p:nvPr>
            <p:ph idx="1"/>
          </p:nvPr>
        </p:nvSpPr>
        <p:spPr>
          <a:xfrm>
            <a:off x="467544" y="2132856"/>
            <a:ext cx="8424936" cy="3858222"/>
          </a:xfrm>
        </p:spPr>
        <p:txBody>
          <a:bodyPr/>
          <a:lstStyle/>
          <a:p>
            <a:pPr algn="just">
              <a:buFont typeface="Wingdings" panose="05000000000000000000" pitchFamily="2" charset="2"/>
              <a:buChar char="Ø"/>
            </a:pPr>
            <a:r>
              <a:rPr lang="pt-BR" sz="1800" dirty="0" smtClean="0"/>
              <a:t>Metodologia:</a:t>
            </a:r>
          </a:p>
          <a:p>
            <a:pPr lvl="1" algn="just">
              <a:buFont typeface="Wingdings" panose="05000000000000000000" pitchFamily="2" charset="2"/>
              <a:buChar char="Ø"/>
            </a:pPr>
            <a:r>
              <a:rPr lang="pt-BR" sz="1600" dirty="0" smtClean="0"/>
              <a:t>Foi feita uma revisão sistemática de artigos cujo conteúdo contemplava o tratamento clínico e cirúrgico da MG.</a:t>
            </a:r>
          </a:p>
          <a:p>
            <a:pPr lvl="1" algn="just">
              <a:buFont typeface="Wingdings" panose="05000000000000000000" pitchFamily="2" charset="2"/>
              <a:buChar char="Ø"/>
            </a:pPr>
            <a:r>
              <a:rPr lang="pt-BR" sz="1600" dirty="0"/>
              <a:t> </a:t>
            </a:r>
            <a:r>
              <a:rPr lang="pt-BR" sz="1600" dirty="0" smtClean="0"/>
              <a:t>Trabalho foi submetido ao CEP (of. 42/2014). </a:t>
            </a:r>
          </a:p>
          <a:p>
            <a:pPr marL="0" indent="0" algn="just">
              <a:buNone/>
            </a:pPr>
            <a:endParaRPr lang="pt-BR" sz="1800" dirty="0" smtClean="0"/>
          </a:p>
          <a:p>
            <a:pPr algn="just">
              <a:buFont typeface="Wingdings" panose="05000000000000000000" pitchFamily="2" charset="2"/>
              <a:buChar char="Ø"/>
            </a:pPr>
            <a:r>
              <a:rPr lang="pt-BR" sz="1800" dirty="0"/>
              <a:t> </a:t>
            </a:r>
            <a:r>
              <a:rPr lang="pt-BR" sz="1800" dirty="0" smtClean="0"/>
              <a:t>Tipos de estudos:</a:t>
            </a:r>
          </a:p>
          <a:p>
            <a:pPr lvl="1" algn="just">
              <a:buFont typeface="Wingdings" panose="05000000000000000000" pitchFamily="2" charset="2"/>
              <a:buChar char="Ø"/>
            </a:pPr>
            <a:r>
              <a:rPr lang="pt-BR" sz="1400" dirty="0"/>
              <a:t> </a:t>
            </a:r>
            <a:r>
              <a:rPr lang="pt-BR" sz="1600" dirty="0" smtClean="0"/>
              <a:t>Artigos que continham pelo menos 10 pacientes submetidos à </a:t>
            </a:r>
            <a:r>
              <a:rPr lang="pt-BR" sz="1600" dirty="0" smtClean="0">
                <a:solidFill>
                  <a:srgbClr val="FF0000"/>
                </a:solidFill>
              </a:rPr>
              <a:t>cada</a:t>
            </a:r>
            <a:r>
              <a:rPr lang="pt-BR" sz="1600" dirty="0" smtClean="0"/>
              <a:t> intervenção.</a:t>
            </a:r>
          </a:p>
          <a:p>
            <a:pPr lvl="1" algn="just">
              <a:buFont typeface="Wingdings" panose="05000000000000000000" pitchFamily="2" charset="2"/>
              <a:buChar char="Ø"/>
            </a:pPr>
            <a:r>
              <a:rPr lang="pt-BR" sz="1600" dirty="0"/>
              <a:t> </a:t>
            </a:r>
            <a:r>
              <a:rPr lang="pt-BR" sz="1600" dirty="0" smtClean="0"/>
              <a:t>Inicialmente foi feita uma busca visando apenas ECR.</a:t>
            </a:r>
          </a:p>
          <a:p>
            <a:pPr lvl="1" algn="just">
              <a:buFont typeface="Wingdings" panose="05000000000000000000" pitchFamily="2" charset="2"/>
              <a:buChar char="Ø"/>
            </a:pPr>
            <a:r>
              <a:rPr lang="pt-BR" sz="1600" dirty="0"/>
              <a:t> </a:t>
            </a:r>
            <a:r>
              <a:rPr lang="pt-BR" sz="1600" dirty="0" smtClean="0"/>
              <a:t>Foram aceitos estudos retrospectivos como casos-controle e série de casos.</a:t>
            </a:r>
          </a:p>
          <a:p>
            <a:pPr marL="457200" lvl="1" indent="0">
              <a:buNone/>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spTree>
    <p:extLst>
      <p:ext uri="{BB962C8B-B14F-4D97-AF65-F5344CB8AC3E}">
        <p14:creationId xmlns="" xmlns:p14="http://schemas.microsoft.com/office/powerpoint/2010/main" val="383036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buFont typeface="Wingdings" panose="05000000000000000000" pitchFamily="2" charset="2"/>
              <a:buChar char="Ø"/>
            </a:pPr>
            <a:r>
              <a:rPr lang="pt-BR" sz="1800" dirty="0"/>
              <a:t> </a:t>
            </a:r>
            <a:r>
              <a:rPr lang="pt-BR" sz="1800" dirty="0" smtClean="0"/>
              <a:t>Tipos de intervenção:</a:t>
            </a:r>
          </a:p>
          <a:p>
            <a:pPr lvl="1" algn="just">
              <a:buFont typeface="Wingdings" panose="05000000000000000000" pitchFamily="2" charset="2"/>
              <a:buChar char="Ø"/>
            </a:pPr>
            <a:r>
              <a:rPr lang="pt-BR" sz="1600" dirty="0"/>
              <a:t> </a:t>
            </a:r>
            <a:r>
              <a:rPr lang="pt-BR" sz="1600" dirty="0" smtClean="0"/>
              <a:t>Tratamento cirúrgico: timectomia simples ou ampliada.</a:t>
            </a:r>
          </a:p>
          <a:p>
            <a:pPr lvl="1" algn="just">
              <a:buFont typeface="Wingdings" panose="05000000000000000000" pitchFamily="2" charset="2"/>
              <a:buChar char="Ø"/>
            </a:pPr>
            <a:r>
              <a:rPr lang="pt-BR" sz="1600" dirty="0" smtClean="0"/>
              <a:t> Tratamento clinico: qualquer modalidade.</a:t>
            </a:r>
          </a:p>
          <a:p>
            <a:pPr marL="0" indent="0" algn="just">
              <a:buNone/>
            </a:pPr>
            <a:endParaRPr lang="pt-BR" sz="1800" dirty="0" smtClean="0"/>
          </a:p>
          <a:p>
            <a:pPr algn="just">
              <a:buFont typeface="Wingdings" panose="05000000000000000000" pitchFamily="2" charset="2"/>
              <a:buChar char="Ø"/>
            </a:pPr>
            <a:r>
              <a:rPr lang="pt-BR" sz="1800" dirty="0"/>
              <a:t> </a:t>
            </a:r>
            <a:r>
              <a:rPr lang="pt-BR" sz="1800" dirty="0" smtClean="0"/>
              <a:t>Desfechos avaliados:</a:t>
            </a:r>
          </a:p>
          <a:p>
            <a:pPr lvl="1" algn="just">
              <a:buFont typeface="Wingdings" panose="05000000000000000000" pitchFamily="2" charset="2"/>
              <a:buChar char="Ø"/>
            </a:pPr>
            <a:r>
              <a:rPr lang="pt-BR" sz="1400" dirty="0"/>
              <a:t> </a:t>
            </a:r>
            <a:r>
              <a:rPr lang="pt-BR" sz="1600" dirty="0" smtClean="0"/>
              <a:t>Desfecho primário: mortalidade.</a:t>
            </a:r>
          </a:p>
          <a:p>
            <a:pPr marL="457200" lvl="1" indent="0" algn="just">
              <a:buNone/>
            </a:pPr>
            <a:endParaRPr lang="pt-BR" sz="1200" dirty="0" smtClean="0"/>
          </a:p>
          <a:p>
            <a:pPr lvl="1" algn="just">
              <a:buFont typeface="Wingdings" panose="05000000000000000000" pitchFamily="2" charset="2"/>
              <a:buChar char="Ø"/>
            </a:pPr>
            <a:r>
              <a:rPr lang="pt-BR" sz="1600" dirty="0"/>
              <a:t> </a:t>
            </a:r>
            <a:r>
              <a:rPr lang="pt-BR" sz="1600" dirty="0" smtClean="0"/>
              <a:t>Desfecho</a:t>
            </a:r>
            <a:r>
              <a:rPr lang="pt-BR" sz="1600" dirty="0" smtClean="0">
                <a:solidFill>
                  <a:srgbClr val="FF0000"/>
                </a:solidFill>
              </a:rPr>
              <a:t>s</a:t>
            </a:r>
            <a:r>
              <a:rPr lang="pt-BR" sz="1600" dirty="0" smtClean="0"/>
              <a:t> secundário</a:t>
            </a:r>
            <a:r>
              <a:rPr lang="pt-BR" sz="1600" dirty="0" smtClean="0">
                <a:solidFill>
                  <a:srgbClr val="FF0000"/>
                </a:solidFill>
              </a:rPr>
              <a:t>s</a:t>
            </a:r>
            <a:r>
              <a:rPr lang="pt-BR" sz="1600" dirty="0" smtClean="0"/>
              <a:t>: remissão e melhora da MG.</a:t>
            </a:r>
          </a:p>
          <a:p>
            <a:pPr marL="457200" lvl="1" indent="0">
              <a:buNone/>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spTree>
    <p:extLst>
      <p:ext uri="{BB962C8B-B14F-4D97-AF65-F5344CB8AC3E}">
        <p14:creationId xmlns="" xmlns:p14="http://schemas.microsoft.com/office/powerpoint/2010/main" val="139364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buFont typeface="Wingdings" panose="05000000000000000000" pitchFamily="2" charset="2"/>
              <a:buChar char="Ø"/>
            </a:pPr>
            <a:r>
              <a:rPr lang="pt-BR" sz="1800" dirty="0"/>
              <a:t> </a:t>
            </a:r>
            <a:r>
              <a:rPr lang="pt-BR" sz="1800" dirty="0" smtClean="0"/>
              <a:t>Estratégia de busca:</a:t>
            </a:r>
          </a:p>
          <a:p>
            <a:pPr marL="0" indent="0" algn="just">
              <a:buNone/>
            </a:pPr>
            <a:endParaRPr lang="pt-BR" sz="1800" dirty="0" smtClean="0"/>
          </a:p>
          <a:p>
            <a:pPr lvl="1" algn="just">
              <a:buFont typeface="Wingdings" panose="05000000000000000000" pitchFamily="2" charset="2"/>
              <a:buChar char="Ø"/>
            </a:pPr>
            <a:r>
              <a:rPr lang="pt-BR" sz="1600" dirty="0"/>
              <a:t>A estratégia de busca foi feita levando em consideração o PICO e foi adaptada a cada base</a:t>
            </a:r>
            <a:r>
              <a:rPr lang="pt-BR" sz="1600" dirty="0" smtClean="0"/>
              <a:t>.</a:t>
            </a:r>
          </a:p>
          <a:p>
            <a:pPr lvl="1" algn="just">
              <a:buFont typeface="Wingdings" panose="05000000000000000000" pitchFamily="2" charset="2"/>
              <a:buChar char="Ø"/>
            </a:pPr>
            <a:r>
              <a:rPr lang="pt-BR" sz="1600" dirty="0"/>
              <a:t> </a:t>
            </a:r>
            <a:r>
              <a:rPr lang="pt-BR" sz="1600" dirty="0" smtClean="0"/>
              <a:t>Foram utilizadas os seguintes bancos de dados:</a:t>
            </a:r>
          </a:p>
          <a:p>
            <a:pPr lvl="2" algn="just">
              <a:buFont typeface="Wingdings" panose="05000000000000000000" pitchFamily="2" charset="2"/>
              <a:buChar char="Ø"/>
            </a:pPr>
            <a:r>
              <a:rPr lang="pt-BR" sz="1200" dirty="0" smtClean="0"/>
              <a:t> </a:t>
            </a:r>
            <a:r>
              <a:rPr lang="pt-BR" sz="1400" dirty="0" smtClean="0"/>
              <a:t>MEDLINE</a:t>
            </a:r>
          </a:p>
          <a:p>
            <a:pPr lvl="2" algn="just">
              <a:buFont typeface="Wingdings" panose="05000000000000000000" pitchFamily="2" charset="2"/>
              <a:buChar char="Ø"/>
            </a:pPr>
            <a:r>
              <a:rPr lang="pt-BR" sz="1400" dirty="0"/>
              <a:t> </a:t>
            </a:r>
            <a:r>
              <a:rPr lang="pt-BR" sz="1400" dirty="0" smtClean="0"/>
              <a:t>EMBASE</a:t>
            </a:r>
          </a:p>
          <a:p>
            <a:pPr lvl="2" algn="just">
              <a:buFont typeface="Wingdings" panose="05000000000000000000" pitchFamily="2" charset="2"/>
              <a:buChar char="Ø"/>
            </a:pPr>
            <a:r>
              <a:rPr lang="pt-BR" sz="1400" dirty="0"/>
              <a:t> </a:t>
            </a:r>
            <a:r>
              <a:rPr lang="pt-BR" sz="1400" dirty="0" smtClean="0"/>
              <a:t>LILACS</a:t>
            </a:r>
          </a:p>
          <a:p>
            <a:pPr marL="457200" lvl="1" indent="0" algn="just">
              <a:buNone/>
            </a:pPr>
            <a:endParaRPr lang="pt-BR" sz="1800" dirty="0" smtClean="0"/>
          </a:p>
          <a:p>
            <a:pPr algn="just">
              <a:buFont typeface="Wingdings" panose="05000000000000000000" pitchFamily="2" charset="2"/>
              <a:buChar char="Ø"/>
            </a:pPr>
            <a:r>
              <a:rPr lang="pt-BR" sz="1800" dirty="0"/>
              <a:t> </a:t>
            </a:r>
            <a:r>
              <a:rPr lang="pt-BR" sz="1800" dirty="0" smtClean="0"/>
              <a:t>Seleção dos estudos:</a:t>
            </a:r>
          </a:p>
          <a:p>
            <a:pPr lvl="1" algn="just">
              <a:buFont typeface="Wingdings" panose="05000000000000000000" pitchFamily="2" charset="2"/>
              <a:buChar char="Ø"/>
            </a:pPr>
            <a:r>
              <a:rPr lang="pt-BR" sz="1400" dirty="0"/>
              <a:t> </a:t>
            </a:r>
            <a:r>
              <a:rPr lang="pt-BR" sz="1600" dirty="0" smtClean="0"/>
              <a:t>Foi feita por dois revisores de modo independente.</a:t>
            </a:r>
          </a:p>
          <a:p>
            <a:pPr marL="457200" lvl="1" indent="0" algn="just">
              <a:buNone/>
            </a:pPr>
            <a:endParaRPr lang="pt-BR" sz="1200" dirty="0" smtClean="0"/>
          </a:p>
          <a:p>
            <a:pPr lvl="1" algn="just">
              <a:buFont typeface="Wingdings" panose="05000000000000000000" pitchFamily="2" charset="2"/>
              <a:buChar char="Ø"/>
            </a:pPr>
            <a:r>
              <a:rPr lang="pt-BR" sz="1600" dirty="0"/>
              <a:t> </a:t>
            </a:r>
            <a:r>
              <a:rPr lang="pt-BR" sz="1600" dirty="0" smtClean="0"/>
              <a:t>Um terceiro revisor ficou a disposição para resolver as discordâncias.</a:t>
            </a:r>
          </a:p>
          <a:p>
            <a:pPr marL="457200" lvl="1" indent="0">
              <a:buNone/>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spTree>
    <p:extLst>
      <p:ext uri="{BB962C8B-B14F-4D97-AF65-F5344CB8AC3E}">
        <p14:creationId xmlns="" xmlns:p14="http://schemas.microsoft.com/office/powerpoint/2010/main" val="6625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MÉTODO</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buFont typeface="Wingdings" panose="05000000000000000000" pitchFamily="2" charset="2"/>
              <a:buChar char="Ø"/>
            </a:pPr>
            <a:r>
              <a:rPr lang="pt-BR" sz="1800" dirty="0"/>
              <a:t> </a:t>
            </a:r>
            <a:r>
              <a:rPr lang="pt-BR" sz="1800" dirty="0" smtClean="0"/>
              <a:t>Extração dos dados:</a:t>
            </a:r>
          </a:p>
          <a:p>
            <a:pPr lvl="1" algn="just">
              <a:buFont typeface="Wingdings" panose="05000000000000000000" pitchFamily="2" charset="2"/>
              <a:buChar char="Ø"/>
            </a:pPr>
            <a:r>
              <a:rPr lang="pt-BR" sz="1600" dirty="0"/>
              <a:t> </a:t>
            </a:r>
            <a:r>
              <a:rPr lang="pt-BR" sz="1600" dirty="0" smtClean="0"/>
              <a:t>Foi feita utilizando um formulário padrão.</a:t>
            </a:r>
          </a:p>
          <a:p>
            <a:pPr marL="0" indent="0" algn="just">
              <a:buNone/>
            </a:pPr>
            <a:endParaRPr lang="pt-BR" sz="1800" dirty="0" smtClean="0"/>
          </a:p>
          <a:p>
            <a:pPr algn="just">
              <a:buFont typeface="Wingdings" panose="05000000000000000000" pitchFamily="2" charset="2"/>
              <a:buChar char="Ø"/>
            </a:pPr>
            <a:r>
              <a:rPr lang="pt-BR" sz="1800" dirty="0"/>
              <a:t> </a:t>
            </a:r>
            <a:r>
              <a:rPr lang="pt-BR" sz="1800" dirty="0" smtClean="0"/>
              <a:t>Análise de subgrupos:</a:t>
            </a:r>
          </a:p>
          <a:p>
            <a:pPr lvl="1" algn="just">
              <a:buFont typeface="Wingdings" panose="05000000000000000000" pitchFamily="2" charset="2"/>
              <a:buChar char="Ø"/>
            </a:pPr>
            <a:r>
              <a:rPr lang="pt-BR" sz="1400" dirty="0"/>
              <a:t> </a:t>
            </a:r>
            <a:r>
              <a:rPr lang="pt-BR" sz="1600" dirty="0" smtClean="0"/>
              <a:t>Avaliação das seguintes variáveis:</a:t>
            </a:r>
          </a:p>
          <a:p>
            <a:pPr lvl="2" algn="just">
              <a:buFont typeface="Wingdings" panose="05000000000000000000" pitchFamily="2" charset="2"/>
              <a:buChar char="Ø"/>
            </a:pPr>
            <a:r>
              <a:rPr lang="pt-BR" sz="1200" dirty="0"/>
              <a:t> </a:t>
            </a:r>
            <a:r>
              <a:rPr lang="pt-BR" sz="1400" dirty="0" smtClean="0"/>
              <a:t>Sexo; idade; tipo de timectomia.</a:t>
            </a:r>
          </a:p>
          <a:p>
            <a:pPr marL="0" indent="0" algn="just">
              <a:buNone/>
            </a:pPr>
            <a:r>
              <a:rPr lang="pt-BR" sz="1800" dirty="0" smtClean="0"/>
              <a:t> </a:t>
            </a:r>
          </a:p>
          <a:p>
            <a:pPr algn="just">
              <a:buFont typeface="Wingdings" panose="05000000000000000000" pitchFamily="2" charset="2"/>
              <a:buChar char="Ø"/>
            </a:pPr>
            <a:r>
              <a:rPr lang="pt-BR" sz="1800" dirty="0"/>
              <a:t> </a:t>
            </a:r>
            <a:r>
              <a:rPr lang="pt-BR" sz="1800" dirty="0" smtClean="0"/>
              <a:t>Análise estatística:</a:t>
            </a:r>
          </a:p>
          <a:p>
            <a:pPr lvl="1" algn="just">
              <a:buFont typeface="Wingdings" panose="05000000000000000000" pitchFamily="2" charset="2"/>
              <a:buChar char="Ø"/>
            </a:pPr>
            <a:r>
              <a:rPr lang="pt-BR" sz="1400" dirty="0" smtClean="0"/>
              <a:t> </a:t>
            </a:r>
            <a:r>
              <a:rPr lang="pt-BR" sz="1600" dirty="0" smtClean="0"/>
              <a:t>Foi feita com auxílio do programa </a:t>
            </a:r>
            <a:r>
              <a:rPr lang="pt-BR" sz="1600" dirty="0" err="1" smtClean="0"/>
              <a:t>StatsDirect</a:t>
            </a:r>
            <a:r>
              <a:rPr lang="pt-BR" sz="1600" dirty="0" smtClean="0"/>
              <a:t>, versão 3.0.121.</a:t>
            </a:r>
          </a:p>
          <a:p>
            <a:pPr lvl="1" algn="just">
              <a:buFont typeface="Wingdings" panose="05000000000000000000" pitchFamily="2" charset="2"/>
              <a:buChar char="Ø"/>
            </a:pPr>
            <a:r>
              <a:rPr lang="pt-BR" sz="1600" dirty="0"/>
              <a:t> </a:t>
            </a:r>
            <a:r>
              <a:rPr lang="pt-BR" sz="1600" dirty="0" smtClean="0"/>
              <a:t>Desfechos foram considerados variáveis dicotômicas.</a:t>
            </a:r>
          </a:p>
          <a:p>
            <a:pPr lvl="1" algn="just">
              <a:buFont typeface="Wingdings" panose="05000000000000000000" pitchFamily="2" charset="2"/>
              <a:buChar char="Ø"/>
            </a:pPr>
            <a:r>
              <a:rPr lang="pt-BR" sz="1600" dirty="0"/>
              <a:t> </a:t>
            </a:r>
            <a:r>
              <a:rPr lang="pt-BR" sz="1600" dirty="0" smtClean="0"/>
              <a:t>Inconsistências dos estudos foram quantificadas através do teste de heterogeneidade.</a:t>
            </a:r>
          </a:p>
          <a:p>
            <a:pPr marL="457200" lvl="1" indent="0" algn="just">
              <a:buNone/>
            </a:pPr>
            <a:endParaRPr lang="pt-BR" sz="1400" dirty="0" smtClean="0"/>
          </a:p>
          <a:p>
            <a:pPr marL="457200" lvl="1" indent="0">
              <a:buNone/>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spTree>
    <p:extLst>
      <p:ext uri="{BB962C8B-B14F-4D97-AF65-F5344CB8AC3E}">
        <p14:creationId xmlns="" xmlns:p14="http://schemas.microsoft.com/office/powerpoint/2010/main" val="343323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04864"/>
            <a:ext cx="8229600" cy="3786214"/>
          </a:xfrm>
        </p:spPr>
        <p:txBody>
          <a:bodyPr/>
          <a:lstStyle/>
          <a:p>
            <a:pPr algn="just">
              <a:buFont typeface="Wingdings" panose="05000000000000000000" pitchFamily="2" charset="2"/>
              <a:buChar char="Ø"/>
            </a:pPr>
            <a:r>
              <a:rPr lang="pt-BR" sz="1800" dirty="0"/>
              <a:t> </a:t>
            </a:r>
            <a:r>
              <a:rPr lang="pt-BR" sz="1800" dirty="0" smtClean="0"/>
              <a:t>Casuística</a:t>
            </a:r>
          </a:p>
          <a:p>
            <a:pPr marL="457200" lvl="1" indent="0" algn="just">
              <a:buNone/>
            </a:pPr>
            <a:endParaRPr lang="pt-BR" sz="1400" dirty="0" smtClean="0"/>
          </a:p>
          <a:p>
            <a:pPr marL="457200" lvl="1" indent="0">
              <a:buNone/>
            </a:pPr>
            <a:endParaRPr lang="pt-BR" sz="1600" dirty="0"/>
          </a:p>
          <a:p>
            <a:pPr marL="457200" lvl="1" indent="0" algn="r">
              <a:buNone/>
            </a:pPr>
            <a:endParaRPr lang="pt-BR" sz="1800" dirty="0" smtClean="0"/>
          </a:p>
          <a:p>
            <a:pPr marL="457200" lvl="1" indent="0" algn="r">
              <a:buNone/>
            </a:pPr>
            <a:r>
              <a:rPr lang="pt-BR" sz="1600" dirty="0"/>
              <a:t>	</a:t>
            </a:r>
            <a:endParaRPr lang="pt-BR" sz="1800" dirty="0" smtClean="0"/>
          </a:p>
          <a:p>
            <a:pPr lvl="1" algn="just">
              <a:buFont typeface="Wingdings" panose="05000000000000000000" pitchFamily="2" charset="2"/>
              <a:buChar char="Ø"/>
            </a:pPr>
            <a:endParaRPr lang="pt-BR" sz="1400" dirty="0" smtClean="0"/>
          </a:p>
        </p:txBody>
      </p:sp>
      <p:graphicFrame>
        <p:nvGraphicFramePr>
          <p:cNvPr id="4" name="Diagrama 3"/>
          <p:cNvGraphicFramePr/>
          <p:nvPr>
            <p:extLst>
              <p:ext uri="{D42A27DB-BD31-4B8C-83A1-F6EECF244321}">
                <p14:modId xmlns="" xmlns:p14="http://schemas.microsoft.com/office/powerpoint/2010/main" val="717893967"/>
              </p:ext>
            </p:extLst>
          </p:nvPr>
        </p:nvGraphicFramePr>
        <p:xfrm>
          <a:off x="1763688" y="2564904"/>
          <a:ext cx="6408712" cy="413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9861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0038" y="609599"/>
            <a:ext cx="8558212" cy="5705476"/>
          </a:xfrm>
        </p:spPr>
        <p:txBody>
          <a:bodyPr/>
          <a:lstStyle/>
          <a:p>
            <a:r>
              <a:rPr lang="pt-BR" dirty="0" smtClean="0"/>
              <a:t>Formatos para títulos </a:t>
            </a:r>
            <a:r>
              <a:rPr lang="pt-BR" dirty="0" err="1" smtClean="0"/>
              <a:t>Cochrane</a:t>
            </a:r>
            <a:r>
              <a:rPr lang="pt-BR" dirty="0" smtClean="0"/>
              <a:t>: </a:t>
            </a:r>
            <a:br>
              <a:rPr lang="pt-BR" dirty="0" smtClean="0"/>
            </a:br>
            <a:r>
              <a:rPr lang="pt-BR" sz="2800" dirty="0" smtClean="0"/>
              <a:t/>
            </a:r>
            <a:br>
              <a:rPr lang="pt-BR" sz="2800" dirty="0" smtClean="0"/>
            </a:br>
            <a:r>
              <a:rPr lang="pt-BR" sz="2800" dirty="0" smtClean="0"/>
              <a:t>1- [intervenção] para [problema de saúde]</a:t>
            </a:r>
            <a:br>
              <a:rPr lang="pt-BR" sz="2800" dirty="0" smtClean="0"/>
            </a:br>
            <a:r>
              <a:rPr lang="pt-BR" sz="2800" dirty="0" smtClean="0"/>
              <a:t>por exemplo. </a:t>
            </a:r>
            <a:r>
              <a:rPr lang="pt-BR" sz="2800" dirty="0" err="1" smtClean="0"/>
              <a:t>Antiplatelet</a:t>
            </a:r>
            <a:r>
              <a:rPr lang="pt-BR" sz="2800" dirty="0" smtClean="0"/>
              <a:t> </a:t>
            </a:r>
            <a:r>
              <a:rPr lang="pt-BR" sz="2800" dirty="0" err="1" smtClean="0"/>
              <a:t>therapy</a:t>
            </a:r>
            <a:r>
              <a:rPr lang="pt-BR" sz="2800" dirty="0" smtClean="0"/>
              <a:t> for </a:t>
            </a:r>
            <a:r>
              <a:rPr lang="pt-BR" sz="2800" dirty="0" err="1" smtClean="0"/>
              <a:t>acute</a:t>
            </a:r>
            <a:r>
              <a:rPr lang="pt-BR" sz="2800" dirty="0" smtClean="0"/>
              <a:t> </a:t>
            </a:r>
            <a:r>
              <a:rPr lang="pt-BR" sz="2800" dirty="0" err="1" smtClean="0"/>
              <a:t>stroke</a:t>
            </a:r>
            <a:r>
              <a:rPr lang="pt-BR" sz="2800" dirty="0" smtClean="0"/>
              <a:t> </a:t>
            </a:r>
            <a:br>
              <a:rPr lang="pt-BR" sz="2800" dirty="0" smtClean="0"/>
            </a:br>
            <a:r>
              <a:rPr lang="pt-BR" sz="2800" dirty="0" smtClean="0"/>
              <a:t> </a:t>
            </a:r>
            <a:br>
              <a:rPr lang="pt-BR" sz="2800" dirty="0" smtClean="0"/>
            </a:br>
            <a:r>
              <a:rPr lang="pt-BR" sz="2800" dirty="0" smtClean="0"/>
              <a:t>2- [intervenção A] VERSUS [intervenção B] para [problema de saúde]</a:t>
            </a:r>
            <a:br>
              <a:rPr lang="pt-BR" sz="2800" dirty="0" smtClean="0"/>
            </a:br>
            <a:r>
              <a:rPr lang="pt-BR" sz="2800" dirty="0" smtClean="0"/>
              <a:t>por exemplo: Local versus general </a:t>
            </a:r>
            <a:r>
              <a:rPr lang="pt-BR" sz="2800" dirty="0" err="1" smtClean="0"/>
              <a:t>anaesthesia</a:t>
            </a:r>
            <a:r>
              <a:rPr lang="pt-BR" sz="2800" dirty="0" smtClean="0"/>
              <a:t> for </a:t>
            </a:r>
            <a:r>
              <a:rPr lang="pt-BR" sz="2800" dirty="0" err="1" smtClean="0"/>
              <a:t>carotid</a:t>
            </a:r>
            <a:r>
              <a:rPr lang="pt-BR" sz="2800" dirty="0" smtClean="0"/>
              <a:t> </a:t>
            </a:r>
            <a:r>
              <a:rPr lang="pt-BR" sz="2800" dirty="0" err="1" smtClean="0"/>
              <a:t>endarterectomy</a:t>
            </a:r>
            <a:r>
              <a:rPr lang="pt-BR" sz="2800" dirty="0" smtClean="0"/>
              <a:t> </a:t>
            </a:r>
            <a:br>
              <a:rPr lang="pt-BR" sz="2800" dirty="0" smtClean="0"/>
            </a:br>
            <a:r>
              <a:rPr lang="pt-BR" sz="2800" dirty="0" smtClean="0"/>
              <a:t>  </a:t>
            </a:r>
            <a:br>
              <a:rPr lang="pt-BR" sz="2800" dirty="0" smtClean="0"/>
            </a:br>
            <a:r>
              <a:rPr lang="pt-BR" sz="2800" dirty="0" smtClean="0"/>
              <a:t>3- [intervenção] para [problema de saúde] em [grupo participante]</a:t>
            </a:r>
            <a:br>
              <a:rPr lang="pt-BR" sz="2800" dirty="0" smtClean="0"/>
            </a:br>
            <a:r>
              <a:rPr lang="pt-BR" sz="2800" dirty="0" smtClean="0"/>
              <a:t>por exemplo: </a:t>
            </a:r>
            <a:r>
              <a:rPr lang="pt-BR" sz="2800" dirty="0" err="1" smtClean="0"/>
              <a:t>Fibrinolytic</a:t>
            </a:r>
            <a:r>
              <a:rPr lang="pt-BR" sz="2800" dirty="0" smtClean="0"/>
              <a:t> </a:t>
            </a:r>
            <a:r>
              <a:rPr lang="pt-BR" sz="2800" dirty="0" err="1" smtClean="0"/>
              <a:t>therapy</a:t>
            </a:r>
            <a:r>
              <a:rPr lang="pt-BR" sz="2800" dirty="0" smtClean="0"/>
              <a:t> for intraventricular </a:t>
            </a:r>
            <a:r>
              <a:rPr lang="pt-BR" sz="2800" dirty="0" err="1" smtClean="0"/>
              <a:t>hemorrhage</a:t>
            </a:r>
            <a:r>
              <a:rPr lang="pt-BR" sz="2800" dirty="0" smtClean="0"/>
              <a:t> in </a:t>
            </a:r>
            <a:r>
              <a:rPr lang="pt-BR" sz="2800" dirty="0" err="1" smtClean="0"/>
              <a:t>adults</a:t>
            </a:r>
            <a:r>
              <a:rPr lang="pt-BR" sz="2800" dirty="0" smtClean="0"/>
              <a:t> </a:t>
            </a:r>
            <a:br>
              <a:rPr lang="pt-BR" sz="2800" dirty="0" smtClean="0"/>
            </a:br>
            <a:endParaRPr lang="pt-BR" sz="28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3786214"/>
          </a:xfrm>
        </p:spPr>
        <p:txBody>
          <a:bodyPr/>
          <a:lstStyle/>
          <a:p>
            <a:pPr algn="just">
              <a:buFont typeface="Wingdings" panose="05000000000000000000" pitchFamily="2" charset="2"/>
              <a:buChar char="Ø"/>
            </a:pPr>
            <a:r>
              <a:rPr lang="pt-BR" sz="1800" dirty="0"/>
              <a:t> </a:t>
            </a:r>
            <a:r>
              <a:rPr lang="pt-BR" sz="1800" dirty="0" smtClean="0"/>
              <a:t>Mortalidade:</a:t>
            </a:r>
          </a:p>
          <a:p>
            <a:pPr lvl="1" algn="just">
              <a:buFont typeface="Wingdings" panose="05000000000000000000" pitchFamily="2" charset="2"/>
              <a:buChar char="Ø"/>
            </a:pPr>
            <a:r>
              <a:rPr lang="pt-BR" sz="1400" dirty="0" smtClean="0"/>
              <a:t> </a:t>
            </a:r>
            <a:r>
              <a:rPr lang="pt-BR" sz="1600" dirty="0" smtClean="0"/>
              <a:t>Análise pode ser feita com oito estudos.</a:t>
            </a:r>
          </a:p>
          <a:p>
            <a:pPr lvl="1" algn="just">
              <a:buFont typeface="Wingdings" panose="05000000000000000000" pitchFamily="2" charset="2"/>
              <a:buChar char="Ø"/>
            </a:pPr>
            <a:r>
              <a:rPr lang="pt-BR" sz="1600" dirty="0"/>
              <a:t> </a:t>
            </a:r>
            <a:r>
              <a:rPr lang="pt-BR" sz="1600" dirty="0" smtClean="0"/>
              <a:t>Desfecho incluiu 2.343 pacientes.</a:t>
            </a:r>
          </a:p>
          <a:p>
            <a:pPr marL="457200" lvl="1" indent="0" algn="just">
              <a:buNone/>
            </a:pPr>
            <a:endParaRPr lang="pt-BR" sz="1400" dirty="0" smtClean="0"/>
          </a:p>
          <a:p>
            <a:pPr marL="457200" lvl="1" indent="0" algn="r">
              <a:buNone/>
            </a:pPr>
            <a:r>
              <a:rPr lang="pt-BR" sz="1600" dirty="0"/>
              <a:t>	</a:t>
            </a:r>
            <a:endParaRPr lang="pt-BR" sz="1800" dirty="0" smtClean="0"/>
          </a:p>
        </p:txBody>
      </p:sp>
    </p:spTree>
    <p:extLst>
      <p:ext uri="{BB962C8B-B14F-4D97-AF65-F5344CB8AC3E}">
        <p14:creationId xmlns="" xmlns:p14="http://schemas.microsoft.com/office/powerpoint/2010/main" val="363720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Mortalidade:</a:t>
            </a:r>
          </a:p>
          <a:p>
            <a:pPr marL="457200" lvl="1" indent="0" algn="just">
              <a:buNone/>
            </a:pPr>
            <a:r>
              <a:rPr lang="pt-BR" sz="1400" dirty="0" smtClean="0"/>
              <a:t> Grupo Cirúrgico</a:t>
            </a:r>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endParaRPr lang="pt-BR" sz="1800" dirty="0" smtClean="0"/>
          </a:p>
          <a:p>
            <a:pPr marL="457200" lvl="1" indent="0" algn="just">
              <a:buNone/>
            </a:pPr>
            <a:endParaRPr lang="pt-BR" sz="1800" dirty="0" smtClean="0"/>
          </a:p>
          <a:p>
            <a:pPr marL="457200" lvl="1" indent="0" algn="just">
              <a:buNone/>
            </a:pPr>
            <a:r>
              <a:rPr lang="pt-BR" sz="1800" dirty="0" smtClean="0"/>
              <a:t>I²: 76% ( IC 95% 42,7% a 86,4%) (p&lt; 0,0001)</a:t>
            </a:r>
            <a:r>
              <a:rPr lang="pt-BR" sz="1600" dirty="0"/>
              <a:t>	</a:t>
            </a:r>
            <a:endParaRPr lang="pt-BR" sz="1800" dirty="0" smtClean="0"/>
          </a:p>
        </p:txBody>
      </p:sp>
      <p:pic>
        <p:nvPicPr>
          <p:cNvPr id="4" name="Imagem 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3848" y="1857356"/>
            <a:ext cx="5496724" cy="4091924"/>
          </a:xfrm>
          <a:prstGeom prst="rect">
            <a:avLst/>
          </a:prstGeom>
          <a:noFill/>
          <a:ln>
            <a:noFill/>
          </a:ln>
        </p:spPr>
      </p:pic>
    </p:spTree>
    <p:extLst>
      <p:ext uri="{BB962C8B-B14F-4D97-AF65-F5344CB8AC3E}">
        <p14:creationId xmlns="" xmlns:p14="http://schemas.microsoft.com/office/powerpoint/2010/main" val="5810738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Mortalidade:</a:t>
            </a:r>
          </a:p>
          <a:p>
            <a:pPr marL="457200" lvl="1" indent="0" algn="just">
              <a:buNone/>
            </a:pPr>
            <a:r>
              <a:rPr lang="pt-BR" sz="1400" dirty="0" smtClean="0"/>
              <a:t> Grupo Clinico</a:t>
            </a: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just">
              <a:buNone/>
            </a:pPr>
            <a:endParaRPr lang="pt-BR" sz="1600" dirty="0"/>
          </a:p>
          <a:p>
            <a:pPr marL="457200" lvl="1" indent="0" algn="just">
              <a:buNone/>
            </a:pPr>
            <a:endParaRPr lang="pt-BR" sz="1600" dirty="0"/>
          </a:p>
          <a:p>
            <a:pPr marL="457200" lvl="1" indent="0" algn="just">
              <a:buNone/>
            </a:pPr>
            <a:endParaRPr lang="pt-BR" sz="1600" dirty="0"/>
          </a:p>
          <a:p>
            <a:pPr marL="457200" lvl="1" indent="0" algn="just">
              <a:buNone/>
            </a:pPr>
            <a:r>
              <a:rPr lang="pt-BR" sz="1800" dirty="0" smtClean="0"/>
              <a:t>I²: 92,2% ( IC 95% 87,6% a 94,6%) (p&lt; 0,0001)</a:t>
            </a:r>
            <a:r>
              <a:rPr lang="pt-BR" sz="1600" dirty="0"/>
              <a:t>	</a:t>
            </a:r>
            <a:endParaRPr lang="pt-BR" sz="1800" dirty="0" smtClean="0"/>
          </a:p>
        </p:txBody>
      </p:sp>
      <p:pic>
        <p:nvPicPr>
          <p:cNvPr id="5" name="Imagem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9872" y="1891999"/>
            <a:ext cx="5529535" cy="4140165"/>
          </a:xfrm>
          <a:prstGeom prst="rect">
            <a:avLst/>
          </a:prstGeom>
          <a:noFill/>
          <a:ln>
            <a:noFill/>
          </a:ln>
        </p:spPr>
      </p:pic>
    </p:spTree>
    <p:extLst>
      <p:ext uri="{BB962C8B-B14F-4D97-AF65-F5344CB8AC3E}">
        <p14:creationId xmlns="" xmlns:p14="http://schemas.microsoft.com/office/powerpoint/2010/main" val="22611344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Mortalidade:</a:t>
            </a:r>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600" dirty="0"/>
              <a:t>	</a:t>
            </a:r>
            <a:endParaRPr lang="pt-BR" sz="1800" dirty="0" smtClean="0"/>
          </a:p>
        </p:txBody>
      </p:sp>
      <p:pic>
        <p:nvPicPr>
          <p:cNvPr id="6" name="Imagem 5" descr="C:\Users\Gilmar Tx\Desktop\Interpretação mortalidade.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2696721"/>
            <a:ext cx="7632848" cy="3264758"/>
          </a:xfrm>
          <a:prstGeom prst="rect">
            <a:avLst/>
          </a:prstGeom>
          <a:noFill/>
          <a:ln>
            <a:noFill/>
          </a:ln>
        </p:spPr>
      </p:pic>
    </p:spTree>
    <p:extLst>
      <p:ext uri="{BB962C8B-B14F-4D97-AF65-F5344CB8AC3E}">
        <p14:creationId xmlns="" xmlns:p14="http://schemas.microsoft.com/office/powerpoint/2010/main" val="14492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3786214"/>
          </a:xfrm>
        </p:spPr>
        <p:txBody>
          <a:bodyPr/>
          <a:lstStyle/>
          <a:p>
            <a:pPr algn="just">
              <a:buFont typeface="Wingdings" panose="05000000000000000000" pitchFamily="2" charset="2"/>
              <a:buChar char="Ø"/>
            </a:pPr>
            <a:r>
              <a:rPr lang="pt-BR" sz="1800" dirty="0"/>
              <a:t> </a:t>
            </a:r>
            <a:r>
              <a:rPr lang="pt-BR" sz="1800" dirty="0" smtClean="0"/>
              <a:t>Remissão:</a:t>
            </a:r>
          </a:p>
          <a:p>
            <a:pPr lvl="1" algn="just">
              <a:buFont typeface="Wingdings" panose="05000000000000000000" pitchFamily="2" charset="2"/>
              <a:buChar char="Ø"/>
            </a:pPr>
            <a:r>
              <a:rPr lang="pt-BR" sz="1400" dirty="0" smtClean="0"/>
              <a:t> </a:t>
            </a:r>
            <a:r>
              <a:rPr lang="pt-BR" sz="1600" dirty="0" smtClean="0"/>
              <a:t>Análise foi feita sem incluir o artigo de </a:t>
            </a:r>
            <a:r>
              <a:rPr lang="pt-BR" sz="1600" dirty="0" err="1" smtClean="0"/>
              <a:t>Lorenzana</a:t>
            </a:r>
            <a:r>
              <a:rPr lang="pt-BR" sz="1600" dirty="0" smtClean="0"/>
              <a:t> </a:t>
            </a:r>
            <a:r>
              <a:rPr lang="pt-BR" sz="1600" i="1" dirty="0" smtClean="0"/>
              <a:t>et. al </a:t>
            </a:r>
            <a:r>
              <a:rPr lang="pt-BR" sz="1600" dirty="0" smtClean="0"/>
              <a:t>(1999).</a:t>
            </a:r>
          </a:p>
          <a:p>
            <a:pPr lvl="1" algn="just">
              <a:buFont typeface="Wingdings" panose="05000000000000000000" pitchFamily="2" charset="2"/>
              <a:buChar char="Ø"/>
            </a:pPr>
            <a:r>
              <a:rPr lang="pt-BR" sz="1600" dirty="0"/>
              <a:t> </a:t>
            </a:r>
            <a:r>
              <a:rPr lang="pt-BR" sz="1600" dirty="0" smtClean="0"/>
              <a:t>Desfecho incluiu 3.178 pacientes.</a:t>
            </a:r>
          </a:p>
          <a:p>
            <a:pPr marL="457200" lvl="1" indent="0" algn="just">
              <a:buNone/>
            </a:pPr>
            <a:endParaRPr lang="pt-BR" sz="1400" dirty="0" smtClean="0"/>
          </a:p>
          <a:p>
            <a:pPr marL="457200" lvl="1" indent="0" algn="r">
              <a:buNone/>
            </a:pPr>
            <a:r>
              <a:rPr lang="pt-BR" sz="1600" dirty="0"/>
              <a:t>	</a:t>
            </a:r>
            <a:endParaRPr lang="pt-BR" sz="1800" dirty="0" smtClean="0"/>
          </a:p>
        </p:txBody>
      </p:sp>
    </p:spTree>
    <p:extLst>
      <p:ext uri="{BB962C8B-B14F-4D97-AF65-F5344CB8AC3E}">
        <p14:creationId xmlns="" xmlns:p14="http://schemas.microsoft.com/office/powerpoint/2010/main" val="26949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Remissão:</a:t>
            </a:r>
          </a:p>
          <a:p>
            <a:pPr marL="457200" lvl="1" indent="0" algn="just">
              <a:buNone/>
            </a:pPr>
            <a:r>
              <a:rPr lang="pt-BR" sz="1400" dirty="0"/>
              <a:t>Grupo </a:t>
            </a:r>
            <a:r>
              <a:rPr lang="pt-BR" sz="1400" dirty="0" smtClean="0"/>
              <a:t>Cirúrgico</a:t>
            </a:r>
            <a:endParaRPr lang="pt-BR" sz="1400" dirty="0"/>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800" dirty="0" smtClean="0"/>
              <a:t>I²: 96% ( IC 95% 94,5% a 96,9%) (p&lt; 0,0001)</a:t>
            </a:r>
            <a:r>
              <a:rPr lang="pt-BR" sz="1600" dirty="0"/>
              <a:t>	</a:t>
            </a:r>
            <a:endParaRPr lang="pt-BR" sz="1800" dirty="0" smtClean="0"/>
          </a:p>
        </p:txBody>
      </p:sp>
      <p:pic>
        <p:nvPicPr>
          <p:cNvPr id="5" name="Imagem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27784" y="1833293"/>
            <a:ext cx="6059016" cy="4104456"/>
          </a:xfrm>
          <a:prstGeom prst="rect">
            <a:avLst/>
          </a:prstGeom>
          <a:noFill/>
          <a:ln>
            <a:noFill/>
          </a:ln>
        </p:spPr>
      </p:pic>
    </p:spTree>
    <p:extLst>
      <p:ext uri="{BB962C8B-B14F-4D97-AF65-F5344CB8AC3E}">
        <p14:creationId xmlns="" xmlns:p14="http://schemas.microsoft.com/office/powerpoint/2010/main" val="191856932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Remissão:</a:t>
            </a:r>
          </a:p>
          <a:p>
            <a:pPr marL="457200" lvl="1" indent="0" algn="just">
              <a:buNone/>
            </a:pPr>
            <a:r>
              <a:rPr lang="pt-BR" sz="1400" dirty="0"/>
              <a:t>Grupo </a:t>
            </a:r>
            <a:r>
              <a:rPr lang="pt-BR" sz="1400" dirty="0" smtClean="0"/>
              <a:t>Clínico</a:t>
            </a:r>
            <a:endParaRPr lang="pt-BR" sz="1400" dirty="0"/>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800" dirty="0" smtClean="0"/>
              <a:t>I²: 90,9% ( IC 95% 84,9% a 93,8%) (p&lt; 0,0001)</a:t>
            </a:r>
            <a:r>
              <a:rPr lang="pt-BR" sz="1600" dirty="0"/>
              <a:t>	</a:t>
            </a:r>
            <a:endParaRPr lang="pt-BR" sz="1800" dirty="0" smtClean="0"/>
          </a:p>
        </p:txBody>
      </p:sp>
      <p:pic>
        <p:nvPicPr>
          <p:cNvPr id="6" name="Imagem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81518" y="1856993"/>
            <a:ext cx="6105282" cy="4176464"/>
          </a:xfrm>
          <a:prstGeom prst="rect">
            <a:avLst/>
          </a:prstGeom>
          <a:noFill/>
          <a:ln>
            <a:noFill/>
          </a:ln>
        </p:spPr>
      </p:pic>
    </p:spTree>
    <p:extLst>
      <p:ext uri="{BB962C8B-B14F-4D97-AF65-F5344CB8AC3E}">
        <p14:creationId xmlns="" xmlns:p14="http://schemas.microsoft.com/office/powerpoint/2010/main" val="352341235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Remissão:</a:t>
            </a:r>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600" dirty="0"/>
              <a:t>	</a:t>
            </a:r>
            <a:endParaRPr lang="pt-BR" sz="1800" dirty="0" smtClean="0"/>
          </a:p>
        </p:txBody>
      </p:sp>
      <p:pic>
        <p:nvPicPr>
          <p:cNvPr id="5" name="Imagem 4" descr="C:\Users\Gilmar Tx\Desktop\Interpretação melhora.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2780928"/>
            <a:ext cx="7473949" cy="3024336"/>
          </a:xfrm>
          <a:prstGeom prst="rect">
            <a:avLst/>
          </a:prstGeom>
          <a:noFill/>
          <a:ln>
            <a:noFill/>
          </a:ln>
        </p:spPr>
      </p:pic>
    </p:spTree>
    <p:extLst>
      <p:ext uri="{BB962C8B-B14F-4D97-AF65-F5344CB8AC3E}">
        <p14:creationId xmlns="" xmlns:p14="http://schemas.microsoft.com/office/powerpoint/2010/main" val="152693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3786214"/>
          </a:xfrm>
        </p:spPr>
        <p:txBody>
          <a:bodyPr/>
          <a:lstStyle/>
          <a:p>
            <a:pPr algn="just">
              <a:buFont typeface="Wingdings" panose="05000000000000000000" pitchFamily="2" charset="2"/>
              <a:buChar char="Ø"/>
            </a:pPr>
            <a:r>
              <a:rPr lang="pt-BR" sz="1800" dirty="0"/>
              <a:t> </a:t>
            </a:r>
            <a:r>
              <a:rPr lang="pt-BR" sz="1800" dirty="0" smtClean="0"/>
              <a:t>Melhora:</a:t>
            </a:r>
          </a:p>
          <a:p>
            <a:pPr lvl="1" algn="just">
              <a:buFont typeface="Wingdings" panose="05000000000000000000" pitchFamily="2" charset="2"/>
              <a:buChar char="Ø"/>
            </a:pPr>
            <a:r>
              <a:rPr lang="pt-BR" sz="1400" dirty="0" smtClean="0"/>
              <a:t> </a:t>
            </a:r>
            <a:r>
              <a:rPr lang="pt-BR" sz="1600" dirty="0" smtClean="0"/>
              <a:t>Análise foi feita sem incluir o artigo de </a:t>
            </a:r>
            <a:r>
              <a:rPr lang="pt-BR" sz="1600" dirty="0" err="1" smtClean="0"/>
              <a:t>Lorenzana</a:t>
            </a:r>
            <a:r>
              <a:rPr lang="pt-BR" sz="1600" dirty="0" smtClean="0"/>
              <a:t> </a:t>
            </a:r>
            <a:r>
              <a:rPr lang="pt-BR" sz="1600" i="1" dirty="0" smtClean="0"/>
              <a:t>et. al </a:t>
            </a:r>
            <a:r>
              <a:rPr lang="pt-BR" sz="1600" dirty="0" smtClean="0"/>
              <a:t>(1999) e de </a:t>
            </a:r>
            <a:r>
              <a:rPr lang="pt-BR" sz="1600" dirty="0" err="1" smtClean="0"/>
              <a:t>Papatestas</a:t>
            </a:r>
            <a:r>
              <a:rPr lang="pt-BR" sz="1600" dirty="0" smtClean="0"/>
              <a:t> </a:t>
            </a:r>
            <a:r>
              <a:rPr lang="pt-BR" sz="1600" i="1" dirty="0" smtClean="0"/>
              <a:t>et. al </a:t>
            </a:r>
            <a:r>
              <a:rPr lang="pt-BR" sz="1600" dirty="0" smtClean="0"/>
              <a:t>(1987).</a:t>
            </a:r>
          </a:p>
          <a:p>
            <a:pPr lvl="1" algn="just">
              <a:buFont typeface="Wingdings" panose="05000000000000000000" pitchFamily="2" charset="2"/>
              <a:buChar char="Ø"/>
            </a:pPr>
            <a:r>
              <a:rPr lang="pt-BR" sz="1600" dirty="0"/>
              <a:t> </a:t>
            </a:r>
            <a:r>
              <a:rPr lang="pt-BR" sz="1600" dirty="0" smtClean="0"/>
              <a:t>Desfecho incluiu 1.342 pacientes.</a:t>
            </a:r>
          </a:p>
          <a:p>
            <a:pPr marL="457200" lvl="1" indent="0" algn="just">
              <a:buNone/>
            </a:pPr>
            <a:endParaRPr lang="pt-BR" sz="1400" dirty="0" smtClean="0"/>
          </a:p>
          <a:p>
            <a:pPr marL="457200" lvl="1" indent="0" algn="r">
              <a:buNone/>
            </a:pPr>
            <a:r>
              <a:rPr lang="pt-BR" sz="1600" dirty="0"/>
              <a:t>	</a:t>
            </a:r>
            <a:endParaRPr lang="pt-BR" sz="1800" dirty="0" smtClean="0"/>
          </a:p>
        </p:txBody>
      </p:sp>
    </p:spTree>
    <p:extLst>
      <p:ext uri="{BB962C8B-B14F-4D97-AF65-F5344CB8AC3E}">
        <p14:creationId xmlns="" xmlns:p14="http://schemas.microsoft.com/office/powerpoint/2010/main" val="90068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Melhora:</a:t>
            </a:r>
          </a:p>
          <a:p>
            <a:pPr marL="457200" lvl="1" indent="0" algn="just">
              <a:buNone/>
            </a:pPr>
            <a:r>
              <a:rPr lang="pt-BR" sz="1400" dirty="0"/>
              <a:t>Grupo Cirúrgico</a:t>
            </a:r>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800" dirty="0" smtClean="0"/>
              <a:t>I²: 97,4% ( IC 95% 96,6% a 98%) (p&lt; 0,0001)</a:t>
            </a:r>
            <a:r>
              <a:rPr lang="pt-BR" sz="1600" dirty="0"/>
              <a:t>	</a:t>
            </a:r>
            <a:endParaRPr lang="pt-BR" sz="1800" dirty="0" smtClean="0"/>
          </a:p>
        </p:txBody>
      </p:sp>
      <p:pic>
        <p:nvPicPr>
          <p:cNvPr id="6" name="Imagem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9792" y="1857537"/>
            <a:ext cx="6177290" cy="4104456"/>
          </a:xfrm>
          <a:prstGeom prst="rect">
            <a:avLst/>
          </a:prstGeom>
          <a:noFill/>
          <a:ln>
            <a:noFill/>
          </a:ln>
        </p:spPr>
      </p:pic>
    </p:spTree>
    <p:extLst>
      <p:ext uri="{BB962C8B-B14F-4D97-AF65-F5344CB8AC3E}">
        <p14:creationId xmlns="" xmlns:p14="http://schemas.microsoft.com/office/powerpoint/2010/main" val="3445355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fontAlgn="auto">
              <a:spcAft>
                <a:spcPts val="0"/>
              </a:spcAft>
              <a:defRPr/>
            </a:pPr>
            <a:r>
              <a:rPr lang="pt-BR" sz="4800" dirty="0" smtClean="0">
                <a:solidFill>
                  <a:schemeClr val="accent2">
                    <a:lumMod val="50000"/>
                  </a:schemeClr>
                </a:solidFill>
                <a:effectLst>
                  <a:outerShdw blurRad="38100" dist="38100" dir="2700000" algn="tl">
                    <a:srgbClr val="000000">
                      <a:alpha val="43137"/>
                    </a:srgbClr>
                  </a:outerShdw>
                </a:effectLst>
              </a:rPr>
              <a:t>PERGUNTA</a:t>
            </a:r>
            <a:endParaRPr lang="pt-BR" sz="4800" dirty="0">
              <a:solidFill>
                <a:schemeClr val="accent2">
                  <a:lumMod val="50000"/>
                </a:schemeClr>
              </a:solidFill>
              <a:effectLst>
                <a:outerShdw blurRad="38100" dist="38100" dir="2700000" algn="tl">
                  <a:srgbClr val="000000">
                    <a:alpha val="43137"/>
                  </a:srgbClr>
                </a:outerShdw>
              </a:effectLst>
            </a:endParaRPr>
          </a:p>
        </p:txBody>
      </p:sp>
      <p:sp>
        <p:nvSpPr>
          <p:cNvPr id="8195" name="Espaço Reservado para Conteúdo 2"/>
          <p:cNvSpPr>
            <a:spLocks noGrp="1"/>
          </p:cNvSpPr>
          <p:nvPr>
            <p:ph idx="1"/>
          </p:nvPr>
        </p:nvSpPr>
        <p:spPr>
          <a:xfrm>
            <a:off x="3214688" y="2214563"/>
            <a:ext cx="5572125" cy="2714625"/>
          </a:xfrm>
        </p:spPr>
        <p:txBody>
          <a:bodyPr/>
          <a:lstStyle/>
          <a:p>
            <a:pPr>
              <a:defRPr/>
            </a:pPr>
            <a:r>
              <a:rPr lang="pt-BR" dirty="0" smtClean="0">
                <a:solidFill>
                  <a:schemeClr val="accent2">
                    <a:lumMod val="50000"/>
                  </a:schemeClr>
                </a:solidFill>
              </a:rPr>
              <a:t>PROBLEMA </a:t>
            </a:r>
          </a:p>
          <a:p>
            <a:pPr>
              <a:defRPr/>
            </a:pPr>
            <a:r>
              <a:rPr lang="pt-BR" dirty="0" smtClean="0">
                <a:solidFill>
                  <a:schemeClr val="accent2">
                    <a:lumMod val="50000"/>
                  </a:schemeClr>
                </a:solidFill>
              </a:rPr>
              <a:t>INTERVENÇÃO</a:t>
            </a:r>
          </a:p>
          <a:p>
            <a:pPr>
              <a:defRPr/>
            </a:pPr>
            <a:r>
              <a:rPr lang="pt-BR" dirty="0" smtClean="0">
                <a:solidFill>
                  <a:schemeClr val="accent2">
                    <a:lumMod val="50000"/>
                  </a:schemeClr>
                </a:solidFill>
              </a:rPr>
              <a:t>CONTROLE</a:t>
            </a:r>
          </a:p>
          <a:p>
            <a:pPr>
              <a:defRPr/>
            </a:pPr>
            <a:r>
              <a:rPr lang="pt-BR" dirty="0" smtClean="0">
                <a:solidFill>
                  <a:schemeClr val="accent2">
                    <a:lumMod val="50000"/>
                  </a:schemeClr>
                </a:solidFill>
              </a:rPr>
              <a:t>DESFECHO - OUTCOME</a:t>
            </a:r>
          </a:p>
        </p:txBody>
      </p:sp>
      <p:sp>
        <p:nvSpPr>
          <p:cNvPr id="4" name="Espaço Reservado para Conteúdo 2"/>
          <p:cNvSpPr txBox="1">
            <a:spLocks/>
          </p:cNvSpPr>
          <p:nvPr/>
        </p:nvSpPr>
        <p:spPr>
          <a:xfrm>
            <a:off x="1571625" y="2276475"/>
            <a:ext cx="1000125" cy="2509838"/>
          </a:xfrm>
          <a:prstGeom prst="rect">
            <a:avLst/>
          </a:prstGeom>
          <a:solidFill>
            <a:schemeClr val="bg2">
              <a:lumMod val="60000"/>
              <a:lumOff val="40000"/>
            </a:schemeClr>
          </a:solidFill>
        </p:spPr>
        <p:txBody>
          <a:bodyPr>
            <a:normAutofit/>
          </a:bodyPr>
          <a:lstStyle/>
          <a:p>
            <a:pPr marL="342900" indent="-342900" algn="ctr" fontAlgn="auto">
              <a:spcBef>
                <a:spcPct val="20000"/>
              </a:spcBef>
              <a:spcAft>
                <a:spcPts val="0"/>
              </a:spcAft>
              <a:defRPr/>
            </a:pPr>
            <a:r>
              <a:rPr lang="pt-BR" sz="3200" b="1" dirty="0">
                <a:solidFill>
                  <a:schemeClr val="accent2">
                    <a:lumMod val="50000"/>
                  </a:schemeClr>
                </a:solidFill>
                <a:effectLst>
                  <a:outerShdw blurRad="38100" dist="38100" dir="2700000" algn="tl">
                    <a:srgbClr val="000000">
                      <a:alpha val="43137"/>
                    </a:srgbClr>
                  </a:outerShdw>
                </a:effectLst>
                <a:latin typeface="+mn-lt"/>
              </a:rPr>
              <a:t>P</a:t>
            </a:r>
          </a:p>
          <a:p>
            <a:pPr marL="342900" indent="-342900" algn="ctr" fontAlgn="auto">
              <a:spcBef>
                <a:spcPct val="20000"/>
              </a:spcBef>
              <a:spcAft>
                <a:spcPts val="0"/>
              </a:spcAft>
              <a:defRPr/>
            </a:pPr>
            <a:r>
              <a:rPr lang="pt-BR" sz="3200" b="1" dirty="0">
                <a:solidFill>
                  <a:schemeClr val="accent2">
                    <a:lumMod val="50000"/>
                  </a:schemeClr>
                </a:solidFill>
                <a:effectLst>
                  <a:outerShdw blurRad="38100" dist="38100" dir="2700000" algn="tl">
                    <a:srgbClr val="000000">
                      <a:alpha val="43137"/>
                    </a:srgbClr>
                  </a:outerShdw>
                </a:effectLst>
                <a:latin typeface="+mn-lt"/>
              </a:rPr>
              <a:t>I</a:t>
            </a:r>
          </a:p>
          <a:p>
            <a:pPr marL="342900" indent="-342900" algn="ctr" fontAlgn="auto">
              <a:spcBef>
                <a:spcPct val="20000"/>
              </a:spcBef>
              <a:spcAft>
                <a:spcPts val="0"/>
              </a:spcAft>
              <a:defRPr/>
            </a:pPr>
            <a:r>
              <a:rPr lang="pt-BR" sz="3200" b="1" dirty="0">
                <a:solidFill>
                  <a:schemeClr val="accent2">
                    <a:lumMod val="50000"/>
                  </a:schemeClr>
                </a:solidFill>
                <a:effectLst>
                  <a:outerShdw blurRad="38100" dist="38100" dir="2700000" algn="tl">
                    <a:srgbClr val="000000">
                      <a:alpha val="43137"/>
                    </a:srgbClr>
                  </a:outerShdw>
                </a:effectLst>
                <a:latin typeface="+mn-lt"/>
              </a:rPr>
              <a:t>C</a:t>
            </a:r>
          </a:p>
          <a:p>
            <a:pPr marL="342900" indent="-342900" algn="ctr" fontAlgn="auto">
              <a:spcBef>
                <a:spcPct val="20000"/>
              </a:spcBef>
              <a:spcAft>
                <a:spcPts val="0"/>
              </a:spcAft>
              <a:defRPr/>
            </a:pPr>
            <a:r>
              <a:rPr lang="pt-BR" sz="3200" b="1" dirty="0">
                <a:solidFill>
                  <a:schemeClr val="accent2">
                    <a:lumMod val="50000"/>
                  </a:schemeClr>
                </a:solidFill>
                <a:effectLst>
                  <a:outerShdw blurRad="38100" dist="38100" dir="2700000" algn="tl">
                    <a:srgbClr val="000000">
                      <a:alpha val="43137"/>
                    </a:srgbClr>
                  </a:outerShdw>
                </a:effectLst>
                <a:latin typeface="+mn-lt"/>
              </a:rPr>
              <a:t>O</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Melhora:</a:t>
            </a:r>
          </a:p>
          <a:p>
            <a:pPr marL="457200" lvl="1" indent="0" algn="just">
              <a:buNone/>
            </a:pPr>
            <a:r>
              <a:rPr lang="pt-BR" sz="1400" dirty="0"/>
              <a:t>Grupo </a:t>
            </a:r>
            <a:r>
              <a:rPr lang="pt-BR" sz="1400" dirty="0" smtClean="0"/>
              <a:t>Clínico</a:t>
            </a:r>
            <a:endParaRPr lang="pt-BR" sz="1400" dirty="0"/>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just">
              <a:buNone/>
            </a:pPr>
            <a:r>
              <a:rPr lang="pt-BR" sz="1800" dirty="0" smtClean="0"/>
              <a:t>I²: 72,4% ( IC 95% 21,7% a 85,4%) (p&lt; 0,00014)</a:t>
            </a:r>
            <a:r>
              <a:rPr lang="pt-BR" sz="1600" dirty="0"/>
              <a:t>	</a:t>
            </a:r>
            <a:endParaRPr lang="pt-BR" sz="1800" dirty="0" smtClean="0"/>
          </a:p>
        </p:txBody>
      </p:sp>
      <p:pic>
        <p:nvPicPr>
          <p:cNvPr id="5" name="Imagem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82382" y="1700808"/>
            <a:ext cx="6760892" cy="4320480"/>
          </a:xfrm>
          <a:prstGeom prst="rect">
            <a:avLst/>
          </a:prstGeom>
          <a:noFill/>
          <a:ln>
            <a:noFill/>
          </a:ln>
        </p:spPr>
      </p:pic>
    </p:spTree>
    <p:extLst>
      <p:ext uri="{BB962C8B-B14F-4D97-AF65-F5344CB8AC3E}">
        <p14:creationId xmlns="" xmlns:p14="http://schemas.microsoft.com/office/powerpoint/2010/main" val="336021144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Melhora:</a:t>
            </a:r>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p:txBody>
      </p:sp>
      <p:pic>
        <p:nvPicPr>
          <p:cNvPr id="6" name="Imagem 5" descr="C:\Users\Gilmar Tx\Desktop\Interpretação melhora.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600" y="2852936"/>
            <a:ext cx="7197606" cy="2808312"/>
          </a:xfrm>
          <a:prstGeom prst="rect">
            <a:avLst/>
          </a:prstGeom>
          <a:noFill/>
          <a:ln>
            <a:noFill/>
          </a:ln>
        </p:spPr>
      </p:pic>
    </p:spTree>
    <p:extLst>
      <p:ext uri="{BB962C8B-B14F-4D97-AF65-F5344CB8AC3E}">
        <p14:creationId xmlns="" xmlns:p14="http://schemas.microsoft.com/office/powerpoint/2010/main" val="424334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RESULTADOS</a:t>
            </a:r>
            <a:endParaRPr lang="pt-BR" dirty="0"/>
          </a:p>
        </p:txBody>
      </p:sp>
      <p:sp>
        <p:nvSpPr>
          <p:cNvPr id="3" name="Espaço Reservado para Conteúdo 2"/>
          <p:cNvSpPr>
            <a:spLocks noGrp="1"/>
          </p:cNvSpPr>
          <p:nvPr>
            <p:ph idx="1"/>
          </p:nvPr>
        </p:nvSpPr>
        <p:spPr>
          <a:xfrm>
            <a:off x="457200" y="2276872"/>
            <a:ext cx="8229600" cy="4104456"/>
          </a:xfrm>
        </p:spPr>
        <p:txBody>
          <a:bodyPr/>
          <a:lstStyle/>
          <a:p>
            <a:pPr algn="just">
              <a:buFont typeface="Wingdings" panose="05000000000000000000" pitchFamily="2" charset="2"/>
              <a:buChar char="Ø"/>
            </a:pPr>
            <a:r>
              <a:rPr lang="pt-BR" sz="1800" dirty="0"/>
              <a:t> </a:t>
            </a:r>
            <a:r>
              <a:rPr lang="pt-BR" sz="1800" dirty="0" smtClean="0"/>
              <a:t>Análise de subgrupos:</a:t>
            </a:r>
          </a:p>
          <a:p>
            <a:pPr lvl="1" algn="just">
              <a:buFont typeface="Wingdings" panose="05000000000000000000" pitchFamily="2" charset="2"/>
              <a:buChar char="Ø"/>
            </a:pPr>
            <a:r>
              <a:rPr lang="pt-BR" sz="1400" dirty="0"/>
              <a:t> </a:t>
            </a:r>
            <a:r>
              <a:rPr lang="pt-BR" sz="1600" dirty="0" smtClean="0"/>
              <a:t>Não foi feita devido a grande variabilidade com que os dados de interesse foram expostos pelos artigos.</a:t>
            </a:r>
          </a:p>
          <a:p>
            <a:pPr marL="457200" lvl="1" indent="0" algn="just">
              <a:buNone/>
            </a:pPr>
            <a:endParaRPr lang="pt-BR" sz="14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p:txBody>
      </p:sp>
    </p:spTree>
    <p:extLst>
      <p:ext uri="{BB962C8B-B14F-4D97-AF65-F5344CB8AC3E}">
        <p14:creationId xmlns="" xmlns:p14="http://schemas.microsoft.com/office/powerpoint/2010/main" val="380810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CONCLUSÃO</a:t>
            </a:r>
            <a:endParaRPr lang="pt-BR" dirty="0"/>
          </a:p>
        </p:txBody>
      </p:sp>
      <p:sp>
        <p:nvSpPr>
          <p:cNvPr id="3" name="Espaço Reservado para Conteúdo 2"/>
          <p:cNvSpPr>
            <a:spLocks noGrp="1"/>
          </p:cNvSpPr>
          <p:nvPr>
            <p:ph idx="1"/>
          </p:nvPr>
        </p:nvSpPr>
        <p:spPr>
          <a:xfrm>
            <a:off x="457200" y="2060848"/>
            <a:ext cx="8229600" cy="4104456"/>
          </a:xfrm>
        </p:spPr>
        <p:txBody>
          <a:bodyPr/>
          <a:lstStyle/>
          <a:p>
            <a:pPr algn="just">
              <a:buFont typeface="Wingdings" panose="05000000000000000000" pitchFamily="2" charset="2"/>
              <a:buChar char="Ø"/>
            </a:pPr>
            <a:r>
              <a:rPr lang="pt-BR" sz="1800" dirty="0" smtClean="0"/>
              <a:t> Conclusão:</a:t>
            </a:r>
          </a:p>
          <a:p>
            <a:pPr lvl="1" algn="just">
              <a:buFont typeface="Wingdings" panose="05000000000000000000" pitchFamily="2" charset="2"/>
              <a:buChar char="Ø"/>
            </a:pPr>
            <a:r>
              <a:rPr lang="pt-BR" sz="1400" dirty="0"/>
              <a:t> </a:t>
            </a:r>
            <a:r>
              <a:rPr lang="pt-BR" sz="1600" dirty="0" smtClean="0"/>
              <a:t>Apesar do baixo nível de evidência, podemos concluir que a timectomia pode ser utilizada no tratamento da MG com taxas de remissão e melhora semelhantes ao tratamento clinico, e provavelmente com taxas de mortalidade menores.</a:t>
            </a:r>
            <a:endParaRPr lang="pt-BR" sz="1800" dirty="0" smtClean="0"/>
          </a:p>
          <a:p>
            <a:pPr algn="just">
              <a:buFont typeface="Wingdings" panose="05000000000000000000" pitchFamily="2" charset="2"/>
              <a:buChar char="Ø"/>
            </a:pPr>
            <a:r>
              <a:rPr lang="pt-BR" sz="1800" dirty="0" smtClean="0"/>
              <a:t> Implicações para a prática:</a:t>
            </a:r>
          </a:p>
          <a:p>
            <a:pPr lvl="1" algn="just">
              <a:buFont typeface="Wingdings" panose="05000000000000000000" pitchFamily="2" charset="2"/>
              <a:buChar char="Ø"/>
            </a:pPr>
            <a:r>
              <a:rPr lang="pt-BR" sz="1600" dirty="0" smtClean="0"/>
              <a:t>Devido a falta de estudos prospectivos e controlados os resultados encontrados devem ser vistos com cautela.</a:t>
            </a:r>
            <a:endParaRPr lang="pt-BR" sz="2200" dirty="0" smtClean="0"/>
          </a:p>
          <a:p>
            <a:pPr algn="just">
              <a:buFont typeface="Wingdings" panose="05000000000000000000" pitchFamily="2" charset="2"/>
              <a:buChar char="Ø"/>
            </a:pPr>
            <a:r>
              <a:rPr lang="pt-BR" sz="1800" dirty="0" smtClean="0"/>
              <a:t> Implicações para a pesquisa:</a:t>
            </a:r>
          </a:p>
          <a:p>
            <a:pPr lvl="1" algn="just">
              <a:buFont typeface="Wingdings" panose="05000000000000000000" pitchFamily="2" charset="2"/>
              <a:buChar char="Ø"/>
            </a:pPr>
            <a:r>
              <a:rPr lang="pt-BR" sz="1400" dirty="0"/>
              <a:t> </a:t>
            </a:r>
            <a:r>
              <a:rPr lang="pt-BR" sz="1600" dirty="0" smtClean="0"/>
              <a:t>Existe a necessidade urgente de se realizar estudos prospectivos e controlados para avaliar com clareza qual seria o melhor tratamento e para que grupos seriam indicados.</a:t>
            </a:r>
            <a:endParaRPr lang="pt-BR" sz="1400" dirty="0" smtClean="0"/>
          </a:p>
          <a:p>
            <a:pPr marL="0" indent="0" algn="just">
              <a:buNone/>
            </a:pPr>
            <a:endParaRPr lang="pt-BR" sz="1800" dirty="0" smtClean="0"/>
          </a:p>
          <a:p>
            <a:pPr marL="0" indent="0" algn="just">
              <a:buNone/>
            </a:pPr>
            <a:endParaRPr lang="pt-BR" sz="1000" dirty="0" smtClean="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a:p>
            <a:pPr marL="457200" lvl="1" indent="0" algn="r">
              <a:buNone/>
            </a:pPr>
            <a:endParaRPr lang="pt-BR" sz="1600" dirty="0" smtClean="0"/>
          </a:p>
          <a:p>
            <a:pPr marL="457200" lvl="1" indent="0" algn="r">
              <a:buNone/>
            </a:pPr>
            <a:endParaRPr lang="pt-BR" sz="1600" dirty="0"/>
          </a:p>
        </p:txBody>
      </p:sp>
    </p:spTree>
    <p:extLst>
      <p:ext uri="{BB962C8B-B14F-4D97-AF65-F5344CB8AC3E}">
        <p14:creationId xmlns="" xmlns:p14="http://schemas.microsoft.com/office/powerpoint/2010/main" val="36858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92608" y="1767840"/>
            <a:ext cx="8558784" cy="3170099"/>
          </a:xfrm>
          <a:prstGeom prst="rect">
            <a:avLst/>
          </a:prstGeom>
          <a:noFill/>
        </p:spPr>
        <p:txBody>
          <a:bodyPr wrap="square" rtlCol="0">
            <a:spAutoFit/>
          </a:bodyPr>
          <a:lstStyle/>
          <a:p>
            <a:r>
              <a:rPr lang="pt-BR" sz="2000" b="1" dirty="0" smtClean="0"/>
              <a:t>DIFERENÇAS ENTRE MODELOS DE EFEITO FIXO E RANDÔMICO</a:t>
            </a:r>
          </a:p>
          <a:p>
            <a:endParaRPr lang="pt-BR" sz="2000" dirty="0" smtClean="0"/>
          </a:p>
          <a:p>
            <a:endParaRPr lang="pt-BR" sz="2000" dirty="0" smtClean="0"/>
          </a:p>
          <a:p>
            <a:r>
              <a:rPr lang="pt-BR" sz="2000" dirty="0" smtClean="0"/>
              <a:t>O que difere são os pesos dos estudos que são mais balanceados sob o modelo de efeitos aleatórios. Para esses modelos, os estudos menores têm maior peso relativo e os maiores têm menor peso relativo.</a:t>
            </a:r>
          </a:p>
          <a:p>
            <a:endParaRPr lang="pt-BR" sz="2000" dirty="0" smtClean="0"/>
          </a:p>
          <a:p>
            <a:r>
              <a:rPr lang="pt-BR" sz="2000" dirty="0" smtClean="0"/>
              <a:t>A estimativa da diferença global da média é a mesma para os dois modelos e seu intervalo de confiança é sempre maior para o modelo de efeitos aleatórios, já que o erro-padrão apresenta um componente adicional.</a:t>
            </a:r>
            <a:endParaRPr lang="pt-BR" sz="20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PASSOS PARA REALIZAR A METANÁLISE</a:t>
            </a:r>
            <a:r>
              <a:rPr lang="pt-BR" dirty="0" smtClean="0"/>
              <a:t/>
            </a:r>
            <a:br>
              <a:rPr lang="pt-BR" dirty="0" smtClean="0"/>
            </a:br>
            <a:endParaRPr lang="pt-BR" dirty="0"/>
          </a:p>
        </p:txBody>
      </p:sp>
      <p:sp>
        <p:nvSpPr>
          <p:cNvPr id="3" name="Espaço Reservado para Conteúdo 2"/>
          <p:cNvSpPr>
            <a:spLocks noGrp="1"/>
          </p:cNvSpPr>
          <p:nvPr>
            <p:ph idx="1"/>
          </p:nvPr>
        </p:nvSpPr>
        <p:spPr/>
        <p:txBody>
          <a:bodyPr/>
          <a:lstStyle/>
          <a:p>
            <a:r>
              <a:rPr lang="pt-BR" sz="2800" dirty="0" smtClean="0"/>
              <a:t>1.	Clicar em </a:t>
            </a:r>
            <a:r>
              <a:rPr lang="pt-BR" sz="2800" b="1" dirty="0" smtClean="0"/>
              <a:t>data </a:t>
            </a:r>
            <a:r>
              <a:rPr lang="pt-BR" sz="2800" b="1" dirty="0" err="1" smtClean="0"/>
              <a:t>and</a:t>
            </a:r>
            <a:r>
              <a:rPr lang="pt-BR" sz="2800" b="1" dirty="0" smtClean="0"/>
              <a:t> </a:t>
            </a:r>
            <a:r>
              <a:rPr lang="pt-BR" sz="2800" b="1" dirty="0" err="1" smtClean="0"/>
              <a:t>Analyses</a:t>
            </a:r>
            <a:r>
              <a:rPr lang="pt-BR" sz="2800" b="1" dirty="0" smtClean="0"/>
              <a:t> (</a:t>
            </a:r>
            <a:r>
              <a:rPr lang="pt-BR" sz="2800" b="1" dirty="0" err="1" smtClean="0"/>
              <a:t>d.a.</a:t>
            </a:r>
            <a:r>
              <a:rPr lang="pt-BR" sz="2800" b="1" dirty="0" smtClean="0"/>
              <a:t>) xx</a:t>
            </a:r>
            <a:endParaRPr lang="pt-BR" sz="2800" dirty="0" smtClean="0"/>
          </a:p>
          <a:p>
            <a:r>
              <a:rPr lang="pt-BR" sz="2800" dirty="0" smtClean="0"/>
              <a:t>2.	Clicar com </a:t>
            </a:r>
            <a:r>
              <a:rPr lang="pt-BR" sz="2800" b="1" dirty="0" smtClean="0"/>
              <a:t>a direita acima de</a:t>
            </a:r>
            <a:r>
              <a:rPr lang="pt-BR" sz="2800" dirty="0" smtClean="0"/>
              <a:t> </a:t>
            </a:r>
            <a:r>
              <a:rPr lang="pt-BR" sz="2800" b="1" dirty="0" err="1" smtClean="0"/>
              <a:t>d.a.</a:t>
            </a:r>
            <a:r>
              <a:rPr lang="pt-BR" sz="2800" dirty="0" smtClean="0"/>
              <a:t> </a:t>
            </a:r>
            <a:r>
              <a:rPr lang="pt-BR" sz="2800" b="1" dirty="0" smtClean="0"/>
              <a:t>(abre janela dentro)</a:t>
            </a:r>
            <a:endParaRPr lang="pt-BR" sz="2800" dirty="0" smtClean="0"/>
          </a:p>
          <a:p>
            <a:r>
              <a:rPr lang="pt-BR" sz="2800" dirty="0" smtClean="0"/>
              <a:t>3.	Clicar em </a:t>
            </a:r>
            <a:r>
              <a:rPr lang="pt-BR" sz="2800" b="1" dirty="0" err="1" smtClean="0"/>
              <a:t>Add</a:t>
            </a:r>
            <a:r>
              <a:rPr lang="pt-BR" sz="2800" b="1" dirty="0" smtClean="0"/>
              <a:t> </a:t>
            </a:r>
            <a:r>
              <a:rPr lang="pt-BR" sz="2800" b="1" dirty="0" err="1" smtClean="0"/>
              <a:t>Comparation</a:t>
            </a:r>
            <a:r>
              <a:rPr lang="pt-BR" sz="2800" dirty="0" smtClean="0"/>
              <a:t> </a:t>
            </a:r>
            <a:r>
              <a:rPr lang="pt-BR" sz="2800" b="1" dirty="0" smtClean="0"/>
              <a:t>(abre janela fora)</a:t>
            </a:r>
            <a:endParaRPr lang="pt-BR" sz="2800" dirty="0" smtClean="0"/>
          </a:p>
          <a:p>
            <a:r>
              <a:rPr lang="pt-BR" sz="2800" dirty="0" smtClean="0"/>
              <a:t>4. 	</a:t>
            </a:r>
            <a:r>
              <a:rPr lang="pt-BR" sz="2800" b="1" dirty="0" smtClean="0"/>
              <a:t>Nome da comparação</a:t>
            </a:r>
            <a:r>
              <a:rPr lang="pt-BR" sz="2800" dirty="0" smtClean="0"/>
              <a:t>          clique no final do quadro </a:t>
            </a:r>
            <a:r>
              <a:rPr lang="pt-BR" sz="2800" b="1" dirty="0" err="1" smtClean="0"/>
              <a:t>finish</a:t>
            </a:r>
            <a:endParaRPr lang="pt-BR" sz="2800" dirty="0" smtClean="0"/>
          </a:p>
          <a:p>
            <a:r>
              <a:rPr lang="pt-BR" sz="2800" dirty="0" smtClean="0"/>
              <a:t>5.	</a:t>
            </a:r>
            <a:r>
              <a:rPr lang="pt-BR" sz="2800" b="1" dirty="0" smtClean="0"/>
              <a:t>Para adicionar um desfecho:</a:t>
            </a:r>
            <a:r>
              <a:rPr lang="pt-BR" sz="2800" dirty="0" smtClean="0"/>
              <a:t> clicar com a direita em cima da nova comparação para abrir janela de dentro.</a:t>
            </a:r>
          </a:p>
          <a:p>
            <a:endParaRPr lang="pt-BR" sz="28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7225" y="595312"/>
            <a:ext cx="7772400" cy="1143000"/>
          </a:xfrm>
        </p:spPr>
        <p:txBody>
          <a:bodyPr/>
          <a:lstStyle/>
          <a:p>
            <a:r>
              <a:rPr lang="pt-BR" b="1" dirty="0" smtClean="0"/>
              <a:t>PASSOS PARA REALIZAR A METANÁLISE</a:t>
            </a:r>
            <a:endParaRPr lang="pt-BR" dirty="0"/>
          </a:p>
        </p:txBody>
      </p:sp>
      <p:sp>
        <p:nvSpPr>
          <p:cNvPr id="3" name="Espaço Reservado para Conteúdo 2"/>
          <p:cNvSpPr>
            <a:spLocks noGrp="1"/>
          </p:cNvSpPr>
          <p:nvPr>
            <p:ph idx="1"/>
          </p:nvPr>
        </p:nvSpPr>
        <p:spPr/>
        <p:txBody>
          <a:bodyPr/>
          <a:lstStyle/>
          <a:p>
            <a:r>
              <a:rPr lang="pt-BR" sz="2800" dirty="0" smtClean="0"/>
              <a:t>6.	Clicar em </a:t>
            </a:r>
            <a:r>
              <a:rPr lang="pt-BR" sz="2800" b="1" dirty="0" err="1" smtClean="0"/>
              <a:t>Add</a:t>
            </a:r>
            <a:r>
              <a:rPr lang="pt-BR" sz="2800" b="1" dirty="0" smtClean="0"/>
              <a:t> </a:t>
            </a:r>
            <a:r>
              <a:rPr lang="pt-BR" sz="2800" b="1" dirty="0" err="1" smtClean="0"/>
              <a:t>Outcome</a:t>
            </a:r>
            <a:r>
              <a:rPr lang="pt-BR" sz="2800" dirty="0" smtClean="0"/>
              <a:t> (</a:t>
            </a:r>
            <a:r>
              <a:rPr lang="pt-BR" sz="2800" b="1" dirty="0" smtClean="0"/>
              <a:t>abre uma janela para fora</a:t>
            </a:r>
            <a:r>
              <a:rPr lang="pt-BR" sz="2800" dirty="0" smtClean="0"/>
              <a:t>)</a:t>
            </a:r>
          </a:p>
          <a:p>
            <a:r>
              <a:rPr lang="pt-BR" sz="2800" dirty="0" smtClean="0"/>
              <a:t>7.	Escolher entre dicotômico e contínuo e clicar  </a:t>
            </a:r>
            <a:r>
              <a:rPr lang="pt-BR" sz="2800" b="1" dirty="0" err="1" smtClean="0"/>
              <a:t>next</a:t>
            </a:r>
            <a:endParaRPr lang="pt-BR" sz="2800" dirty="0" smtClean="0"/>
          </a:p>
          <a:p>
            <a:r>
              <a:rPr lang="pt-BR" sz="2800" dirty="0" smtClean="0"/>
              <a:t>8.	Inserir o nome do desfecho e inserir nome da intervenção primeiro e depois o controle, senão sairá invertido na </a:t>
            </a:r>
            <a:r>
              <a:rPr lang="pt-BR" sz="2800" dirty="0" err="1" smtClean="0"/>
              <a:t>metanalise</a:t>
            </a:r>
            <a:r>
              <a:rPr lang="pt-BR" sz="2800" dirty="0" smtClean="0"/>
              <a:t>          </a:t>
            </a:r>
            <a:r>
              <a:rPr lang="pt-BR" sz="2800" b="1" dirty="0" err="1" smtClean="0"/>
              <a:t>next</a:t>
            </a:r>
            <a:r>
              <a:rPr lang="pt-BR" sz="2800" dirty="0" smtClean="0"/>
              <a:t> </a:t>
            </a:r>
          </a:p>
          <a:p>
            <a:r>
              <a:rPr lang="pt-BR" sz="2800" dirty="0" smtClean="0"/>
              <a:t>9.	Clicar em </a:t>
            </a:r>
            <a:r>
              <a:rPr lang="pt-BR" sz="2800" dirty="0" err="1" smtClean="0"/>
              <a:t>Risk</a:t>
            </a:r>
            <a:r>
              <a:rPr lang="pt-BR" sz="2800" dirty="0" smtClean="0"/>
              <a:t> </a:t>
            </a:r>
            <a:r>
              <a:rPr lang="pt-BR" sz="2800" dirty="0" err="1" smtClean="0"/>
              <a:t>Ratio</a:t>
            </a:r>
            <a:r>
              <a:rPr lang="pt-BR" sz="2800" dirty="0" smtClean="0"/>
              <a:t> e </a:t>
            </a:r>
            <a:r>
              <a:rPr lang="pt-BR" sz="2800" dirty="0" err="1" smtClean="0"/>
              <a:t>Randon</a:t>
            </a:r>
            <a:r>
              <a:rPr lang="pt-BR" sz="2800" dirty="0" smtClean="0"/>
              <a:t> </a:t>
            </a:r>
            <a:r>
              <a:rPr lang="pt-BR" sz="2800" dirty="0" err="1" smtClean="0"/>
              <a:t>Effect</a:t>
            </a:r>
            <a:r>
              <a:rPr lang="pt-BR" sz="2800" dirty="0" smtClean="0"/>
              <a:t>  	   </a:t>
            </a:r>
            <a:r>
              <a:rPr lang="pt-BR" sz="2800" b="1" dirty="0" err="1" smtClean="0"/>
              <a:t>next</a:t>
            </a:r>
            <a:r>
              <a:rPr lang="pt-BR" sz="2800" b="1" dirty="0" smtClean="0"/>
              <a:t> (deixar o </a:t>
            </a:r>
            <a:r>
              <a:rPr lang="pt-BR" sz="2800" b="1" dirty="0" err="1" smtClean="0"/>
              <a:t>Mantel-Haenszel</a:t>
            </a:r>
            <a:r>
              <a:rPr lang="pt-BR" sz="2800" b="1" dirty="0" smtClean="0"/>
              <a:t>)</a:t>
            </a:r>
            <a:endParaRPr lang="pt-BR" sz="2800" dirty="0" smtClean="0"/>
          </a:p>
          <a:p>
            <a:r>
              <a:rPr lang="pt-BR" sz="2800" dirty="0" smtClean="0"/>
              <a:t>10.	Clicar em totais e subtotais 	 </a:t>
            </a:r>
            <a:r>
              <a:rPr lang="pt-BR" sz="2800" b="1" dirty="0" err="1" smtClean="0"/>
              <a:t>next</a:t>
            </a:r>
            <a:endParaRPr lang="pt-BR" sz="2800" dirty="0" smtClean="0"/>
          </a:p>
          <a:p>
            <a:endParaRPr lang="pt-BR"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PASSOS PARA REALIZAR A METANÁLISE</a:t>
            </a:r>
            <a:endParaRPr lang="pt-BR" dirty="0"/>
          </a:p>
        </p:txBody>
      </p:sp>
      <p:sp>
        <p:nvSpPr>
          <p:cNvPr id="3" name="Espaço Reservado para Conteúdo 2"/>
          <p:cNvSpPr>
            <a:spLocks noGrp="1"/>
          </p:cNvSpPr>
          <p:nvPr>
            <p:ph idx="1"/>
          </p:nvPr>
        </p:nvSpPr>
        <p:spPr>
          <a:xfrm>
            <a:off x="185738" y="1971675"/>
            <a:ext cx="8272462" cy="4124325"/>
          </a:xfrm>
        </p:spPr>
        <p:txBody>
          <a:bodyPr/>
          <a:lstStyle/>
          <a:p>
            <a:r>
              <a:rPr lang="pt-BR" sz="2400" dirty="0" smtClean="0"/>
              <a:t>11.	</a:t>
            </a:r>
            <a:r>
              <a:rPr lang="pt-BR" sz="2400" b="1" dirty="0" smtClean="0"/>
              <a:t>Copiar nos </a:t>
            </a:r>
            <a:r>
              <a:rPr lang="pt-BR" sz="2400" b="1" dirty="0" err="1" smtClean="0"/>
              <a:t>retangulos</a:t>
            </a:r>
            <a:r>
              <a:rPr lang="pt-BR" sz="2400" b="1" dirty="0" smtClean="0"/>
              <a:t> a legenda dos grupos a serem comparados(primeiro a intervenção depois o controle)</a:t>
            </a:r>
            <a:r>
              <a:rPr lang="pt-BR" sz="2400" dirty="0" smtClean="0"/>
              <a:t>     </a:t>
            </a:r>
            <a:r>
              <a:rPr lang="pt-BR" sz="2400" b="1" dirty="0" smtClean="0"/>
              <a:t> </a:t>
            </a:r>
            <a:r>
              <a:rPr lang="pt-BR" sz="2400" b="1" dirty="0" err="1" smtClean="0"/>
              <a:t>next</a:t>
            </a:r>
            <a:r>
              <a:rPr lang="pt-BR" sz="2400" b="1" dirty="0" smtClean="0"/>
              <a:t> </a:t>
            </a:r>
            <a:r>
              <a:rPr lang="pt-BR" sz="2400" dirty="0" smtClean="0"/>
              <a:t>(para desfecho positivo mudo a ordem da legenda. Veja que nesta revisão o único desfecho positivo é a qualidade de vida , todos os outros são negativos)</a:t>
            </a:r>
          </a:p>
          <a:p>
            <a:r>
              <a:rPr lang="pt-BR" sz="2400" dirty="0" smtClean="0"/>
              <a:t>12.	Não mexer em nada quando aparecer </a:t>
            </a:r>
            <a:r>
              <a:rPr lang="pt-BR" sz="2400" b="1" dirty="0" err="1" smtClean="0"/>
              <a:t>nothing</a:t>
            </a:r>
            <a:r>
              <a:rPr lang="pt-BR" sz="2400" b="1" dirty="0" smtClean="0"/>
              <a:t>          </a:t>
            </a:r>
            <a:r>
              <a:rPr lang="pt-BR" sz="2400" b="1" dirty="0" err="1" smtClean="0"/>
              <a:t>finish</a:t>
            </a:r>
            <a:endParaRPr lang="pt-BR" sz="2400" dirty="0" smtClean="0"/>
          </a:p>
          <a:p>
            <a:r>
              <a:rPr lang="pt-BR" sz="2400" dirty="0" smtClean="0"/>
              <a:t>13.	Fechou tudo</a:t>
            </a:r>
          </a:p>
          <a:p>
            <a:r>
              <a:rPr lang="pt-BR" sz="2400" dirty="0" smtClean="0"/>
              <a:t>14.	Clicar novamente na comparação desejada </a:t>
            </a:r>
            <a:r>
              <a:rPr lang="pt-BR" sz="2400" b="1" dirty="0" smtClean="0"/>
              <a:t>xx</a:t>
            </a:r>
            <a:r>
              <a:rPr lang="pt-BR" sz="2400" dirty="0" smtClean="0"/>
              <a:t>. Vai aparecer  o desfecho (cancelar qualquer janela que aparecer junto).</a:t>
            </a:r>
          </a:p>
          <a:p>
            <a:r>
              <a:rPr lang="pt-BR" sz="2400" dirty="0" smtClean="0"/>
              <a:t>15.	Clicar no desfecho e ele ficará azul </a:t>
            </a:r>
            <a:r>
              <a:rPr lang="pt-BR" sz="2400" b="1" dirty="0" smtClean="0"/>
              <a:t>x</a:t>
            </a:r>
            <a:endParaRPr lang="pt-BR" sz="2400" dirty="0" smtClean="0"/>
          </a:p>
          <a:p>
            <a:endParaRPr lang="pt-BR" sz="24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PASSOS PARA REALIZAR A METANÁLISE</a:t>
            </a:r>
            <a:endParaRPr lang="pt-BR" dirty="0"/>
          </a:p>
        </p:txBody>
      </p:sp>
      <p:sp>
        <p:nvSpPr>
          <p:cNvPr id="3" name="Espaço Reservado para Conteúdo 2"/>
          <p:cNvSpPr>
            <a:spLocks noGrp="1"/>
          </p:cNvSpPr>
          <p:nvPr>
            <p:ph idx="1"/>
          </p:nvPr>
        </p:nvSpPr>
        <p:spPr/>
        <p:txBody>
          <a:bodyPr/>
          <a:lstStyle/>
          <a:p>
            <a:r>
              <a:rPr lang="pt-BR" dirty="0" smtClean="0"/>
              <a:t>16.	Com a direita abrir uma janela dentro – clicar em </a:t>
            </a:r>
            <a:r>
              <a:rPr lang="pt-BR" dirty="0" err="1" smtClean="0"/>
              <a:t>Add</a:t>
            </a:r>
            <a:r>
              <a:rPr lang="pt-BR" dirty="0" smtClean="0"/>
              <a:t> </a:t>
            </a:r>
            <a:r>
              <a:rPr lang="pt-BR" dirty="0" err="1" smtClean="0"/>
              <a:t>Subgroup</a:t>
            </a:r>
            <a:r>
              <a:rPr lang="pt-BR" b="1" dirty="0" smtClean="0"/>
              <a:t> </a:t>
            </a:r>
            <a:r>
              <a:rPr lang="pt-BR" dirty="0" smtClean="0"/>
              <a:t>ou </a:t>
            </a:r>
            <a:r>
              <a:rPr lang="pt-BR" b="1" dirty="0" err="1" smtClean="0"/>
              <a:t>Add</a:t>
            </a:r>
            <a:r>
              <a:rPr lang="pt-BR" b="1" dirty="0" smtClean="0"/>
              <a:t> </a:t>
            </a:r>
            <a:r>
              <a:rPr lang="pt-BR" b="1" dirty="0" err="1" smtClean="0"/>
              <a:t>Study</a:t>
            </a:r>
            <a:r>
              <a:rPr lang="pt-BR" b="1" dirty="0" smtClean="0"/>
              <a:t> Data</a:t>
            </a:r>
            <a:endParaRPr lang="pt-BR" dirty="0" smtClean="0"/>
          </a:p>
          <a:p>
            <a:r>
              <a:rPr lang="pt-BR" dirty="0" smtClean="0"/>
              <a:t>17.	Abre janela fora para adicionar os estudos clicando o </a:t>
            </a:r>
            <a:r>
              <a:rPr lang="pt-BR" dirty="0" err="1" smtClean="0"/>
              <a:t>Ctrl</a:t>
            </a:r>
            <a:r>
              <a:rPr lang="pt-BR" dirty="0" smtClean="0"/>
              <a:t> pode adicionar todos      </a:t>
            </a:r>
            <a:r>
              <a:rPr lang="pt-BR" b="1" dirty="0" err="1" smtClean="0"/>
              <a:t>finish</a:t>
            </a:r>
            <a:endParaRPr lang="pt-BR" dirty="0" smtClean="0"/>
          </a:p>
          <a:p>
            <a:r>
              <a:rPr lang="pt-BR" dirty="0" smtClean="0"/>
              <a:t>18.	Vai já abrir todos os artigos para colocarmos os valores</a:t>
            </a:r>
          </a:p>
          <a:p>
            <a:endParaRPr lang="pt-BR"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Como inverter ordem dos desfechos</a:t>
            </a:r>
            <a:endParaRPr lang="pt-BR" dirty="0"/>
          </a:p>
        </p:txBody>
      </p:sp>
      <p:sp>
        <p:nvSpPr>
          <p:cNvPr id="3" name="Espaço Reservado para Conteúdo 2"/>
          <p:cNvSpPr>
            <a:spLocks noGrp="1"/>
          </p:cNvSpPr>
          <p:nvPr>
            <p:ph idx="1"/>
          </p:nvPr>
        </p:nvSpPr>
        <p:spPr>
          <a:xfrm>
            <a:off x="628650" y="2471738"/>
            <a:ext cx="7829550" cy="3624262"/>
          </a:xfrm>
        </p:spPr>
        <p:txBody>
          <a:bodyPr/>
          <a:lstStyle/>
          <a:p>
            <a:r>
              <a:rPr lang="pt-BR" sz="3600" dirty="0" smtClean="0"/>
              <a:t>1- Direita do mouse na comparação que desejo trocar a ordem</a:t>
            </a:r>
          </a:p>
          <a:p>
            <a:r>
              <a:rPr lang="en-US" sz="3600" dirty="0" smtClean="0"/>
              <a:t>2- </a:t>
            </a:r>
            <a:r>
              <a:rPr lang="en-US" sz="3600" dirty="0" err="1" smtClean="0"/>
              <a:t>Abre</a:t>
            </a:r>
            <a:r>
              <a:rPr lang="en-US" sz="3600" dirty="0" smtClean="0"/>
              <a:t> </a:t>
            </a:r>
            <a:r>
              <a:rPr lang="en-US" sz="3600" dirty="0" err="1" smtClean="0"/>
              <a:t>janela</a:t>
            </a:r>
            <a:r>
              <a:rPr lang="en-US" sz="3600" dirty="0" smtClean="0"/>
              <a:t> </a:t>
            </a:r>
            <a:r>
              <a:rPr lang="en-US" sz="3600" dirty="0" err="1" smtClean="0"/>
              <a:t>dentro</a:t>
            </a:r>
            <a:r>
              <a:rPr lang="en-US" sz="3600" dirty="0" smtClean="0"/>
              <a:t>: move up or move down</a:t>
            </a:r>
            <a:endParaRPr lang="pt-BR" sz="3600" dirty="0" smtClean="0"/>
          </a:p>
          <a:p>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7"/>
          <p:cNvSpPr>
            <a:spLocks noGrp="1" noChangeArrowheads="1"/>
          </p:cNvSpPr>
          <p:nvPr>
            <p:ph type="body" idx="1"/>
          </p:nvPr>
        </p:nvSpPr>
        <p:spPr>
          <a:xfrm>
            <a:off x="395288" y="836613"/>
            <a:ext cx="8424862" cy="5105400"/>
          </a:xfrm>
        </p:spPr>
        <p:txBody>
          <a:bodyPr/>
          <a:lstStyle/>
          <a:p>
            <a:pPr algn="ctr" eaLnBrk="1" hangingPunct="1">
              <a:lnSpc>
                <a:spcPct val="90000"/>
              </a:lnSpc>
            </a:pPr>
            <a:r>
              <a:rPr lang="pt-BR" b="1" smtClean="0"/>
              <a:t>P – </a:t>
            </a:r>
            <a:r>
              <a:rPr lang="pt-BR" b="1" u="sng" smtClean="0"/>
              <a:t>PACIENTE , POPULAÇÃO OU PROBLEMA</a:t>
            </a:r>
          </a:p>
          <a:p>
            <a:pPr eaLnBrk="1" hangingPunct="1">
              <a:lnSpc>
                <a:spcPct val="90000"/>
              </a:lnSpc>
              <a:buFont typeface="Wingdings" pitchFamily="2" charset="2"/>
              <a:buNone/>
            </a:pPr>
            <a:endParaRPr lang="pt-BR" sz="3600" smtClean="0"/>
          </a:p>
          <a:p>
            <a:pPr eaLnBrk="1" hangingPunct="1">
              <a:lnSpc>
                <a:spcPct val="90000"/>
              </a:lnSpc>
              <a:buFont typeface="Wingdings" pitchFamily="2" charset="2"/>
              <a:buNone/>
            </a:pPr>
            <a:r>
              <a:rPr lang="pt-BR" sz="3600" smtClean="0"/>
              <a:t>Dentro do que se procura responder temos que perguntar:</a:t>
            </a:r>
          </a:p>
          <a:p>
            <a:pPr eaLnBrk="1" hangingPunct="1">
              <a:lnSpc>
                <a:spcPct val="90000"/>
              </a:lnSpc>
              <a:buFont typeface="Wingdings" pitchFamily="2" charset="2"/>
              <a:buNone/>
            </a:pPr>
            <a:r>
              <a:rPr lang="pt-BR" sz="3600" smtClean="0"/>
              <a:t>	Qual a População?</a:t>
            </a:r>
          </a:p>
          <a:p>
            <a:pPr eaLnBrk="1" hangingPunct="1">
              <a:lnSpc>
                <a:spcPct val="90000"/>
              </a:lnSpc>
              <a:buFont typeface="Wingdings" pitchFamily="2" charset="2"/>
              <a:buNone/>
            </a:pPr>
            <a:r>
              <a:rPr lang="pt-BR" sz="3600" smtClean="0"/>
              <a:t>	Que tipo de paciente ou participante?</a:t>
            </a:r>
          </a:p>
          <a:p>
            <a:pPr eaLnBrk="1" hangingPunct="1">
              <a:lnSpc>
                <a:spcPct val="90000"/>
              </a:lnSpc>
              <a:buFont typeface="Wingdings" pitchFamily="2" charset="2"/>
              <a:buNone/>
            </a:pPr>
            <a:r>
              <a:rPr lang="pt-BR" sz="3600" smtClean="0"/>
              <a:t>	Qual problema em questão?</a:t>
            </a:r>
          </a:p>
          <a:p>
            <a:pPr eaLnBrk="1" hangingPunct="1">
              <a:lnSpc>
                <a:spcPct val="90000"/>
              </a:lnSpc>
              <a:buFont typeface="Wingdings" pitchFamily="2" charset="2"/>
              <a:buNone/>
            </a:pPr>
            <a:r>
              <a:rPr lang="pt-BR" sz="3600" smtClean="0"/>
              <a:t>	Qual a doença?</a:t>
            </a:r>
          </a:p>
          <a:p>
            <a:pPr eaLnBrk="1" hangingPunct="1">
              <a:lnSpc>
                <a:spcPct val="90000"/>
              </a:lnSpc>
              <a:buFont typeface="Wingdings" pitchFamily="2" charset="2"/>
              <a:buNone/>
            </a:pPr>
            <a:endParaRPr lang="pt-BR" sz="36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1042988" y="620713"/>
            <a:ext cx="7543800" cy="2473325"/>
          </a:xfrm>
        </p:spPr>
        <p:txBody>
          <a:bodyPr/>
          <a:lstStyle/>
          <a:p>
            <a:pPr marL="533400" indent="-533400" eaLnBrk="1" hangingPunct="1">
              <a:lnSpc>
                <a:spcPct val="90000"/>
              </a:lnSpc>
            </a:pPr>
            <a:r>
              <a:rPr lang="pt-BR" b="1" u="sng" dirty="0" smtClean="0"/>
              <a:t>I – INTERVENÇÃO</a:t>
            </a:r>
          </a:p>
          <a:p>
            <a:pPr marL="533400" indent="-533400" eaLnBrk="1" hangingPunct="1">
              <a:lnSpc>
                <a:spcPct val="90000"/>
              </a:lnSpc>
            </a:pPr>
            <a:endParaRPr lang="pt-BR" b="1" u="sng" dirty="0" smtClean="0"/>
          </a:p>
          <a:p>
            <a:pPr marL="533400" indent="-533400" eaLnBrk="1" hangingPunct="1">
              <a:lnSpc>
                <a:spcPct val="90000"/>
              </a:lnSpc>
              <a:buFont typeface="Wingdings" pitchFamily="2" charset="2"/>
              <a:buNone/>
            </a:pPr>
            <a:r>
              <a:rPr lang="pt-BR" dirty="0" smtClean="0"/>
              <a:t>Na intervenção geralmente colocamos a </a:t>
            </a:r>
            <a:r>
              <a:rPr lang="pt-BR" b="1" u="sng" dirty="0" smtClean="0"/>
              <a:t>alternativa nova</a:t>
            </a:r>
            <a:r>
              <a:rPr lang="pt-BR" dirty="0" smtClean="0"/>
              <a:t> ou seja aquela que você irá comparar com o tratamento padrão</a:t>
            </a:r>
          </a:p>
          <a:p>
            <a:pPr marL="533400" indent="-533400" eaLnBrk="1" hangingPunct="1">
              <a:lnSpc>
                <a:spcPct val="90000"/>
              </a:lnSpc>
              <a:buFont typeface="Wingdings" pitchFamily="2" charset="2"/>
              <a:buNone/>
            </a:pPr>
            <a:r>
              <a:rPr lang="pt-BR" b="1" dirty="0" smtClean="0"/>
              <a:t>A intervenção pode ser:</a:t>
            </a:r>
          </a:p>
          <a:p>
            <a:pPr marL="533400" indent="-533400" eaLnBrk="1" hangingPunct="1">
              <a:lnSpc>
                <a:spcPct val="90000"/>
              </a:lnSpc>
              <a:buFont typeface="Wingdings" pitchFamily="2" charset="2"/>
              <a:buAutoNum type="arabicPeriod"/>
            </a:pPr>
            <a:r>
              <a:rPr lang="pt-BR" dirty="0" smtClean="0"/>
              <a:t>Novo medicamento;</a:t>
            </a:r>
          </a:p>
          <a:p>
            <a:pPr marL="533400" indent="-533400" eaLnBrk="1" hangingPunct="1">
              <a:lnSpc>
                <a:spcPct val="90000"/>
              </a:lnSpc>
              <a:buFont typeface="Wingdings" pitchFamily="2" charset="2"/>
              <a:buAutoNum type="arabicPeriod"/>
            </a:pPr>
            <a:r>
              <a:rPr lang="pt-BR" dirty="0" smtClean="0"/>
              <a:t>Cirurgia;</a:t>
            </a:r>
          </a:p>
          <a:p>
            <a:pPr marL="533400" indent="-533400" eaLnBrk="1" hangingPunct="1">
              <a:lnSpc>
                <a:spcPct val="90000"/>
              </a:lnSpc>
              <a:buFont typeface="Wingdings" pitchFamily="2" charset="2"/>
              <a:buAutoNum type="arabicPeriod"/>
            </a:pPr>
            <a:r>
              <a:rPr lang="pt-BR" dirty="0" smtClean="0"/>
              <a:t>Radioterapia;</a:t>
            </a:r>
          </a:p>
          <a:p>
            <a:pPr marL="533400" indent="-533400" eaLnBrk="1" hangingPunct="1">
              <a:lnSpc>
                <a:spcPct val="90000"/>
              </a:lnSpc>
              <a:buFont typeface="Wingdings" pitchFamily="2" charset="2"/>
              <a:buAutoNum type="arabicPeriod"/>
            </a:pPr>
            <a:r>
              <a:rPr lang="pt-BR" dirty="0" smtClean="0"/>
              <a:t>Fisioterapia</a:t>
            </a:r>
          </a:p>
          <a:p>
            <a:pPr marL="533400" indent="-533400" eaLnBrk="1" hangingPunct="1">
              <a:lnSpc>
                <a:spcPct val="90000"/>
              </a:lnSpc>
              <a:buFont typeface="Wingdings" pitchFamily="2" charset="2"/>
              <a:buNone/>
            </a:pPr>
            <a:endParaRPr lang="pt-B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755650" y="549275"/>
            <a:ext cx="7848600" cy="2473325"/>
          </a:xfrm>
        </p:spPr>
        <p:txBody>
          <a:bodyPr/>
          <a:lstStyle/>
          <a:p>
            <a:pPr marL="609600" indent="-609600" eaLnBrk="1" hangingPunct="1">
              <a:lnSpc>
                <a:spcPct val="90000"/>
              </a:lnSpc>
              <a:buFont typeface="Wingdings" pitchFamily="2" charset="2"/>
              <a:buNone/>
            </a:pPr>
            <a:endParaRPr lang="pt-BR" smtClean="0"/>
          </a:p>
          <a:p>
            <a:pPr marL="609600" indent="-609600" eaLnBrk="1" hangingPunct="1">
              <a:lnSpc>
                <a:spcPct val="90000"/>
              </a:lnSpc>
            </a:pPr>
            <a:r>
              <a:rPr lang="pt-BR" b="1" u="sng" smtClean="0"/>
              <a:t>C – CONTROLE ou COMPARAÇÃO</a:t>
            </a:r>
          </a:p>
          <a:p>
            <a:pPr marL="609600" indent="-609600" eaLnBrk="1" hangingPunct="1">
              <a:lnSpc>
                <a:spcPct val="90000"/>
              </a:lnSpc>
            </a:pPr>
            <a:endParaRPr lang="pt-BR" b="1" u="sng" smtClean="0"/>
          </a:p>
          <a:p>
            <a:pPr marL="609600" indent="-609600" eaLnBrk="1" hangingPunct="1">
              <a:lnSpc>
                <a:spcPct val="90000"/>
              </a:lnSpc>
              <a:buFont typeface="Wingdings" pitchFamily="2" charset="2"/>
              <a:buNone/>
            </a:pPr>
            <a:r>
              <a:rPr lang="pt-BR" smtClean="0"/>
              <a:t>Neste item devemos contemplar o tratamento padrão ou o mais comum:</a:t>
            </a:r>
          </a:p>
          <a:p>
            <a:pPr marL="609600" indent="-609600" eaLnBrk="1" hangingPunct="1">
              <a:lnSpc>
                <a:spcPct val="90000"/>
              </a:lnSpc>
              <a:buFont typeface="Wingdings" pitchFamily="2" charset="2"/>
              <a:buAutoNum type="arabicPeriod"/>
            </a:pPr>
            <a:r>
              <a:rPr lang="pt-BR" smtClean="0"/>
              <a:t>Medicamento;</a:t>
            </a:r>
          </a:p>
          <a:p>
            <a:pPr marL="609600" indent="-609600" eaLnBrk="1" hangingPunct="1">
              <a:lnSpc>
                <a:spcPct val="90000"/>
              </a:lnSpc>
              <a:buFont typeface="Wingdings" pitchFamily="2" charset="2"/>
              <a:buAutoNum type="arabicPeriod"/>
            </a:pPr>
            <a:r>
              <a:rPr lang="pt-BR" smtClean="0"/>
              <a:t>Tratamento cirúrgico;</a:t>
            </a:r>
          </a:p>
          <a:p>
            <a:pPr marL="609600" indent="-609600" eaLnBrk="1" hangingPunct="1">
              <a:lnSpc>
                <a:spcPct val="90000"/>
              </a:lnSpc>
              <a:buFont typeface="Wingdings" pitchFamily="2" charset="2"/>
              <a:buAutoNum type="arabicPeriod"/>
            </a:pPr>
            <a:r>
              <a:rPr lang="pt-BR" smtClean="0"/>
              <a:t>Fisioterapia;</a:t>
            </a:r>
          </a:p>
          <a:p>
            <a:pPr marL="609600" indent="-609600" eaLnBrk="1" hangingPunct="1">
              <a:lnSpc>
                <a:spcPct val="90000"/>
              </a:lnSpc>
              <a:buFont typeface="Wingdings" pitchFamily="2" charset="2"/>
              <a:buAutoNum type="arabicPeriod"/>
            </a:pPr>
            <a:r>
              <a:rPr lang="pt-BR" smtClean="0"/>
              <a:t>Placebo (não oferecer nenhum tratamento)</a:t>
            </a:r>
          </a:p>
          <a:p>
            <a:pPr marL="609600" indent="-609600" eaLnBrk="1" hangingPunct="1">
              <a:lnSpc>
                <a:spcPct val="90000"/>
              </a:lnSpc>
              <a:buFont typeface="Wingdings" pitchFamily="2" charset="2"/>
              <a:buAutoNum type="arabicPeriod"/>
            </a:pPr>
            <a:endParaRPr lang="pt-BR" smtClean="0"/>
          </a:p>
          <a:p>
            <a:pPr marL="609600" indent="-609600" eaLnBrk="1" hangingPunct="1">
              <a:lnSpc>
                <a:spcPct val="90000"/>
              </a:lnSpc>
              <a:buFont typeface="Wingdings" pitchFamily="2" charset="2"/>
              <a:buNone/>
            </a:pPr>
            <a:endParaRPr lang="pt-B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68313" y="549275"/>
            <a:ext cx="8424862" cy="2687638"/>
          </a:xfrm>
        </p:spPr>
        <p:txBody>
          <a:bodyPr/>
          <a:lstStyle/>
          <a:p>
            <a:pPr indent="731838" eaLnBrk="1" hangingPunct="1"/>
            <a:r>
              <a:rPr lang="pt-BR" sz="3600" b="1" u="sng" smtClean="0"/>
              <a:t>O – OUTCOME (DESFECHO)</a:t>
            </a:r>
          </a:p>
          <a:p>
            <a:pPr indent="731838" eaLnBrk="1" hangingPunct="1"/>
            <a:endParaRPr lang="pt-BR" sz="3600" b="1" u="sng" smtClean="0"/>
          </a:p>
          <a:p>
            <a:pPr indent="731838" eaLnBrk="1" hangingPunct="1">
              <a:buFont typeface="Wingdings" pitchFamily="2" charset="2"/>
              <a:buAutoNum type="arabicPeriod"/>
            </a:pPr>
            <a:r>
              <a:rPr lang="pt-BR" sz="2800" smtClean="0"/>
              <a:t>Sobrevivência ou Mortalidade;</a:t>
            </a:r>
          </a:p>
          <a:p>
            <a:pPr indent="731838" eaLnBrk="1" hangingPunct="1">
              <a:buFont typeface="Wingdings" pitchFamily="2" charset="2"/>
              <a:buAutoNum type="arabicPeriod"/>
            </a:pPr>
            <a:r>
              <a:rPr lang="pt-BR" sz="2800" smtClean="0"/>
              <a:t>Redução de sintomas;</a:t>
            </a:r>
          </a:p>
          <a:p>
            <a:pPr indent="731838" eaLnBrk="1" hangingPunct="1">
              <a:buFont typeface="Wingdings" pitchFamily="2" charset="2"/>
              <a:buAutoNum type="arabicPeriod"/>
            </a:pPr>
            <a:r>
              <a:rPr lang="pt-BR" sz="2800" smtClean="0"/>
              <a:t>Qualidade de vida</a:t>
            </a:r>
          </a:p>
          <a:p>
            <a:pPr indent="731838" eaLnBrk="1" hangingPunct="1">
              <a:buFont typeface="Wingdings" pitchFamily="2" charset="2"/>
              <a:buAutoNum type="arabicPeriod"/>
            </a:pPr>
            <a:r>
              <a:rPr lang="pt-BR" sz="2800" smtClean="0"/>
              <a:t>Efeitos colaterais</a:t>
            </a:r>
          </a:p>
          <a:p>
            <a:pPr indent="731838" eaLnBrk="1" hangingPunct="1">
              <a:buFont typeface="Wingdings" pitchFamily="2" charset="2"/>
              <a:buAutoNum type="arabicPeriod"/>
            </a:pPr>
            <a:r>
              <a:rPr lang="pt-BR" sz="2800" smtClean="0"/>
              <a:t>Recidivas</a:t>
            </a:r>
          </a:p>
          <a:p>
            <a:pPr indent="731838" eaLnBrk="1" hangingPunct="1">
              <a:buFont typeface="Wingdings" pitchFamily="2" charset="2"/>
              <a:buAutoNum type="arabicPeriod"/>
            </a:pPr>
            <a:r>
              <a:rPr lang="pt-BR" sz="2800" smtClean="0"/>
              <a:t>Licença médica</a:t>
            </a:r>
          </a:p>
          <a:p>
            <a:pPr indent="731838" eaLnBrk="1" hangingPunct="1">
              <a:buFont typeface="Wingdings" pitchFamily="2" charset="2"/>
              <a:buAutoNum type="arabicPeriod"/>
            </a:pPr>
            <a:r>
              <a:rPr lang="pt-BR" sz="2800" smtClean="0"/>
              <a:t>Economia da saúde</a:t>
            </a:r>
          </a:p>
          <a:p>
            <a:pPr indent="731838" eaLnBrk="1" hangingPunct="1">
              <a:buFont typeface="Wingdings" pitchFamily="2" charset="2"/>
              <a:buAutoNum type="arabicPeriod"/>
            </a:pPr>
            <a:r>
              <a:rPr lang="pt-BR" sz="2800" smtClean="0"/>
              <a:t>Exame diagnóstico mais barato ou mais confiável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1000" y="6096000"/>
            <a:ext cx="5746750" cy="366713"/>
          </a:xfrm>
          <a:prstGeom prst="rect">
            <a:avLst/>
          </a:prstGeom>
          <a:noFill/>
          <a:ln w="9525">
            <a:noFill/>
            <a:miter lim="800000"/>
            <a:headEnd/>
            <a:tailEnd/>
          </a:ln>
        </p:spPr>
        <p:txBody>
          <a:bodyPr wrap="none">
            <a:spAutoFit/>
          </a:bodyPr>
          <a:lstStyle/>
          <a:p>
            <a:r>
              <a:rPr lang="pt-BR">
                <a:solidFill>
                  <a:srgbClr val="FF0000"/>
                </a:solidFill>
              </a:rPr>
              <a:t>Grande Dicionário da Língua Portuguesa Larousse Cultural. </a:t>
            </a:r>
            <a:endParaRPr lang="en-US">
              <a:solidFill>
                <a:srgbClr val="FF0000"/>
              </a:solidFill>
            </a:endParaRPr>
          </a:p>
        </p:txBody>
      </p:sp>
      <p:pic>
        <p:nvPicPr>
          <p:cNvPr id="16387" name="Picture 3"/>
          <p:cNvPicPr>
            <a:picLocks noChangeAspect="1" noChangeArrowheads="1"/>
          </p:cNvPicPr>
          <p:nvPr/>
        </p:nvPicPr>
        <p:blipFill>
          <a:blip r:embed="rId3" cstate="print"/>
          <a:srcRect/>
          <a:stretch>
            <a:fillRect/>
          </a:stretch>
        </p:blipFill>
        <p:spPr bwMode="auto">
          <a:xfrm>
            <a:off x="381000" y="1254125"/>
            <a:ext cx="8382000" cy="1031875"/>
          </a:xfrm>
          <a:prstGeom prst="rect">
            <a:avLst/>
          </a:prstGeom>
          <a:solidFill>
            <a:srgbClr val="CCFFCC"/>
          </a:solidFill>
          <a:ln w="9525">
            <a:noFill/>
            <a:miter lim="800000"/>
            <a:headEnd/>
            <a:tailEnd/>
          </a:ln>
        </p:spPr>
      </p:pic>
      <p:pic>
        <p:nvPicPr>
          <p:cNvPr id="16388" name="Picture 4"/>
          <p:cNvPicPr>
            <a:picLocks noChangeAspect="1" noChangeArrowheads="1"/>
          </p:cNvPicPr>
          <p:nvPr/>
        </p:nvPicPr>
        <p:blipFill>
          <a:blip r:embed="rId4" cstate="print"/>
          <a:srcRect/>
          <a:stretch>
            <a:fillRect/>
          </a:stretch>
        </p:blipFill>
        <p:spPr bwMode="auto">
          <a:xfrm>
            <a:off x="406400" y="2895600"/>
            <a:ext cx="8329613" cy="622300"/>
          </a:xfrm>
          <a:prstGeom prst="rect">
            <a:avLst/>
          </a:prstGeom>
          <a:solidFill>
            <a:srgbClr val="FFFFCC"/>
          </a:solidFill>
          <a:ln w="9525">
            <a:noFill/>
            <a:miter lim="800000"/>
            <a:headEnd/>
            <a:tailEnd/>
          </a:ln>
        </p:spPr>
      </p:pic>
      <p:pic>
        <p:nvPicPr>
          <p:cNvPr id="16389" name="Picture 5"/>
          <p:cNvPicPr>
            <a:picLocks noChangeAspect="1" noChangeArrowheads="1"/>
          </p:cNvPicPr>
          <p:nvPr/>
        </p:nvPicPr>
        <p:blipFill>
          <a:blip r:embed="rId5" cstate="print"/>
          <a:srcRect/>
          <a:stretch>
            <a:fillRect/>
          </a:stretch>
        </p:blipFill>
        <p:spPr bwMode="auto">
          <a:xfrm>
            <a:off x="457200" y="4392613"/>
            <a:ext cx="8426450" cy="1322387"/>
          </a:xfrm>
          <a:prstGeom prst="rect">
            <a:avLst/>
          </a:prstGeom>
          <a:solidFill>
            <a:srgbClr val="CCFFFF"/>
          </a:solid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pt-BR" smtClean="0">
                <a:solidFill>
                  <a:srgbClr val="000066"/>
                </a:solidFill>
              </a:rPr>
              <a:t>ESTRATÉGIA DE BUSCA</a:t>
            </a:r>
          </a:p>
        </p:txBody>
      </p:sp>
      <p:sp>
        <p:nvSpPr>
          <p:cNvPr id="32771" name="Rectangle 3"/>
          <p:cNvSpPr>
            <a:spLocks noGrp="1" noChangeArrowheads="1"/>
          </p:cNvSpPr>
          <p:nvPr>
            <p:ph type="body" idx="1"/>
          </p:nvPr>
        </p:nvSpPr>
        <p:spPr>
          <a:xfrm>
            <a:off x="439387" y="2590800"/>
            <a:ext cx="8217725" cy="2099953"/>
          </a:xfrm>
        </p:spPr>
        <p:txBody>
          <a:bodyPr/>
          <a:lstStyle/>
          <a:p>
            <a:pPr algn="just" eaLnBrk="1" hangingPunct="1">
              <a:buFontTx/>
              <a:buNone/>
            </a:pPr>
            <a:r>
              <a:rPr lang="pt-BR" sz="4000" dirty="0" smtClean="0">
                <a:solidFill>
                  <a:srgbClr val="000066"/>
                </a:solidFill>
              </a:rPr>
              <a:t>“Técnica que torna possível o encontro entre uma pergunta formulada e a informação armazenada”;</a:t>
            </a:r>
          </a:p>
          <a:p>
            <a:pPr algn="r" eaLnBrk="1" hangingPunct="1">
              <a:buFontTx/>
              <a:buNone/>
            </a:pPr>
            <a:endParaRPr lang="pt-BR" sz="4000" dirty="0" smtClean="0">
              <a:solidFill>
                <a:srgbClr val="00006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0" y="838200"/>
            <a:ext cx="9144000" cy="1981200"/>
          </a:xfrm>
        </p:spPr>
        <p:txBody>
          <a:bodyPr/>
          <a:lstStyle/>
          <a:p>
            <a:pPr eaLnBrk="1" hangingPunct="1">
              <a:buFont typeface="Wingdings" pitchFamily="2" charset="2"/>
              <a:buNone/>
            </a:pP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b="1" smtClean="0">
                <a:solidFill>
                  <a:srgbClr val="000066"/>
                </a:solidFill>
              </a:rPr>
              <a:t>ESTRATÉGIAS PARA BUSCA  DE EVIDÊNCIAS</a:t>
            </a:r>
            <a:r>
              <a:rPr lang="pt-BR" sz="4800" smtClean="0">
                <a:solidFill>
                  <a:srgbClr val="000066"/>
                </a:solidFill>
              </a:rPr>
              <a:t> </a:t>
            </a:r>
            <a:br>
              <a:rPr lang="pt-BR" sz="4800" smtClean="0">
                <a:solidFill>
                  <a:srgbClr val="000066"/>
                </a:solidFill>
              </a:rPr>
            </a:br>
            <a:r>
              <a:rPr lang="pt-BR" sz="4800" smtClean="0">
                <a:solidFill>
                  <a:srgbClr val="000066"/>
                </a:solidFill>
              </a:rPr>
              <a:t/>
            </a:r>
            <a:br>
              <a:rPr lang="pt-BR" sz="4800" smtClean="0">
                <a:solidFill>
                  <a:srgbClr val="000066"/>
                </a:solidFill>
              </a:rPr>
            </a:br>
            <a:r>
              <a:rPr lang="pt-BR" sz="4800" smtClean="0">
                <a:solidFill>
                  <a:srgbClr val="000066"/>
                </a:solidFill>
              </a:rPr>
              <a:t> </a:t>
            </a:r>
            <a:r>
              <a:rPr lang="pt-BR" sz="4800" b="1" smtClean="0">
                <a:solidFill>
                  <a:srgbClr val="000066"/>
                </a:solidFill>
              </a:rPr>
              <a:t>CONSTRUÇÃO</a:t>
            </a:r>
            <a:r>
              <a:rPr lang="pt-BR" smtClean="0">
                <a:solidFill>
                  <a:srgbClr val="000066"/>
                </a:solidFill>
              </a:rPr>
              <a:t/>
            </a:r>
            <a:br>
              <a:rPr lang="pt-BR" smtClean="0">
                <a:solidFill>
                  <a:srgbClr val="000066"/>
                </a:solidFill>
              </a:rPr>
            </a:br>
            <a:endParaRPr lang="pt-BR" smtClean="0">
              <a:solidFill>
                <a:srgbClr val="00006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pt-BR" smtClean="0">
                <a:solidFill>
                  <a:srgbClr val="000066"/>
                </a:solidFill>
              </a:rPr>
              <a:t>ESTRATÉGIA DE BUSCA</a:t>
            </a:r>
          </a:p>
        </p:txBody>
      </p:sp>
      <p:sp>
        <p:nvSpPr>
          <p:cNvPr id="34819" name="Rectangle 3"/>
          <p:cNvSpPr>
            <a:spLocks noGrp="1" noChangeArrowheads="1"/>
          </p:cNvSpPr>
          <p:nvPr>
            <p:ph type="body" idx="1"/>
          </p:nvPr>
        </p:nvSpPr>
        <p:spPr/>
        <p:txBody>
          <a:bodyPr/>
          <a:lstStyle/>
          <a:p>
            <a:pPr algn="ctr" eaLnBrk="1" hangingPunct="1">
              <a:buFontTx/>
              <a:buNone/>
            </a:pPr>
            <a:endParaRPr lang="pt-BR" smtClean="0">
              <a:solidFill>
                <a:srgbClr val="000066"/>
              </a:solidFill>
            </a:endParaRPr>
          </a:p>
          <a:p>
            <a:pPr algn="ctr" eaLnBrk="1" hangingPunct="1">
              <a:buFontTx/>
              <a:buNone/>
            </a:pPr>
            <a:r>
              <a:rPr lang="pt-BR" smtClean="0">
                <a:solidFill>
                  <a:srgbClr val="000066"/>
                </a:solidFill>
              </a:rPr>
              <a:t>DOENÇA</a:t>
            </a:r>
          </a:p>
          <a:p>
            <a:pPr algn="ctr" eaLnBrk="1" hangingPunct="1">
              <a:buFontTx/>
              <a:buNone/>
            </a:pPr>
            <a:r>
              <a:rPr lang="pt-BR" smtClean="0">
                <a:solidFill>
                  <a:srgbClr val="000066"/>
                </a:solidFill>
              </a:rPr>
              <a:t>x</a:t>
            </a:r>
          </a:p>
          <a:p>
            <a:pPr algn="ctr" eaLnBrk="1" hangingPunct="1">
              <a:buFontTx/>
              <a:buNone/>
            </a:pPr>
            <a:r>
              <a:rPr lang="pt-BR" smtClean="0">
                <a:solidFill>
                  <a:srgbClr val="000066"/>
                </a:solidFill>
              </a:rPr>
              <a:t>INTERVENÇÃO</a:t>
            </a:r>
          </a:p>
          <a:p>
            <a:pPr algn="ctr" eaLnBrk="1" hangingPunct="1">
              <a:buFontTx/>
              <a:buNone/>
            </a:pPr>
            <a:r>
              <a:rPr lang="pt-BR" smtClean="0">
                <a:solidFill>
                  <a:srgbClr val="000066"/>
                </a:solidFill>
              </a:rPr>
              <a:t>x</a:t>
            </a:r>
          </a:p>
          <a:p>
            <a:pPr algn="ctr" eaLnBrk="1" hangingPunct="1">
              <a:buFontTx/>
              <a:buNone/>
            </a:pPr>
            <a:r>
              <a:rPr lang="pt-BR" smtClean="0">
                <a:solidFill>
                  <a:srgbClr val="000066"/>
                </a:solidFill>
              </a:rPr>
              <a:t>TIPO DE ESTUDO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684213" y="5013325"/>
            <a:ext cx="3167062" cy="503238"/>
          </a:xfrm>
          <a:prstGeom prst="rect">
            <a:avLst/>
          </a:prstGeom>
          <a:solidFill>
            <a:schemeClr val="tx1"/>
          </a:solidFill>
          <a:ln w="9525">
            <a:solidFill>
              <a:schemeClr val="tx1"/>
            </a:solidFill>
            <a:miter lim="800000"/>
            <a:headEnd/>
            <a:tailEnd/>
          </a:ln>
        </p:spPr>
        <p:txBody>
          <a:bodyPr wrap="none" anchor="ctr"/>
          <a:lstStyle/>
          <a:p>
            <a:endParaRPr lang="pt-BR"/>
          </a:p>
        </p:txBody>
      </p:sp>
      <p:sp>
        <p:nvSpPr>
          <p:cNvPr id="35843" name="Rectangle 5"/>
          <p:cNvSpPr>
            <a:spLocks noChangeArrowheads="1"/>
          </p:cNvSpPr>
          <p:nvPr/>
        </p:nvSpPr>
        <p:spPr bwMode="auto">
          <a:xfrm>
            <a:off x="682625" y="3508375"/>
            <a:ext cx="7272338" cy="503238"/>
          </a:xfrm>
          <a:prstGeom prst="rect">
            <a:avLst/>
          </a:prstGeom>
          <a:solidFill>
            <a:schemeClr val="tx1"/>
          </a:solidFill>
          <a:ln w="9525">
            <a:solidFill>
              <a:schemeClr val="tx1"/>
            </a:solidFill>
            <a:miter lim="800000"/>
            <a:headEnd/>
            <a:tailEnd/>
          </a:ln>
        </p:spPr>
        <p:txBody>
          <a:bodyPr wrap="none" anchor="ctr"/>
          <a:lstStyle/>
          <a:p>
            <a:endParaRPr lang="pt-BR"/>
          </a:p>
        </p:txBody>
      </p:sp>
      <p:sp>
        <p:nvSpPr>
          <p:cNvPr id="35844" name="Rectangle 2"/>
          <p:cNvSpPr>
            <a:spLocks noGrp="1" noChangeArrowheads="1"/>
          </p:cNvSpPr>
          <p:nvPr>
            <p:ph type="title"/>
          </p:nvPr>
        </p:nvSpPr>
        <p:spPr/>
        <p:txBody>
          <a:bodyPr/>
          <a:lstStyle/>
          <a:p>
            <a:pPr eaLnBrk="1" hangingPunct="1"/>
            <a:r>
              <a:rPr lang="pt-BR" smtClean="0">
                <a:solidFill>
                  <a:srgbClr val="000066"/>
                </a:solidFill>
              </a:rPr>
              <a:t>ESTRATÉGIA DE BUSCA</a:t>
            </a:r>
          </a:p>
        </p:txBody>
      </p:sp>
      <p:sp>
        <p:nvSpPr>
          <p:cNvPr id="35845" name="Rectangle 3"/>
          <p:cNvSpPr>
            <a:spLocks noGrp="1" noChangeArrowheads="1"/>
          </p:cNvSpPr>
          <p:nvPr>
            <p:ph type="body" idx="1"/>
          </p:nvPr>
        </p:nvSpPr>
        <p:spPr>
          <a:xfrm>
            <a:off x="684213" y="1916113"/>
            <a:ext cx="7772400" cy="4114800"/>
          </a:xfrm>
        </p:spPr>
        <p:txBody>
          <a:bodyPr/>
          <a:lstStyle/>
          <a:p>
            <a:pPr algn="ctr" eaLnBrk="1" hangingPunct="1">
              <a:buFontTx/>
              <a:buNone/>
            </a:pPr>
            <a:r>
              <a:rPr lang="pt-BR" sz="2800" smtClean="0">
                <a:solidFill>
                  <a:srgbClr val="000066"/>
                </a:solidFill>
              </a:rPr>
              <a:t>IDENTIFICAÇÃO DOS TERMOS</a:t>
            </a:r>
          </a:p>
          <a:p>
            <a:pPr eaLnBrk="1" hangingPunct="1">
              <a:buFontTx/>
              <a:buNone/>
            </a:pPr>
            <a:endParaRPr lang="pt-BR" sz="2800" smtClean="0">
              <a:solidFill>
                <a:srgbClr val="000066"/>
              </a:solidFill>
            </a:endParaRPr>
          </a:p>
          <a:p>
            <a:pPr eaLnBrk="1" hangingPunct="1">
              <a:buFontTx/>
              <a:buNone/>
            </a:pPr>
            <a:r>
              <a:rPr lang="pt-BR" sz="2800" smtClean="0">
                <a:solidFill>
                  <a:srgbClr val="000066"/>
                </a:solidFill>
              </a:rPr>
              <a:t>MESH – Medical Subject Headings</a:t>
            </a:r>
          </a:p>
          <a:p>
            <a:pPr eaLnBrk="1" hangingPunct="1">
              <a:buFontTx/>
              <a:buNone/>
            </a:pPr>
            <a:r>
              <a:rPr lang="pt-BR" sz="2800" smtClean="0">
                <a:solidFill>
                  <a:srgbClr val="000066"/>
                </a:solidFill>
                <a:hlinkClick r:id="rId3"/>
              </a:rPr>
              <a:t>(http://</a:t>
            </a:r>
            <a:r>
              <a:rPr lang="pt-BR" sz="2800" smtClean="0">
                <a:solidFill>
                  <a:srgbClr val="FFFF00"/>
                </a:solidFill>
                <a:hlinkClick r:id="rId3"/>
              </a:rPr>
              <a:t>www.ncbi.nlm.nih.gov/mesh</a:t>
            </a:r>
            <a:r>
              <a:rPr lang="pt-BR" sz="2800" smtClean="0">
                <a:solidFill>
                  <a:srgbClr val="000066"/>
                </a:solidFill>
                <a:hlinkClick r:id="rId3"/>
              </a:rPr>
              <a:t>)</a:t>
            </a:r>
            <a:endParaRPr lang="pt-BR" sz="2800" smtClean="0">
              <a:solidFill>
                <a:srgbClr val="000066"/>
              </a:solidFill>
            </a:endParaRPr>
          </a:p>
          <a:p>
            <a:pPr eaLnBrk="1" hangingPunct="1">
              <a:buFontTx/>
              <a:buNone/>
            </a:pPr>
            <a:r>
              <a:rPr lang="pt-BR" sz="2800" smtClean="0">
                <a:solidFill>
                  <a:srgbClr val="000066"/>
                </a:solidFill>
              </a:rPr>
              <a:t> </a:t>
            </a:r>
          </a:p>
          <a:p>
            <a:pPr eaLnBrk="1" hangingPunct="1">
              <a:buFontTx/>
              <a:buNone/>
            </a:pPr>
            <a:r>
              <a:rPr lang="pt-BR" sz="2800" smtClean="0">
                <a:solidFill>
                  <a:srgbClr val="000066"/>
                </a:solidFill>
              </a:rPr>
              <a:t>DECS – Descritores em Ciências da Saúde</a:t>
            </a:r>
          </a:p>
          <a:p>
            <a:pPr eaLnBrk="1" hangingPunct="1">
              <a:buFontTx/>
              <a:buNone/>
            </a:pPr>
            <a:r>
              <a:rPr lang="pt-BR" sz="2800" smtClean="0">
                <a:solidFill>
                  <a:srgbClr val="000066"/>
                </a:solidFill>
                <a:hlinkClick r:id="rId4"/>
              </a:rPr>
              <a:t>(http://decs.bvs.br/)</a:t>
            </a:r>
            <a:endParaRPr lang="pt-BR" sz="2800" smtClean="0">
              <a:solidFill>
                <a:srgbClr val="000066"/>
              </a:solidFill>
            </a:endParaRPr>
          </a:p>
          <a:p>
            <a:pPr eaLnBrk="1" hangingPunct="1">
              <a:buFontTx/>
              <a:buNone/>
            </a:pPr>
            <a:endParaRPr lang="pt-BR" sz="2800" smtClean="0">
              <a:solidFill>
                <a:srgbClr val="000066"/>
              </a:solidFill>
            </a:endParaRPr>
          </a:p>
          <a:p>
            <a:pPr eaLnBrk="1" hangingPunct="1"/>
            <a:endParaRPr lang="pt-BR" sz="2800" smtClean="0">
              <a:solidFill>
                <a:srgbClr val="00006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pt-BR" smtClean="0">
                <a:solidFill>
                  <a:srgbClr val="000066"/>
                </a:solidFill>
              </a:rPr>
              <a:t>ESTRATÉGIA DE BUSCA</a:t>
            </a:r>
          </a:p>
        </p:txBody>
      </p:sp>
      <p:sp>
        <p:nvSpPr>
          <p:cNvPr id="36867" name="Rectangle 3"/>
          <p:cNvSpPr>
            <a:spLocks noGrp="1" noChangeArrowheads="1"/>
          </p:cNvSpPr>
          <p:nvPr>
            <p:ph type="body" idx="1"/>
          </p:nvPr>
        </p:nvSpPr>
        <p:spPr/>
        <p:txBody>
          <a:bodyPr/>
          <a:lstStyle/>
          <a:p>
            <a:pPr eaLnBrk="1" hangingPunct="1">
              <a:buFontTx/>
              <a:buNone/>
            </a:pPr>
            <a:endParaRPr lang="pt-BR" smtClean="0">
              <a:solidFill>
                <a:srgbClr val="000066"/>
              </a:solidFill>
            </a:endParaRPr>
          </a:p>
          <a:p>
            <a:pPr eaLnBrk="1" hangingPunct="1">
              <a:buFontTx/>
              <a:buNone/>
            </a:pPr>
            <a:r>
              <a:rPr lang="pt-BR" smtClean="0">
                <a:solidFill>
                  <a:srgbClr val="000066"/>
                </a:solidFill>
              </a:rPr>
              <a:t>1. CONJUNTO AMPLO DE TERMOS;</a:t>
            </a:r>
          </a:p>
          <a:p>
            <a:pPr algn="ctr" eaLnBrk="1" hangingPunct="1">
              <a:buFontTx/>
              <a:buNone/>
            </a:pPr>
            <a:endParaRPr lang="pt-BR" smtClean="0">
              <a:solidFill>
                <a:srgbClr val="000066"/>
              </a:solidFill>
            </a:endParaRPr>
          </a:p>
          <a:p>
            <a:pPr algn="ctr" eaLnBrk="1" hangingPunct="1">
              <a:buFontTx/>
              <a:buNone/>
            </a:pPr>
            <a:r>
              <a:rPr lang="pt-BR" smtClean="0">
                <a:solidFill>
                  <a:srgbClr val="000066"/>
                </a:solidFill>
              </a:rPr>
              <a:t>(TERMOS DECS E SINÔNIMOS-</a:t>
            </a:r>
          </a:p>
          <a:p>
            <a:pPr algn="ctr" eaLnBrk="1" hangingPunct="1">
              <a:buFontTx/>
              <a:buNone/>
            </a:pPr>
            <a:r>
              <a:rPr lang="pt-BR" smtClean="0">
                <a:solidFill>
                  <a:srgbClr val="000066"/>
                </a:solidFill>
              </a:rPr>
              <a:t>Vocabulário Oficial e não Oficial)</a:t>
            </a:r>
          </a:p>
          <a:p>
            <a:pPr eaLnBrk="1" hangingPunct="1">
              <a:buFontTx/>
              <a:buNone/>
            </a:pPr>
            <a:endParaRPr lang="pt-BR" smtClean="0">
              <a:solidFill>
                <a:srgbClr val="000066"/>
              </a:solidFill>
            </a:endParaRPr>
          </a:p>
          <a:p>
            <a:pPr eaLnBrk="1" hangingPunct="1"/>
            <a:endParaRPr lang="pt-BR" smtClean="0">
              <a:solidFill>
                <a:srgbClr val="00006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67000" y="76200"/>
            <a:ext cx="3352800" cy="762000"/>
          </a:xfrm>
        </p:spPr>
        <p:txBody>
          <a:bodyPr/>
          <a:lstStyle/>
          <a:p>
            <a:pPr eaLnBrk="1" hangingPunct="1"/>
            <a:r>
              <a:rPr lang="pt-BR" b="1" smtClean="0">
                <a:solidFill>
                  <a:srgbClr val="000066"/>
                </a:solidFill>
              </a:rPr>
              <a:t>DECS</a:t>
            </a:r>
          </a:p>
        </p:txBody>
      </p:sp>
      <p:graphicFrame>
        <p:nvGraphicFramePr>
          <p:cNvPr id="2050" name="Object 0"/>
          <p:cNvGraphicFramePr>
            <a:graphicFrameLocks noChangeAspect="1"/>
          </p:cNvGraphicFramePr>
          <p:nvPr/>
        </p:nvGraphicFramePr>
        <p:xfrm>
          <a:off x="457200" y="1219200"/>
          <a:ext cx="8229600" cy="5105400"/>
        </p:xfrm>
        <a:graphic>
          <a:graphicData uri="http://schemas.openxmlformats.org/presentationml/2006/ole">
            <p:oleObj spid="_x0000_s2088" name="Imagem de bitmap" r:id="rId4" imgW="6106377" imgH="3247619" progId="PBrush">
              <p:embed/>
            </p:oleObj>
          </a:graphicData>
        </a:graphic>
      </p:graphicFrame>
      <p:sp>
        <p:nvSpPr>
          <p:cNvPr id="2052" name="Oval 9"/>
          <p:cNvSpPr>
            <a:spLocks noChangeArrowheads="1"/>
          </p:cNvSpPr>
          <p:nvPr/>
        </p:nvSpPr>
        <p:spPr bwMode="auto">
          <a:xfrm>
            <a:off x="5791200" y="1524000"/>
            <a:ext cx="2819400" cy="990600"/>
          </a:xfrm>
          <a:prstGeom prst="ellipse">
            <a:avLst/>
          </a:prstGeom>
          <a:noFill/>
          <a:ln w="9525">
            <a:solidFill>
              <a:schemeClr val="tx1"/>
            </a:solidFill>
            <a:round/>
            <a:headEnd/>
            <a:tailEnd/>
          </a:ln>
        </p:spPr>
        <p:txBody>
          <a:bodyPr wrap="none" anchor="ctr"/>
          <a:lstStyle/>
          <a:p>
            <a:endParaRPr lang="pt-BR" sz="2400"/>
          </a:p>
        </p:txBody>
      </p:sp>
      <p:sp>
        <p:nvSpPr>
          <p:cNvPr id="2053" name="Line 10"/>
          <p:cNvSpPr>
            <a:spLocks noChangeShapeType="1"/>
          </p:cNvSpPr>
          <p:nvPr/>
        </p:nvSpPr>
        <p:spPr bwMode="auto">
          <a:xfrm>
            <a:off x="1143000" y="3733800"/>
            <a:ext cx="914400" cy="609600"/>
          </a:xfrm>
          <a:prstGeom prst="line">
            <a:avLst/>
          </a:prstGeom>
          <a:noFill/>
          <a:ln w="9525">
            <a:solidFill>
              <a:schemeClr val="tx1"/>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533400" y="152400"/>
            <a:ext cx="7772400" cy="762000"/>
          </a:xfrm>
        </p:spPr>
        <p:txBody>
          <a:bodyPr/>
          <a:lstStyle/>
          <a:p>
            <a:pPr eaLnBrk="1" hangingPunct="1"/>
            <a:r>
              <a:rPr lang="pt-BR" sz="3600" b="1" smtClean="0">
                <a:solidFill>
                  <a:srgbClr val="000066"/>
                </a:solidFill>
              </a:rPr>
              <a:t>OPÇÕES DE CONSULTA AO DECS</a:t>
            </a:r>
          </a:p>
        </p:txBody>
      </p:sp>
      <p:graphicFrame>
        <p:nvGraphicFramePr>
          <p:cNvPr id="3074" name="Object 0"/>
          <p:cNvGraphicFramePr>
            <a:graphicFrameLocks noChangeAspect="1"/>
          </p:cNvGraphicFramePr>
          <p:nvPr/>
        </p:nvGraphicFramePr>
        <p:xfrm>
          <a:off x="533400" y="1128713"/>
          <a:ext cx="7924800" cy="4891087"/>
        </p:xfrm>
        <a:graphic>
          <a:graphicData uri="http://schemas.openxmlformats.org/presentationml/2006/ole">
            <p:oleObj spid="_x0000_s3112" name="Imagem de bitmap" r:id="rId4" imgW="6323810" imgH="3895238" progId="PBrush">
              <p:embed/>
            </p:oleObj>
          </a:graphicData>
        </a:graphic>
      </p:graphicFrame>
      <p:sp>
        <p:nvSpPr>
          <p:cNvPr id="3076" name="Oval 9"/>
          <p:cNvSpPr>
            <a:spLocks noChangeArrowheads="1"/>
          </p:cNvSpPr>
          <p:nvPr/>
        </p:nvSpPr>
        <p:spPr bwMode="auto">
          <a:xfrm>
            <a:off x="4419600" y="4114800"/>
            <a:ext cx="2667000" cy="1143000"/>
          </a:xfrm>
          <a:prstGeom prst="ellipse">
            <a:avLst/>
          </a:prstGeom>
          <a:noFill/>
          <a:ln w="9525">
            <a:solidFill>
              <a:schemeClr val="tx1"/>
            </a:solidFill>
            <a:round/>
            <a:headEnd/>
            <a:tailEnd/>
          </a:ln>
        </p:spPr>
        <p:txBody>
          <a:bodyPr wrap="none" anchor="ctr"/>
          <a:lstStyle/>
          <a:p>
            <a:endParaRPr lang="pt-BR"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22313" y="158750"/>
            <a:ext cx="7772400" cy="1143000"/>
          </a:xfrm>
        </p:spPr>
        <p:txBody>
          <a:bodyPr/>
          <a:lstStyle/>
          <a:p>
            <a:r>
              <a:rPr lang="pt-BR" sz="3600" smtClean="0">
                <a:solidFill>
                  <a:srgbClr val="000066"/>
                </a:solidFill>
              </a:rPr>
              <a:t>2º Certificar-se que os itens-chave são descritores</a:t>
            </a:r>
          </a:p>
        </p:txBody>
      </p:sp>
      <p:pic>
        <p:nvPicPr>
          <p:cNvPr id="37891" name="Picture 3"/>
          <p:cNvPicPr>
            <a:picLocks noChangeAspect="1" noChangeArrowheads="1"/>
          </p:cNvPicPr>
          <p:nvPr/>
        </p:nvPicPr>
        <p:blipFill>
          <a:blip r:embed="rId2" cstate="print"/>
          <a:srcRect l="9492" t="15631" r="77794" b="82001"/>
          <a:stretch>
            <a:fillRect/>
          </a:stretch>
        </p:blipFill>
        <p:spPr bwMode="auto">
          <a:xfrm>
            <a:off x="2817813" y="1993900"/>
            <a:ext cx="3581400" cy="500063"/>
          </a:xfrm>
          <a:prstGeom prst="rect">
            <a:avLst/>
          </a:prstGeom>
          <a:noFill/>
          <a:ln w="12700">
            <a:noFill/>
            <a:miter lim="800000"/>
            <a:headEnd type="none" w="sm" len="sm"/>
            <a:tailEnd type="none" w="sm" len="sm"/>
          </a:ln>
        </p:spPr>
      </p:pic>
      <p:pic>
        <p:nvPicPr>
          <p:cNvPr id="37892" name="Picture 4"/>
          <p:cNvPicPr>
            <a:picLocks noChangeAspect="1" noChangeArrowheads="1"/>
          </p:cNvPicPr>
          <p:nvPr/>
        </p:nvPicPr>
        <p:blipFill>
          <a:blip r:embed="rId3" cstate="print"/>
          <a:srcRect t="20667" r="42999" b="31334"/>
          <a:stretch>
            <a:fillRect/>
          </a:stretch>
        </p:blipFill>
        <p:spPr bwMode="auto">
          <a:xfrm>
            <a:off x="2057400" y="2924175"/>
            <a:ext cx="5181600" cy="3271838"/>
          </a:xfrm>
          <a:prstGeom prst="rect">
            <a:avLst/>
          </a:prstGeom>
          <a:noFill/>
          <a:ln w="12700">
            <a:noFill/>
            <a:miter lim="800000"/>
            <a:headEnd type="none" w="sm" len="sm"/>
            <a:tailEnd type="none" w="sm" len="sm"/>
          </a:ln>
        </p:spPr>
      </p:pic>
      <p:sp>
        <p:nvSpPr>
          <p:cNvPr id="37893" name="Oval 5"/>
          <p:cNvSpPr>
            <a:spLocks noChangeArrowheads="1"/>
          </p:cNvSpPr>
          <p:nvPr/>
        </p:nvSpPr>
        <p:spPr bwMode="auto">
          <a:xfrm>
            <a:off x="3581400" y="4797425"/>
            <a:ext cx="1828800" cy="304800"/>
          </a:xfrm>
          <a:prstGeom prst="ellipse">
            <a:avLst/>
          </a:prstGeom>
          <a:noFill/>
          <a:ln w="38100">
            <a:solidFill>
              <a:srgbClr val="FF0000"/>
            </a:solidFill>
            <a:round/>
            <a:headEnd type="none" w="sm" len="sm"/>
            <a:tailEnd type="none" w="sm" len="sm"/>
          </a:ln>
        </p:spPr>
        <p:txBody>
          <a:bodyPr wrap="none" anchor="ctr"/>
          <a:lstStyle/>
          <a:p>
            <a:pPr algn="ctr"/>
            <a:endParaRPr lang="pt-BR">
              <a:solidFill>
                <a:schemeClr val="accent2"/>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549275"/>
            <a:ext cx="8229600" cy="792163"/>
          </a:xfrm>
        </p:spPr>
        <p:txBody>
          <a:bodyPr/>
          <a:lstStyle/>
          <a:p>
            <a:r>
              <a:rPr lang="pt-BR" smtClean="0">
                <a:solidFill>
                  <a:srgbClr val="000066"/>
                </a:solidFill>
              </a:rPr>
              <a:t>MeSH - Medical Subject Headings </a:t>
            </a:r>
            <a:br>
              <a:rPr lang="pt-BR" smtClean="0">
                <a:solidFill>
                  <a:srgbClr val="000066"/>
                </a:solidFill>
              </a:rPr>
            </a:br>
            <a:endParaRPr lang="pt-BR" smtClean="0">
              <a:solidFill>
                <a:srgbClr val="000066"/>
              </a:solidFill>
            </a:endParaRPr>
          </a:p>
        </p:txBody>
      </p:sp>
      <p:pic>
        <p:nvPicPr>
          <p:cNvPr id="40963" name="Picture 8"/>
          <p:cNvPicPr>
            <a:picLocks noChangeAspect="1" noChangeArrowheads="1"/>
          </p:cNvPicPr>
          <p:nvPr/>
        </p:nvPicPr>
        <p:blipFill>
          <a:blip r:embed="rId2" cstate="print"/>
          <a:srcRect l="15215" t="6047" r="68011" b="91000"/>
          <a:stretch>
            <a:fillRect/>
          </a:stretch>
        </p:blipFill>
        <p:spPr bwMode="auto">
          <a:xfrm>
            <a:off x="1917700" y="1700213"/>
            <a:ext cx="4978400" cy="504825"/>
          </a:xfrm>
          <a:prstGeom prst="rect">
            <a:avLst/>
          </a:prstGeom>
          <a:noFill/>
          <a:ln w="9525">
            <a:noFill/>
            <a:miter lim="800000"/>
            <a:headEnd/>
            <a:tailEnd/>
          </a:ln>
        </p:spPr>
      </p:pic>
      <p:pic>
        <p:nvPicPr>
          <p:cNvPr id="40964" name="Picture 9"/>
          <p:cNvPicPr>
            <a:picLocks noChangeAspect="1" noChangeArrowheads="1"/>
          </p:cNvPicPr>
          <p:nvPr/>
        </p:nvPicPr>
        <p:blipFill>
          <a:blip r:embed="rId3" cstate="print"/>
          <a:srcRect l="266" t="17226" r="25854" b="17937"/>
          <a:stretch>
            <a:fillRect/>
          </a:stretch>
        </p:blipFill>
        <p:spPr bwMode="auto">
          <a:xfrm>
            <a:off x="250825" y="2419350"/>
            <a:ext cx="8667750" cy="42767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p:cNvPicPr>
            <a:picLocks noChangeAspect="1" noChangeArrowheads="1"/>
          </p:cNvPicPr>
          <p:nvPr/>
        </p:nvPicPr>
        <p:blipFill>
          <a:blip r:embed="rId2" cstate="print"/>
          <a:srcRect r="18349" b="44423"/>
          <a:stretch>
            <a:fillRect/>
          </a:stretch>
        </p:blipFill>
        <p:spPr bwMode="auto">
          <a:xfrm>
            <a:off x="406400" y="107950"/>
            <a:ext cx="7078663" cy="2374900"/>
          </a:xfrm>
          <a:prstGeom prst="rect">
            <a:avLst/>
          </a:prstGeom>
          <a:noFill/>
          <a:ln w="9525">
            <a:noFill/>
            <a:miter lim="800000"/>
            <a:headEnd/>
            <a:tailEnd/>
          </a:ln>
        </p:spPr>
      </p:pic>
      <p:sp>
        <p:nvSpPr>
          <p:cNvPr id="41987" name="Line 4"/>
          <p:cNvSpPr>
            <a:spLocks noChangeShapeType="1"/>
          </p:cNvSpPr>
          <p:nvPr/>
        </p:nvSpPr>
        <p:spPr bwMode="auto">
          <a:xfrm flipH="1" flipV="1">
            <a:off x="4159250" y="639763"/>
            <a:ext cx="762000" cy="762000"/>
          </a:xfrm>
          <a:prstGeom prst="line">
            <a:avLst/>
          </a:prstGeom>
          <a:noFill/>
          <a:ln w="38100">
            <a:solidFill>
              <a:srgbClr val="FF0000"/>
            </a:solidFill>
            <a:round/>
            <a:headEnd type="none" w="sm" len="sm"/>
            <a:tailEnd type="triangle" w="sm" len="sm"/>
          </a:ln>
        </p:spPr>
        <p:txBody>
          <a:bodyPr wrap="none" anchor="ctr"/>
          <a:lstStyle/>
          <a:p>
            <a:endParaRPr lang="pt-BR"/>
          </a:p>
        </p:txBody>
      </p:sp>
      <p:pic>
        <p:nvPicPr>
          <p:cNvPr id="41988" name="Picture 7"/>
          <p:cNvPicPr>
            <a:picLocks noChangeAspect="1" noChangeArrowheads="1"/>
          </p:cNvPicPr>
          <p:nvPr/>
        </p:nvPicPr>
        <p:blipFill>
          <a:blip r:embed="rId3" cstate="print"/>
          <a:srcRect t="17107" r="37997" b="30885"/>
          <a:stretch>
            <a:fillRect/>
          </a:stretch>
        </p:blipFill>
        <p:spPr bwMode="auto">
          <a:xfrm>
            <a:off x="541338" y="2816225"/>
            <a:ext cx="8067675" cy="3805238"/>
          </a:xfrm>
          <a:prstGeom prst="rect">
            <a:avLst/>
          </a:prstGeom>
          <a:noFill/>
          <a:ln w="9525">
            <a:noFill/>
            <a:miter lim="800000"/>
            <a:headEnd/>
            <a:tailEnd/>
          </a:ln>
        </p:spPr>
      </p:pic>
      <p:sp>
        <p:nvSpPr>
          <p:cNvPr id="41989" name="Line 6"/>
          <p:cNvSpPr>
            <a:spLocks noChangeShapeType="1"/>
          </p:cNvSpPr>
          <p:nvPr/>
        </p:nvSpPr>
        <p:spPr bwMode="auto">
          <a:xfrm flipH="1">
            <a:off x="4059238" y="4076700"/>
            <a:ext cx="838200" cy="914400"/>
          </a:xfrm>
          <a:prstGeom prst="line">
            <a:avLst/>
          </a:prstGeom>
          <a:noFill/>
          <a:ln w="38100">
            <a:solidFill>
              <a:srgbClr val="FF0000"/>
            </a:solidFill>
            <a:round/>
            <a:headEnd type="none" w="sm" len="sm"/>
            <a:tailEnd type="triangle" w="sm" len="sm"/>
          </a:ln>
        </p:spPr>
        <p:txBody>
          <a:bodyPr wrap="none" anchor="ctr"/>
          <a:lstStyle/>
          <a:p>
            <a:endParaRPr lang="pt-B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BR" sz="5400" smtClean="0">
                <a:solidFill>
                  <a:schemeClr val="tx1"/>
                </a:solidFill>
              </a:rPr>
              <a:t>Revisão narrativa</a:t>
            </a:r>
            <a:endParaRPr lang="en-US" sz="5400" smtClean="0">
              <a:solidFill>
                <a:schemeClr val="tx1"/>
              </a:solidFill>
            </a:endParaRPr>
          </a:p>
        </p:txBody>
      </p:sp>
      <p:sp>
        <p:nvSpPr>
          <p:cNvPr id="17411" name="Rectangle 3"/>
          <p:cNvSpPr>
            <a:spLocks noGrp="1" noChangeArrowheads="1"/>
          </p:cNvSpPr>
          <p:nvPr>
            <p:ph type="body" idx="1"/>
          </p:nvPr>
        </p:nvSpPr>
        <p:spPr>
          <a:xfrm>
            <a:off x="225632" y="2485901"/>
            <a:ext cx="8668986" cy="2971800"/>
          </a:xfrm>
        </p:spPr>
        <p:txBody>
          <a:bodyPr/>
          <a:lstStyle/>
          <a:p>
            <a:pPr>
              <a:buFont typeface="Wingdings" pitchFamily="2" charset="2"/>
              <a:buChar char="§"/>
            </a:pPr>
            <a:r>
              <a:rPr lang="pt-BR" dirty="0" smtClean="0"/>
              <a:t>Geralmente abordam temas bastante abrangentes.</a:t>
            </a:r>
          </a:p>
          <a:p>
            <a:pPr>
              <a:buFont typeface="Wingdings" pitchFamily="2" charset="2"/>
              <a:buChar char="§"/>
            </a:pPr>
            <a:r>
              <a:rPr lang="pt-BR" dirty="0" smtClean="0"/>
              <a:t>Citam bastante estudos sem critérios explícitos de seleção e avaliação.</a:t>
            </a:r>
          </a:p>
          <a:p>
            <a:pPr>
              <a:buClr>
                <a:schemeClr val="tx1"/>
              </a:buClr>
              <a:buFont typeface="Wingdings" pitchFamily="2" charset="2"/>
              <a:buChar char="§"/>
            </a:pPr>
            <a:r>
              <a:rPr lang="pt-BR" sz="4000" dirty="0" smtClean="0">
                <a:solidFill>
                  <a:srgbClr val="FF0000"/>
                </a:solidFill>
              </a:rPr>
              <a:t>Misturam</a:t>
            </a:r>
            <a:r>
              <a:rPr lang="pt-BR" dirty="0" smtClean="0">
                <a:solidFill>
                  <a:srgbClr val="FF0000"/>
                </a:solidFill>
              </a:rPr>
              <a:t> </a:t>
            </a:r>
            <a:r>
              <a:rPr lang="pt-BR" sz="4000" dirty="0" smtClean="0">
                <a:solidFill>
                  <a:srgbClr val="FF0000"/>
                </a:solidFill>
              </a:rPr>
              <a:t>evidências e opiniões</a:t>
            </a:r>
            <a:r>
              <a:rPr lang="pt-BR" dirty="0" smtClean="0"/>
              <a:t>.</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pt-BR" smtClean="0">
                <a:solidFill>
                  <a:srgbClr val="000066"/>
                </a:solidFill>
              </a:rPr>
              <a:t>OPERADORES LÓGICOS BOOLEANOS</a:t>
            </a:r>
          </a:p>
        </p:txBody>
      </p:sp>
      <p:sp>
        <p:nvSpPr>
          <p:cNvPr id="47107" name="Rectangle 3"/>
          <p:cNvSpPr>
            <a:spLocks noGrp="1" noChangeArrowheads="1"/>
          </p:cNvSpPr>
          <p:nvPr>
            <p:ph type="body" idx="1"/>
          </p:nvPr>
        </p:nvSpPr>
        <p:spPr>
          <a:xfrm>
            <a:off x="685800" y="1981200"/>
            <a:ext cx="7772400" cy="5562600"/>
          </a:xfrm>
        </p:spPr>
        <p:txBody>
          <a:bodyPr/>
          <a:lstStyle/>
          <a:p>
            <a:pPr marL="371475" algn="just" eaLnBrk="1" hangingPunct="1">
              <a:buFontTx/>
              <a:buNone/>
            </a:pPr>
            <a:r>
              <a:rPr lang="pt-BR" b="1" smtClean="0">
                <a:solidFill>
                  <a:srgbClr val="000066"/>
                </a:solidFill>
                <a:latin typeface="Verdana" pitchFamily="34" charset="0"/>
                <a:cs typeface="Times New Roman" pitchFamily="18" charset="0"/>
              </a:rPr>
              <a:t>AND</a:t>
            </a:r>
            <a:r>
              <a:rPr lang="pt-BR" smtClean="0">
                <a:solidFill>
                  <a:srgbClr val="000066"/>
                </a:solidFill>
                <a:latin typeface="Verdana" pitchFamily="34" charset="0"/>
                <a:cs typeface="Times New Roman" pitchFamily="18" charset="0"/>
              </a:rPr>
              <a:t> – encontra documentos que contenha um assunto “e” outro . Ocorrência simultânea entre os assuntos. (</a:t>
            </a:r>
            <a:r>
              <a:rPr lang="pt-BR" b="1" smtClean="0">
                <a:solidFill>
                  <a:srgbClr val="000066"/>
                </a:solidFill>
                <a:latin typeface="Verdana" pitchFamily="34" charset="0"/>
                <a:cs typeface="Times New Roman" pitchFamily="18" charset="0"/>
              </a:rPr>
              <a:t>Intersecção dos conjuntos: A     B )</a:t>
            </a:r>
            <a:endParaRPr lang="pt-BR" smtClean="0">
              <a:solidFill>
                <a:srgbClr val="000066"/>
              </a:solidFill>
            </a:endParaRPr>
          </a:p>
        </p:txBody>
      </p:sp>
      <p:sp>
        <p:nvSpPr>
          <p:cNvPr id="47108" name="Rectangle 5"/>
          <p:cNvSpPr>
            <a:spLocks noChangeArrowheads="1"/>
          </p:cNvSpPr>
          <p:nvPr/>
        </p:nvSpPr>
        <p:spPr bwMode="auto">
          <a:xfrm>
            <a:off x="3862388" y="2795588"/>
            <a:ext cx="9144000" cy="0"/>
          </a:xfrm>
          <a:prstGeom prst="rect">
            <a:avLst/>
          </a:prstGeom>
          <a:noFill/>
          <a:ln w="9525">
            <a:noFill/>
            <a:miter lim="800000"/>
            <a:headEnd/>
            <a:tailEnd/>
          </a:ln>
        </p:spPr>
        <p:txBody>
          <a:bodyPr>
            <a:spAutoFit/>
          </a:bodyPr>
          <a:lstStyle/>
          <a:p>
            <a:endParaRPr lang="pt-BR" sz="2400"/>
          </a:p>
        </p:txBody>
      </p:sp>
      <p:pic>
        <p:nvPicPr>
          <p:cNvPr id="47109" name="Picture 4" descr="and"/>
          <p:cNvPicPr>
            <a:picLocks noChangeAspect="1" noChangeArrowheads="1"/>
          </p:cNvPicPr>
          <p:nvPr/>
        </p:nvPicPr>
        <p:blipFill>
          <a:blip r:embed="rId3" cstate="print"/>
          <a:srcRect/>
          <a:stretch>
            <a:fillRect/>
          </a:stretch>
        </p:blipFill>
        <p:spPr bwMode="auto">
          <a:xfrm>
            <a:off x="3929063" y="4527550"/>
            <a:ext cx="3200400" cy="2330450"/>
          </a:xfrm>
          <a:prstGeom prst="rect">
            <a:avLst/>
          </a:prstGeom>
          <a:noFill/>
          <a:ln w="9525">
            <a:noFill/>
            <a:miter lim="800000"/>
            <a:headEnd/>
            <a:tailEnd/>
          </a:ln>
        </p:spPr>
      </p:pic>
      <p:sp>
        <p:nvSpPr>
          <p:cNvPr id="47110" name="CaixaDeTexto 5"/>
          <p:cNvSpPr txBox="1">
            <a:spLocks noChangeArrowheads="1"/>
          </p:cNvSpPr>
          <p:nvPr/>
        </p:nvSpPr>
        <p:spPr bwMode="auto">
          <a:xfrm rot="10800000">
            <a:off x="4000500" y="3929063"/>
            <a:ext cx="571500" cy="584200"/>
          </a:xfrm>
          <a:prstGeom prst="rect">
            <a:avLst/>
          </a:prstGeom>
          <a:noFill/>
          <a:ln w="9525">
            <a:noFill/>
            <a:miter lim="800000"/>
            <a:headEnd/>
            <a:tailEnd/>
          </a:ln>
        </p:spPr>
        <p:txBody>
          <a:bodyPr>
            <a:spAutoFit/>
          </a:bodyPr>
          <a:lstStyle/>
          <a:p>
            <a:r>
              <a:rPr lang="pt-BR" sz="3200" b="1">
                <a:solidFill>
                  <a:srgbClr val="000066"/>
                </a:solidFill>
                <a:latin typeface="Verdana" pitchFamily="34" charset="0"/>
                <a:ea typeface="Verdana" pitchFamily="34" charset="0"/>
                <a:cs typeface="Verdana" pitchFamily="34" charset="0"/>
              </a:rPr>
              <a:t>U</a:t>
            </a:r>
          </a:p>
        </p:txBody>
      </p:sp>
      <p:sp>
        <p:nvSpPr>
          <p:cNvPr id="47111" name="CaixaDeTexto 6"/>
          <p:cNvSpPr txBox="1">
            <a:spLocks noChangeArrowheads="1"/>
          </p:cNvSpPr>
          <p:nvPr/>
        </p:nvSpPr>
        <p:spPr bwMode="auto">
          <a:xfrm>
            <a:off x="4429125" y="5286375"/>
            <a:ext cx="571500" cy="584200"/>
          </a:xfrm>
          <a:prstGeom prst="rect">
            <a:avLst/>
          </a:prstGeom>
          <a:noFill/>
          <a:ln w="9525">
            <a:noFill/>
            <a:miter lim="800000"/>
            <a:headEnd/>
            <a:tailEnd/>
          </a:ln>
        </p:spPr>
        <p:txBody>
          <a:bodyPr>
            <a:spAutoFit/>
          </a:bodyPr>
          <a:lstStyle/>
          <a:p>
            <a:r>
              <a:rPr lang="pt-BR" sz="3200" b="1">
                <a:solidFill>
                  <a:srgbClr val="000066"/>
                </a:solidFill>
                <a:latin typeface="Verdana" pitchFamily="34" charset="0"/>
                <a:cs typeface="Times New Roman" pitchFamily="18" charset="0"/>
              </a:rPr>
              <a:t>A</a:t>
            </a:r>
            <a:endParaRPr lang="pt-BR" sz="3200" b="1">
              <a:solidFill>
                <a:srgbClr val="000066"/>
              </a:solidFill>
              <a:latin typeface="Verdana" pitchFamily="34" charset="0"/>
              <a:ea typeface="Verdana" pitchFamily="34" charset="0"/>
              <a:cs typeface="Verdana" pitchFamily="34" charset="0"/>
            </a:endParaRPr>
          </a:p>
        </p:txBody>
      </p:sp>
      <p:sp>
        <p:nvSpPr>
          <p:cNvPr id="47112" name="CaixaDeTexto 7"/>
          <p:cNvSpPr txBox="1">
            <a:spLocks noChangeArrowheads="1"/>
          </p:cNvSpPr>
          <p:nvPr/>
        </p:nvSpPr>
        <p:spPr bwMode="auto">
          <a:xfrm>
            <a:off x="6143625" y="5273675"/>
            <a:ext cx="571500" cy="584200"/>
          </a:xfrm>
          <a:prstGeom prst="rect">
            <a:avLst/>
          </a:prstGeom>
          <a:noFill/>
          <a:ln w="9525">
            <a:noFill/>
            <a:miter lim="800000"/>
            <a:headEnd/>
            <a:tailEnd/>
          </a:ln>
        </p:spPr>
        <p:txBody>
          <a:bodyPr>
            <a:spAutoFit/>
          </a:bodyPr>
          <a:lstStyle/>
          <a:p>
            <a:r>
              <a:rPr lang="pt-BR" sz="3200" b="1">
                <a:solidFill>
                  <a:srgbClr val="000066"/>
                </a:solidFill>
                <a:latin typeface="Verdana" pitchFamily="34" charset="0"/>
                <a:ea typeface="Verdana" pitchFamily="34" charset="0"/>
                <a:cs typeface="Verdana" pitchFamily="34" charset="0"/>
              </a:rPr>
              <a:t>B</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pt-BR" b="1" smtClean="0">
                <a:solidFill>
                  <a:srgbClr val="000066"/>
                </a:solidFill>
              </a:rPr>
              <a:t>OPERADORES LÓGICOS BOOLEANOS</a:t>
            </a:r>
          </a:p>
        </p:txBody>
      </p:sp>
      <p:sp>
        <p:nvSpPr>
          <p:cNvPr id="48131" name="Rectangle 3"/>
          <p:cNvSpPr>
            <a:spLocks noGrp="1" noChangeArrowheads="1"/>
          </p:cNvSpPr>
          <p:nvPr>
            <p:ph type="body" idx="1"/>
          </p:nvPr>
        </p:nvSpPr>
        <p:spPr>
          <a:xfrm>
            <a:off x="428625" y="1928813"/>
            <a:ext cx="8358188" cy="4929187"/>
          </a:xfrm>
        </p:spPr>
        <p:txBody>
          <a:bodyPr/>
          <a:lstStyle/>
          <a:p>
            <a:pPr algn="just" eaLnBrk="1" hangingPunct="1">
              <a:buFontTx/>
              <a:buNone/>
            </a:pPr>
            <a:r>
              <a:rPr lang="pt-BR" b="1" smtClean="0">
                <a:solidFill>
                  <a:srgbClr val="000066"/>
                </a:solidFill>
                <a:latin typeface="Verdana" pitchFamily="34" charset="0"/>
                <a:cs typeface="Times New Roman" pitchFamily="18" charset="0"/>
              </a:rPr>
              <a:t>OR</a:t>
            </a:r>
            <a:r>
              <a:rPr lang="pt-BR" smtClean="0">
                <a:solidFill>
                  <a:srgbClr val="000066"/>
                </a:solidFill>
                <a:latin typeface="Verdana" pitchFamily="34" charset="0"/>
                <a:cs typeface="Times New Roman" pitchFamily="18" charset="0"/>
              </a:rPr>
              <a:t>– encontra documentos que contenha um assunto “ou” outro. Ocorrência de um ou outro termo. (</a:t>
            </a:r>
            <a:r>
              <a:rPr lang="pt-BR" b="1" smtClean="0">
                <a:solidFill>
                  <a:srgbClr val="000066"/>
                </a:solidFill>
                <a:latin typeface="Verdana" pitchFamily="34" charset="0"/>
                <a:cs typeface="Times New Roman" pitchFamily="18" charset="0"/>
              </a:rPr>
              <a:t>União dos conjuntos: A U B</a:t>
            </a:r>
            <a:r>
              <a:rPr lang="pt-BR" smtClean="0">
                <a:solidFill>
                  <a:srgbClr val="000066"/>
                </a:solidFill>
                <a:latin typeface="Verdana" pitchFamily="34" charset="0"/>
                <a:cs typeface="Times New Roman" pitchFamily="18" charset="0"/>
              </a:rPr>
              <a:t>).  </a:t>
            </a:r>
          </a:p>
          <a:p>
            <a:pPr algn="just" eaLnBrk="1" hangingPunct="1"/>
            <a:endParaRPr lang="pt-BR" smtClean="0">
              <a:solidFill>
                <a:srgbClr val="000066"/>
              </a:solidFill>
              <a:latin typeface="Verdana" pitchFamily="34" charset="0"/>
              <a:cs typeface="Times New Roman" pitchFamily="18" charset="0"/>
            </a:endParaRPr>
          </a:p>
          <a:p>
            <a:pPr algn="just" eaLnBrk="1" hangingPunct="1"/>
            <a:endParaRPr lang="pt-BR" smtClean="0"/>
          </a:p>
        </p:txBody>
      </p:sp>
      <p:sp>
        <p:nvSpPr>
          <p:cNvPr id="48132" name="Rectangle 5"/>
          <p:cNvSpPr>
            <a:spLocks noChangeArrowheads="1"/>
          </p:cNvSpPr>
          <p:nvPr/>
        </p:nvSpPr>
        <p:spPr bwMode="auto">
          <a:xfrm>
            <a:off x="3862388" y="2795588"/>
            <a:ext cx="9144000" cy="0"/>
          </a:xfrm>
          <a:prstGeom prst="rect">
            <a:avLst/>
          </a:prstGeom>
          <a:noFill/>
          <a:ln w="9525">
            <a:noFill/>
            <a:miter lim="800000"/>
            <a:headEnd/>
            <a:tailEnd/>
          </a:ln>
        </p:spPr>
        <p:txBody>
          <a:bodyPr>
            <a:spAutoFit/>
          </a:bodyPr>
          <a:lstStyle/>
          <a:p>
            <a:endParaRPr lang="pt-BR" sz="2400"/>
          </a:p>
        </p:txBody>
      </p:sp>
      <p:pic>
        <p:nvPicPr>
          <p:cNvPr id="48133" name="Picture 4" descr="or"/>
          <p:cNvPicPr>
            <a:picLocks noChangeAspect="1" noChangeArrowheads="1"/>
          </p:cNvPicPr>
          <p:nvPr/>
        </p:nvPicPr>
        <p:blipFill>
          <a:blip r:embed="rId3" cstate="print"/>
          <a:srcRect/>
          <a:stretch>
            <a:fillRect/>
          </a:stretch>
        </p:blipFill>
        <p:spPr bwMode="auto">
          <a:xfrm>
            <a:off x="3886200" y="4144963"/>
            <a:ext cx="3048000" cy="2441575"/>
          </a:xfrm>
          <a:prstGeom prst="rect">
            <a:avLst/>
          </a:prstGeom>
          <a:noFill/>
          <a:ln w="9525">
            <a:noFill/>
            <a:miter lim="800000"/>
            <a:headEnd/>
            <a:tailEnd/>
          </a:ln>
        </p:spPr>
      </p:pic>
      <p:sp>
        <p:nvSpPr>
          <p:cNvPr id="48134" name="CaixaDeTexto 5"/>
          <p:cNvSpPr txBox="1">
            <a:spLocks noChangeArrowheads="1"/>
          </p:cNvSpPr>
          <p:nvPr/>
        </p:nvSpPr>
        <p:spPr bwMode="auto">
          <a:xfrm>
            <a:off x="4357688" y="4987925"/>
            <a:ext cx="571500" cy="584200"/>
          </a:xfrm>
          <a:prstGeom prst="rect">
            <a:avLst/>
          </a:prstGeom>
          <a:noFill/>
          <a:ln w="9525">
            <a:noFill/>
            <a:miter lim="800000"/>
            <a:headEnd/>
            <a:tailEnd/>
          </a:ln>
        </p:spPr>
        <p:txBody>
          <a:bodyPr>
            <a:spAutoFit/>
          </a:bodyPr>
          <a:lstStyle/>
          <a:p>
            <a:r>
              <a:rPr lang="pt-BR" sz="3200" b="1">
                <a:solidFill>
                  <a:srgbClr val="000066"/>
                </a:solidFill>
                <a:latin typeface="Verdana" pitchFamily="34" charset="0"/>
                <a:cs typeface="Times New Roman" pitchFamily="18" charset="0"/>
              </a:rPr>
              <a:t>A</a:t>
            </a:r>
            <a:endParaRPr lang="pt-BR" sz="3200" b="1">
              <a:solidFill>
                <a:srgbClr val="000066"/>
              </a:solidFill>
              <a:latin typeface="Verdana" pitchFamily="34" charset="0"/>
              <a:ea typeface="Verdana" pitchFamily="34" charset="0"/>
              <a:cs typeface="Verdana" pitchFamily="34" charset="0"/>
            </a:endParaRPr>
          </a:p>
        </p:txBody>
      </p:sp>
      <p:sp>
        <p:nvSpPr>
          <p:cNvPr id="48135" name="CaixaDeTexto 6"/>
          <p:cNvSpPr txBox="1">
            <a:spLocks noChangeArrowheads="1"/>
          </p:cNvSpPr>
          <p:nvPr/>
        </p:nvSpPr>
        <p:spPr bwMode="auto">
          <a:xfrm>
            <a:off x="6072188" y="4973638"/>
            <a:ext cx="571500" cy="585787"/>
          </a:xfrm>
          <a:prstGeom prst="rect">
            <a:avLst/>
          </a:prstGeom>
          <a:noFill/>
          <a:ln w="9525">
            <a:noFill/>
            <a:miter lim="800000"/>
            <a:headEnd/>
            <a:tailEnd/>
          </a:ln>
        </p:spPr>
        <p:txBody>
          <a:bodyPr>
            <a:spAutoFit/>
          </a:bodyPr>
          <a:lstStyle/>
          <a:p>
            <a:r>
              <a:rPr lang="pt-BR" sz="3200" b="1">
                <a:solidFill>
                  <a:srgbClr val="000066"/>
                </a:solidFill>
                <a:latin typeface="Verdana" pitchFamily="34" charset="0"/>
                <a:ea typeface="Verdana" pitchFamily="34" charset="0"/>
                <a:cs typeface="Verdana" pitchFamily="34" charset="0"/>
              </a:rPr>
              <a:t>B</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pt-BR" b="1" smtClean="0">
                <a:solidFill>
                  <a:srgbClr val="000066"/>
                </a:solidFill>
              </a:rPr>
              <a:t>OPERADORES LÓGICOS BOOLEANOS</a:t>
            </a:r>
          </a:p>
        </p:txBody>
      </p:sp>
      <p:sp>
        <p:nvSpPr>
          <p:cNvPr id="49155" name="Rectangle 3"/>
          <p:cNvSpPr>
            <a:spLocks noGrp="1" noChangeArrowheads="1"/>
          </p:cNvSpPr>
          <p:nvPr>
            <p:ph type="body" idx="1"/>
          </p:nvPr>
        </p:nvSpPr>
        <p:spPr>
          <a:xfrm>
            <a:off x="500063" y="1885950"/>
            <a:ext cx="7958137" cy="4114800"/>
          </a:xfrm>
        </p:spPr>
        <p:txBody>
          <a:bodyPr/>
          <a:lstStyle/>
          <a:p>
            <a:pPr algn="just" eaLnBrk="1" hangingPunct="1">
              <a:buFontTx/>
              <a:buNone/>
            </a:pPr>
            <a:endParaRPr lang="pt-BR" b="1" smtClean="0">
              <a:solidFill>
                <a:srgbClr val="000066"/>
              </a:solidFill>
              <a:latin typeface="Verdana" pitchFamily="34" charset="0"/>
              <a:cs typeface="Times New Roman" pitchFamily="18" charset="0"/>
            </a:endParaRPr>
          </a:p>
          <a:p>
            <a:pPr algn="just" eaLnBrk="1" hangingPunct="1">
              <a:buFontTx/>
              <a:buNone/>
            </a:pPr>
            <a:r>
              <a:rPr lang="pt-BR" b="1" smtClean="0">
                <a:solidFill>
                  <a:srgbClr val="000066"/>
                </a:solidFill>
                <a:latin typeface="Verdana" pitchFamily="34" charset="0"/>
                <a:cs typeface="Times New Roman" pitchFamily="18" charset="0"/>
              </a:rPr>
              <a:t>AND NOT</a:t>
            </a:r>
            <a:r>
              <a:rPr lang="pt-BR" smtClean="0">
                <a:solidFill>
                  <a:srgbClr val="000066"/>
                </a:solidFill>
                <a:latin typeface="Verdana" pitchFamily="34" charset="0"/>
                <a:cs typeface="Times New Roman" pitchFamily="18" charset="0"/>
              </a:rPr>
              <a:t> – encontra documentos que contenha um assunto e “exclui” o assunto não desejado. </a:t>
            </a:r>
            <a:r>
              <a:rPr lang="en-US" smtClean="0">
                <a:solidFill>
                  <a:srgbClr val="000066"/>
                </a:solidFill>
                <a:latin typeface="Verdana" pitchFamily="34" charset="0"/>
                <a:cs typeface="Times New Roman" pitchFamily="18" charset="0"/>
              </a:rPr>
              <a:t>(</a:t>
            </a:r>
            <a:r>
              <a:rPr lang="en-US" b="1" smtClean="0">
                <a:solidFill>
                  <a:srgbClr val="000066"/>
                </a:solidFill>
                <a:latin typeface="Verdana" pitchFamily="34" charset="0"/>
                <a:cs typeface="Times New Roman" pitchFamily="18" charset="0"/>
              </a:rPr>
              <a:t>Exclusão da intersecção: A - B)</a:t>
            </a:r>
            <a:endParaRPr lang="en-US" smtClean="0">
              <a:solidFill>
                <a:srgbClr val="000066"/>
              </a:solidFill>
              <a:latin typeface="Verdana" pitchFamily="34" charset="0"/>
              <a:cs typeface="Times New Roman" pitchFamily="18" charset="0"/>
            </a:endParaRPr>
          </a:p>
          <a:p>
            <a:pPr eaLnBrk="1" hangingPunct="1"/>
            <a:endParaRPr lang="pt-BR" smtClean="0">
              <a:solidFill>
                <a:srgbClr val="000066"/>
              </a:solidFill>
              <a:latin typeface="Verdana" pitchFamily="34" charset="0"/>
            </a:endParaRPr>
          </a:p>
        </p:txBody>
      </p:sp>
      <p:sp>
        <p:nvSpPr>
          <p:cNvPr id="49156" name="Rectangle 5"/>
          <p:cNvSpPr>
            <a:spLocks noChangeArrowheads="1"/>
          </p:cNvSpPr>
          <p:nvPr/>
        </p:nvSpPr>
        <p:spPr bwMode="auto">
          <a:xfrm>
            <a:off x="3862388" y="2795588"/>
            <a:ext cx="9144000" cy="0"/>
          </a:xfrm>
          <a:prstGeom prst="rect">
            <a:avLst/>
          </a:prstGeom>
          <a:noFill/>
          <a:ln w="9525">
            <a:noFill/>
            <a:miter lim="800000"/>
            <a:headEnd/>
            <a:tailEnd/>
          </a:ln>
        </p:spPr>
        <p:txBody>
          <a:bodyPr>
            <a:spAutoFit/>
          </a:bodyPr>
          <a:lstStyle/>
          <a:p>
            <a:endParaRPr lang="pt-BR" sz="2400"/>
          </a:p>
        </p:txBody>
      </p:sp>
      <p:pic>
        <p:nvPicPr>
          <p:cNvPr id="49157" name="Picture 4" descr="andnot"/>
          <p:cNvPicPr>
            <a:picLocks noChangeAspect="1" noChangeArrowheads="1"/>
          </p:cNvPicPr>
          <p:nvPr/>
        </p:nvPicPr>
        <p:blipFill>
          <a:blip r:embed="rId3" cstate="print"/>
          <a:srcRect/>
          <a:stretch>
            <a:fillRect/>
          </a:stretch>
        </p:blipFill>
        <p:spPr bwMode="auto">
          <a:xfrm>
            <a:off x="3786188" y="4648200"/>
            <a:ext cx="2971800" cy="2209800"/>
          </a:xfrm>
          <a:prstGeom prst="rect">
            <a:avLst/>
          </a:prstGeom>
          <a:noFill/>
          <a:ln w="9525">
            <a:noFill/>
            <a:miter lim="800000"/>
            <a:headEnd/>
            <a:tailEnd/>
          </a:ln>
        </p:spPr>
      </p:pic>
      <p:sp>
        <p:nvSpPr>
          <p:cNvPr id="49158" name="CaixaDeTexto 5"/>
          <p:cNvSpPr txBox="1">
            <a:spLocks noChangeArrowheads="1"/>
          </p:cNvSpPr>
          <p:nvPr/>
        </p:nvSpPr>
        <p:spPr bwMode="auto">
          <a:xfrm>
            <a:off x="4143375" y="5441950"/>
            <a:ext cx="571500" cy="585788"/>
          </a:xfrm>
          <a:prstGeom prst="rect">
            <a:avLst/>
          </a:prstGeom>
          <a:noFill/>
          <a:ln w="9525">
            <a:noFill/>
            <a:miter lim="800000"/>
            <a:headEnd/>
            <a:tailEnd/>
          </a:ln>
        </p:spPr>
        <p:txBody>
          <a:bodyPr>
            <a:spAutoFit/>
          </a:bodyPr>
          <a:lstStyle/>
          <a:p>
            <a:r>
              <a:rPr lang="pt-BR" sz="3200" b="1">
                <a:solidFill>
                  <a:srgbClr val="000066"/>
                </a:solidFill>
                <a:latin typeface="Verdana" pitchFamily="34" charset="0"/>
                <a:cs typeface="Times New Roman" pitchFamily="18" charset="0"/>
              </a:rPr>
              <a:t>A</a:t>
            </a:r>
            <a:endParaRPr lang="pt-BR" sz="3200" b="1">
              <a:solidFill>
                <a:srgbClr val="000066"/>
              </a:solidFill>
              <a:latin typeface="Verdana" pitchFamily="34" charset="0"/>
              <a:ea typeface="Verdana" pitchFamily="34" charset="0"/>
              <a:cs typeface="Verdana" pitchFamily="34" charset="0"/>
            </a:endParaRPr>
          </a:p>
        </p:txBody>
      </p:sp>
      <p:sp>
        <p:nvSpPr>
          <p:cNvPr id="49159" name="CaixaDeTexto 6"/>
          <p:cNvSpPr txBox="1">
            <a:spLocks noChangeArrowheads="1"/>
          </p:cNvSpPr>
          <p:nvPr/>
        </p:nvSpPr>
        <p:spPr bwMode="auto">
          <a:xfrm>
            <a:off x="5857875" y="5429250"/>
            <a:ext cx="571500" cy="584200"/>
          </a:xfrm>
          <a:prstGeom prst="rect">
            <a:avLst/>
          </a:prstGeom>
          <a:noFill/>
          <a:ln w="9525">
            <a:noFill/>
            <a:miter lim="800000"/>
            <a:headEnd/>
            <a:tailEnd/>
          </a:ln>
        </p:spPr>
        <p:txBody>
          <a:bodyPr>
            <a:spAutoFit/>
          </a:bodyPr>
          <a:lstStyle/>
          <a:p>
            <a:r>
              <a:rPr lang="pt-BR" sz="3200" b="1">
                <a:solidFill>
                  <a:srgbClr val="000066"/>
                </a:solidFill>
                <a:latin typeface="Verdana" pitchFamily="34" charset="0"/>
                <a:ea typeface="Verdana" pitchFamily="34" charset="0"/>
                <a:cs typeface="Verdana" pitchFamily="34" charset="0"/>
              </a:rPr>
              <a:t>B</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662049" y="1529938"/>
            <a:ext cx="7772400" cy="4114800"/>
          </a:xfrm>
        </p:spPr>
        <p:txBody>
          <a:bodyPr/>
          <a:lstStyle/>
          <a:p>
            <a:pPr eaLnBrk="1" hangingPunct="1">
              <a:buFontTx/>
              <a:buNone/>
            </a:pPr>
            <a:r>
              <a:rPr lang="en-US" b="1" dirty="0" err="1" smtClean="0">
                <a:solidFill>
                  <a:srgbClr val="000066"/>
                </a:solidFill>
              </a:rPr>
              <a:t>Simbolos</a:t>
            </a:r>
            <a:r>
              <a:rPr lang="en-US" b="1" dirty="0" smtClean="0">
                <a:solidFill>
                  <a:srgbClr val="000066"/>
                </a:solidFill>
              </a:rPr>
              <a:t>  </a:t>
            </a:r>
            <a:r>
              <a:rPr lang="en-US" b="1" dirty="0" err="1" smtClean="0">
                <a:solidFill>
                  <a:srgbClr val="000066"/>
                </a:solidFill>
              </a:rPr>
              <a:t>para</a:t>
            </a:r>
            <a:r>
              <a:rPr lang="en-US" b="1" dirty="0" smtClean="0">
                <a:solidFill>
                  <a:srgbClr val="000066"/>
                </a:solidFill>
              </a:rPr>
              <a:t> </a:t>
            </a:r>
            <a:r>
              <a:rPr lang="en-US" b="1" dirty="0" err="1" smtClean="0">
                <a:solidFill>
                  <a:srgbClr val="000066"/>
                </a:solidFill>
              </a:rPr>
              <a:t>Truncagem</a:t>
            </a:r>
            <a:endParaRPr lang="en-US" b="1" dirty="0" smtClean="0">
              <a:solidFill>
                <a:srgbClr val="000066"/>
              </a:solidFill>
            </a:endParaRPr>
          </a:p>
          <a:p>
            <a:pPr eaLnBrk="1" hangingPunct="1">
              <a:buFontTx/>
              <a:buNone/>
            </a:pPr>
            <a:endParaRPr lang="en-US" b="1" dirty="0" smtClean="0">
              <a:solidFill>
                <a:srgbClr val="000066"/>
              </a:solidFill>
            </a:endParaRPr>
          </a:p>
          <a:p>
            <a:pPr algn="ctr" eaLnBrk="1" hangingPunct="1">
              <a:buFontTx/>
              <a:buNone/>
            </a:pPr>
            <a:r>
              <a:rPr lang="en-US" sz="4400" dirty="0" smtClean="0">
                <a:solidFill>
                  <a:srgbClr val="000066"/>
                </a:solidFill>
              </a:rPr>
              <a:t>$</a:t>
            </a:r>
            <a:r>
              <a:rPr lang="en-US" dirty="0" smtClean="0">
                <a:solidFill>
                  <a:srgbClr val="000066"/>
                </a:solidFill>
              </a:rPr>
              <a:t> (Cochrane; MEDLINE/Bireme; LILACS);</a:t>
            </a:r>
          </a:p>
          <a:p>
            <a:pPr algn="ctr" eaLnBrk="1" hangingPunct="1">
              <a:buFontTx/>
              <a:buNone/>
            </a:pPr>
            <a:r>
              <a:rPr lang="en-US" sz="6000" dirty="0" smtClean="0">
                <a:solidFill>
                  <a:srgbClr val="000066"/>
                </a:solidFill>
              </a:rPr>
              <a:t>*  </a:t>
            </a:r>
            <a:r>
              <a:rPr lang="en-US" dirty="0" smtClean="0">
                <a:solidFill>
                  <a:srgbClr val="000066"/>
                </a:solidFill>
              </a:rPr>
              <a:t>(Medline/PubMed)</a:t>
            </a:r>
          </a:p>
          <a:p>
            <a:pPr algn="ctr" eaLnBrk="1" hangingPunct="1">
              <a:buFontTx/>
              <a:buNone/>
            </a:pPr>
            <a:r>
              <a:rPr lang="en-US" dirty="0" smtClean="0">
                <a:solidFill>
                  <a:srgbClr val="000066"/>
                </a:solidFill>
              </a:rPr>
              <a:t>/ </a:t>
            </a:r>
            <a:r>
              <a:rPr lang="en-US" dirty="0" err="1" smtClean="0">
                <a:solidFill>
                  <a:srgbClr val="000066"/>
                </a:solidFill>
              </a:rPr>
              <a:t>subcabeçalhos</a:t>
            </a:r>
            <a:endParaRPr lang="en-US" dirty="0" smtClean="0">
              <a:solidFill>
                <a:srgbClr val="000066"/>
              </a:solidFill>
            </a:endParaRPr>
          </a:p>
          <a:p>
            <a:pPr eaLnBrk="1" hangingPunct="1"/>
            <a:endParaRPr lang="pt-BR" dirty="0" smtClean="0">
              <a:solidFill>
                <a:srgbClr val="000066"/>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p:cNvSpPr>
            <a:spLocks noGrp="1"/>
          </p:cNvSpPr>
          <p:nvPr>
            <p:ph type="ctrTitle"/>
          </p:nvPr>
        </p:nvSpPr>
        <p:spPr/>
        <p:txBody>
          <a:bodyPr/>
          <a:lstStyle/>
          <a:p>
            <a:pPr>
              <a:defRPr/>
            </a:pPr>
            <a:r>
              <a:rPr lang="pt-BR" sz="5400" dirty="0" smtClean="0">
                <a:solidFill>
                  <a:schemeClr val="accent2">
                    <a:lumMod val="50000"/>
                  </a:schemeClr>
                </a:solidFill>
              </a:rPr>
              <a:t>FILTROS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ítulo 1"/>
          <p:cNvSpPr>
            <a:spLocks noGrp="1"/>
          </p:cNvSpPr>
          <p:nvPr>
            <p:ph type="title"/>
          </p:nvPr>
        </p:nvSpPr>
        <p:spPr>
          <a:xfrm>
            <a:off x="685800" y="285750"/>
            <a:ext cx="7772400" cy="1357313"/>
          </a:xfrm>
        </p:spPr>
        <p:txBody>
          <a:bodyPr/>
          <a:lstStyle/>
          <a:p>
            <a:pPr>
              <a:defRPr/>
            </a:pPr>
            <a:r>
              <a:rPr lang="en-GB" sz="2400" b="1" dirty="0" smtClean="0">
                <a:solidFill>
                  <a:schemeClr val="accent2">
                    <a:lumMod val="50000"/>
                  </a:schemeClr>
                </a:solidFill>
              </a:rPr>
              <a:t>Box 6.4.a: Cochrane Highly Sensitive Search Strategy for identifying randomized trials in MEDLINE: sensitivity-maximizing version (2008 revision); </a:t>
            </a:r>
            <a:r>
              <a:rPr lang="en-GB" sz="2400" b="1" dirty="0" err="1" smtClean="0">
                <a:solidFill>
                  <a:schemeClr val="accent2">
                    <a:lumMod val="50000"/>
                  </a:schemeClr>
                </a:solidFill>
              </a:rPr>
              <a:t>PubMed</a:t>
            </a:r>
            <a:r>
              <a:rPr lang="en-GB" sz="2400" b="1" dirty="0" smtClean="0">
                <a:solidFill>
                  <a:schemeClr val="accent2">
                    <a:lumMod val="50000"/>
                  </a:schemeClr>
                </a:solidFill>
              </a:rPr>
              <a:t> format</a:t>
            </a:r>
            <a:r>
              <a:rPr lang="pt-BR" sz="2400" dirty="0" smtClean="0">
                <a:solidFill>
                  <a:schemeClr val="accent2">
                    <a:lumMod val="50000"/>
                  </a:schemeClr>
                </a:solidFill>
              </a:rPr>
              <a:t/>
            </a:r>
            <a:br>
              <a:rPr lang="pt-BR" sz="2400" dirty="0" smtClean="0">
                <a:solidFill>
                  <a:schemeClr val="accent2">
                    <a:lumMod val="50000"/>
                  </a:schemeClr>
                </a:solidFill>
              </a:rPr>
            </a:br>
            <a:endParaRPr lang="pt-BR" sz="2400" dirty="0" smtClean="0">
              <a:solidFill>
                <a:schemeClr val="accent2">
                  <a:lumMod val="50000"/>
                </a:schemeClr>
              </a:solidFill>
            </a:endParaRPr>
          </a:p>
        </p:txBody>
      </p:sp>
      <p:graphicFrame>
        <p:nvGraphicFramePr>
          <p:cNvPr id="4" name="Tabela 3"/>
          <p:cNvGraphicFramePr>
            <a:graphicFrameLocks noGrp="1"/>
          </p:cNvGraphicFramePr>
          <p:nvPr/>
        </p:nvGraphicFramePr>
        <p:xfrm>
          <a:off x="571500" y="1785938"/>
          <a:ext cx="8215313" cy="4852987"/>
        </p:xfrm>
        <a:graphic>
          <a:graphicData uri="http://schemas.openxmlformats.org/drawingml/2006/table">
            <a:tbl>
              <a:tblPr/>
              <a:tblGrid>
                <a:gridCol w="573223"/>
                <a:gridCol w="7642090"/>
              </a:tblGrid>
              <a:tr h="4852987">
                <a:tc>
                  <a:txBody>
                    <a:bodyPr/>
                    <a:lstStyle/>
                    <a:p>
                      <a:pPr>
                        <a:lnSpc>
                          <a:spcPct val="115000"/>
                        </a:lnSpc>
                        <a:spcAft>
                          <a:spcPts val="450"/>
                        </a:spcAft>
                      </a:pPr>
                      <a:r>
                        <a:rPr lang="en-GB" sz="2000" dirty="0">
                          <a:solidFill>
                            <a:schemeClr val="accent2">
                              <a:lumMod val="50000"/>
                            </a:schemeClr>
                          </a:solidFill>
                          <a:latin typeface="Arial"/>
                          <a:ea typeface="Times New Roman"/>
                          <a:cs typeface="Times New Roman"/>
                        </a:rPr>
                        <a:t>#1</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#2</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#3</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#4</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#5</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#6</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#7</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#8</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#9</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#10</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#11</a:t>
                      </a:r>
                      <a:endParaRPr lang="pt-BR" sz="2000" dirty="0">
                        <a:solidFill>
                          <a:schemeClr val="accent2">
                            <a:lumMod val="50000"/>
                          </a:schemeClr>
                        </a:solidFill>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450"/>
                        </a:spcAft>
                      </a:pPr>
                      <a:r>
                        <a:rPr lang="en-GB" sz="2000" dirty="0">
                          <a:solidFill>
                            <a:schemeClr val="accent2">
                              <a:lumMod val="50000"/>
                            </a:schemeClr>
                          </a:solidFill>
                          <a:latin typeface="Arial"/>
                          <a:ea typeface="Times New Roman"/>
                          <a:cs typeface="Times New Roman"/>
                        </a:rPr>
                        <a:t>randomized controlled trial [pt]</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controlled clinical trial [pt]</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randomized [</a:t>
                      </a:r>
                      <a:r>
                        <a:rPr lang="en-GB" sz="2000" dirty="0" err="1">
                          <a:solidFill>
                            <a:schemeClr val="accent2">
                              <a:lumMod val="50000"/>
                            </a:schemeClr>
                          </a:solidFill>
                          <a:latin typeface="Arial"/>
                          <a:ea typeface="Times New Roman"/>
                          <a:cs typeface="Times New Roman"/>
                        </a:rPr>
                        <a:t>tiab</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placebo [</a:t>
                      </a:r>
                      <a:r>
                        <a:rPr lang="en-GB" sz="2000" dirty="0" err="1">
                          <a:solidFill>
                            <a:schemeClr val="accent2">
                              <a:lumMod val="50000"/>
                            </a:schemeClr>
                          </a:solidFill>
                          <a:latin typeface="Arial"/>
                          <a:ea typeface="Times New Roman"/>
                          <a:cs typeface="Times New Roman"/>
                        </a:rPr>
                        <a:t>tiab</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drug therapy [</a:t>
                      </a:r>
                      <a:r>
                        <a:rPr lang="en-GB" sz="2000" dirty="0" err="1">
                          <a:solidFill>
                            <a:schemeClr val="accent2">
                              <a:lumMod val="50000"/>
                            </a:schemeClr>
                          </a:solidFill>
                          <a:latin typeface="Arial"/>
                          <a:ea typeface="Times New Roman"/>
                          <a:cs typeface="Times New Roman"/>
                        </a:rPr>
                        <a:t>sh</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randomly [</a:t>
                      </a:r>
                      <a:r>
                        <a:rPr lang="en-GB" sz="2000" dirty="0" err="1">
                          <a:solidFill>
                            <a:schemeClr val="accent2">
                              <a:lumMod val="50000"/>
                            </a:schemeClr>
                          </a:solidFill>
                          <a:latin typeface="Arial"/>
                          <a:ea typeface="Times New Roman"/>
                          <a:cs typeface="Times New Roman"/>
                        </a:rPr>
                        <a:t>tiab</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trial [</a:t>
                      </a:r>
                      <a:r>
                        <a:rPr lang="en-GB" sz="2000" dirty="0" err="1">
                          <a:solidFill>
                            <a:schemeClr val="accent2">
                              <a:lumMod val="50000"/>
                            </a:schemeClr>
                          </a:solidFill>
                          <a:latin typeface="Arial"/>
                          <a:ea typeface="Times New Roman"/>
                          <a:cs typeface="Times New Roman"/>
                        </a:rPr>
                        <a:t>tiab</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groups [</a:t>
                      </a:r>
                      <a:r>
                        <a:rPr lang="en-GB" sz="2000" dirty="0" err="1">
                          <a:solidFill>
                            <a:schemeClr val="accent2">
                              <a:lumMod val="50000"/>
                            </a:schemeClr>
                          </a:solidFill>
                          <a:latin typeface="Arial"/>
                          <a:ea typeface="Times New Roman"/>
                          <a:cs typeface="Times New Roman"/>
                        </a:rPr>
                        <a:t>tiab</a:t>
                      </a:r>
                      <a:r>
                        <a:rPr lang="en-GB" sz="2000" dirty="0">
                          <a:solidFill>
                            <a:schemeClr val="accent2">
                              <a:lumMod val="50000"/>
                            </a:schemeClr>
                          </a:solidFill>
                          <a:latin typeface="Arial"/>
                          <a:ea typeface="Times New Roman"/>
                          <a:cs typeface="Times New Roman"/>
                        </a:rPr>
                        <a:t>] </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#1 or #2 or #3 or #4 or #5 or #6 or #7 or #8</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animals [</a:t>
                      </a:r>
                      <a:r>
                        <a:rPr lang="en-GB" sz="2000" dirty="0" err="1">
                          <a:solidFill>
                            <a:schemeClr val="accent2">
                              <a:lumMod val="50000"/>
                            </a:schemeClr>
                          </a:solidFill>
                          <a:latin typeface="Arial"/>
                          <a:ea typeface="Times New Roman"/>
                          <a:cs typeface="Times New Roman"/>
                        </a:rPr>
                        <a:t>mh</a:t>
                      </a:r>
                      <a:r>
                        <a:rPr lang="en-GB" sz="2000" dirty="0">
                          <a:solidFill>
                            <a:schemeClr val="accent2">
                              <a:lumMod val="50000"/>
                            </a:schemeClr>
                          </a:solidFill>
                          <a:latin typeface="Arial"/>
                          <a:ea typeface="Times New Roman"/>
                          <a:cs typeface="Times New Roman"/>
                        </a:rPr>
                        <a:t>] not (humans [</a:t>
                      </a:r>
                      <a:r>
                        <a:rPr lang="en-GB" sz="2000" dirty="0" err="1">
                          <a:solidFill>
                            <a:schemeClr val="accent2">
                              <a:lumMod val="50000"/>
                            </a:schemeClr>
                          </a:solidFill>
                          <a:latin typeface="Arial"/>
                          <a:ea typeface="Times New Roman"/>
                          <a:cs typeface="Times New Roman"/>
                        </a:rPr>
                        <a:t>mh</a:t>
                      </a:r>
                      <a:r>
                        <a:rPr lang="en-GB" sz="2000" dirty="0">
                          <a:solidFill>
                            <a:schemeClr val="accent2">
                              <a:lumMod val="50000"/>
                            </a:schemeClr>
                          </a:solidFill>
                          <a:latin typeface="Arial"/>
                          <a:ea typeface="Times New Roman"/>
                          <a:cs typeface="Times New Roman"/>
                        </a:rPr>
                        <a:t>] and animals [</a:t>
                      </a:r>
                      <a:r>
                        <a:rPr lang="en-GB" sz="2000" dirty="0" err="1">
                          <a:solidFill>
                            <a:schemeClr val="accent2">
                              <a:lumMod val="50000"/>
                            </a:schemeClr>
                          </a:solidFill>
                          <a:latin typeface="Arial"/>
                          <a:ea typeface="Times New Roman"/>
                          <a:cs typeface="Times New Roman"/>
                        </a:rPr>
                        <a:t>mh</a:t>
                      </a:r>
                      <a:r>
                        <a:rPr lang="en-GB" sz="2000" dirty="0">
                          <a:solidFill>
                            <a:schemeClr val="accent2">
                              <a:lumMod val="50000"/>
                            </a:schemeClr>
                          </a:solidFill>
                          <a:latin typeface="Arial"/>
                          <a:ea typeface="Times New Roman"/>
                          <a:cs typeface="Times New Roman"/>
                        </a:rPr>
                        <a:t>])</a:t>
                      </a:r>
                      <a:endParaRPr lang="pt-BR" sz="2000" dirty="0">
                        <a:solidFill>
                          <a:schemeClr val="accent2">
                            <a:lumMod val="50000"/>
                          </a:schemeClr>
                        </a:solidFill>
                        <a:latin typeface="Calibri"/>
                        <a:ea typeface="Times New Roman"/>
                        <a:cs typeface="Times New Roman"/>
                      </a:endParaRPr>
                    </a:p>
                    <a:p>
                      <a:pPr>
                        <a:lnSpc>
                          <a:spcPct val="115000"/>
                        </a:lnSpc>
                        <a:spcAft>
                          <a:spcPts val="450"/>
                        </a:spcAft>
                      </a:pPr>
                      <a:r>
                        <a:rPr lang="en-GB" sz="2000" dirty="0">
                          <a:solidFill>
                            <a:schemeClr val="accent2">
                              <a:lumMod val="50000"/>
                            </a:schemeClr>
                          </a:solidFill>
                          <a:latin typeface="Arial"/>
                          <a:ea typeface="Times New Roman"/>
                          <a:cs typeface="Times New Roman"/>
                        </a:rPr>
                        <a:t>#9 not #10</a:t>
                      </a:r>
                      <a:endParaRPr lang="pt-BR" sz="2000" dirty="0">
                        <a:solidFill>
                          <a:schemeClr val="accent2">
                            <a:lumMod val="50000"/>
                          </a:schemeClr>
                        </a:solidFill>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ítulo 1"/>
          <p:cNvSpPr>
            <a:spLocks noGrp="1"/>
          </p:cNvSpPr>
          <p:nvPr>
            <p:ph type="title"/>
          </p:nvPr>
        </p:nvSpPr>
        <p:spPr/>
        <p:txBody>
          <a:bodyPr/>
          <a:lstStyle/>
          <a:p>
            <a:pPr>
              <a:defRPr/>
            </a:pPr>
            <a:r>
              <a:rPr lang="en-US" sz="2800" dirty="0" smtClean="0">
                <a:solidFill>
                  <a:schemeClr val="accent2">
                    <a:lumMod val="50000"/>
                  </a:schemeClr>
                </a:solidFill>
              </a:rPr>
              <a:t>SEARCH STRATEGY HANDBOOK NOV 2008</a:t>
            </a:r>
            <a:r>
              <a:rPr lang="pt-BR" sz="2800" dirty="0" smtClean="0">
                <a:solidFill>
                  <a:schemeClr val="accent2">
                    <a:lumMod val="50000"/>
                  </a:schemeClr>
                </a:solidFill>
              </a:rPr>
              <a:t/>
            </a:r>
            <a:br>
              <a:rPr lang="pt-BR" sz="2800" dirty="0" smtClean="0">
                <a:solidFill>
                  <a:schemeClr val="accent2">
                    <a:lumMod val="50000"/>
                  </a:schemeClr>
                </a:solidFill>
              </a:rPr>
            </a:br>
            <a:r>
              <a:rPr lang="en-US" sz="2800" dirty="0" smtClean="0">
                <a:solidFill>
                  <a:schemeClr val="accent2">
                    <a:lumMod val="50000"/>
                  </a:schemeClr>
                </a:solidFill>
              </a:rPr>
              <a:t>PUBMED ALTA SENSIBILIDADE</a:t>
            </a:r>
            <a:r>
              <a:rPr lang="pt-BR" sz="2800" dirty="0" smtClean="0">
                <a:solidFill>
                  <a:schemeClr val="accent2">
                    <a:lumMod val="50000"/>
                  </a:schemeClr>
                </a:solidFill>
              </a:rPr>
              <a:t/>
            </a:r>
            <a:br>
              <a:rPr lang="pt-BR" sz="2800" dirty="0" smtClean="0">
                <a:solidFill>
                  <a:schemeClr val="accent2">
                    <a:lumMod val="50000"/>
                  </a:schemeClr>
                </a:solidFill>
              </a:rPr>
            </a:br>
            <a:endParaRPr lang="pt-BR" sz="2800" dirty="0" smtClean="0">
              <a:solidFill>
                <a:schemeClr val="accent2">
                  <a:lumMod val="50000"/>
                </a:schemeClr>
              </a:solidFill>
            </a:endParaRPr>
          </a:p>
        </p:txBody>
      </p:sp>
      <p:sp>
        <p:nvSpPr>
          <p:cNvPr id="68611" name="Espaço Reservado para Conteúdo 2"/>
          <p:cNvSpPr>
            <a:spLocks noGrp="1"/>
          </p:cNvSpPr>
          <p:nvPr>
            <p:ph idx="1"/>
          </p:nvPr>
        </p:nvSpPr>
        <p:spPr>
          <a:xfrm>
            <a:off x="685800" y="1981200"/>
            <a:ext cx="7772400" cy="3448050"/>
          </a:xfrm>
        </p:spPr>
        <p:txBody>
          <a:bodyPr/>
          <a:lstStyle/>
          <a:p>
            <a:pPr algn="just">
              <a:buFontTx/>
              <a:buNone/>
              <a:defRPr/>
            </a:pPr>
            <a:r>
              <a:rPr lang="en-US" dirty="0" smtClean="0">
                <a:solidFill>
                  <a:schemeClr val="accent2">
                    <a:lumMod val="50000"/>
                  </a:schemeClr>
                </a:solidFill>
              </a:rPr>
              <a:t>((randomized controlled trial [pt]) or (controlled clinical trial [pt]) or (randomized [</a:t>
            </a:r>
            <a:r>
              <a:rPr lang="en-US" dirty="0" err="1" smtClean="0">
                <a:solidFill>
                  <a:schemeClr val="accent2">
                    <a:lumMod val="50000"/>
                  </a:schemeClr>
                </a:solidFill>
              </a:rPr>
              <a:t>tiab</a:t>
            </a:r>
            <a:r>
              <a:rPr lang="en-US" dirty="0" smtClean="0">
                <a:solidFill>
                  <a:schemeClr val="accent2">
                    <a:lumMod val="50000"/>
                  </a:schemeClr>
                </a:solidFill>
              </a:rPr>
              <a:t>]) or (placebo [</a:t>
            </a:r>
            <a:r>
              <a:rPr lang="en-US" dirty="0" err="1" smtClean="0">
                <a:solidFill>
                  <a:schemeClr val="accent2">
                    <a:lumMod val="50000"/>
                  </a:schemeClr>
                </a:solidFill>
              </a:rPr>
              <a:t>tiab</a:t>
            </a:r>
            <a:r>
              <a:rPr lang="en-US" dirty="0" smtClean="0">
                <a:solidFill>
                  <a:schemeClr val="accent2">
                    <a:lumMod val="50000"/>
                  </a:schemeClr>
                </a:solidFill>
              </a:rPr>
              <a:t>]) or (drug therapy [</a:t>
            </a:r>
            <a:r>
              <a:rPr lang="en-US" dirty="0" err="1" smtClean="0">
                <a:solidFill>
                  <a:schemeClr val="accent2">
                    <a:lumMod val="50000"/>
                  </a:schemeClr>
                </a:solidFill>
              </a:rPr>
              <a:t>sh</a:t>
            </a:r>
            <a:r>
              <a:rPr lang="en-US" dirty="0" smtClean="0">
                <a:solidFill>
                  <a:schemeClr val="accent2">
                    <a:lumMod val="50000"/>
                  </a:schemeClr>
                </a:solidFill>
              </a:rPr>
              <a:t>]) or (randomly [</a:t>
            </a:r>
            <a:r>
              <a:rPr lang="en-US" dirty="0" err="1" smtClean="0">
                <a:solidFill>
                  <a:schemeClr val="accent2">
                    <a:lumMod val="50000"/>
                  </a:schemeClr>
                </a:solidFill>
              </a:rPr>
              <a:t>tiab</a:t>
            </a:r>
            <a:r>
              <a:rPr lang="en-US" dirty="0" smtClean="0">
                <a:solidFill>
                  <a:schemeClr val="accent2">
                    <a:lumMod val="50000"/>
                  </a:schemeClr>
                </a:solidFill>
              </a:rPr>
              <a:t>]) or (trial [</a:t>
            </a:r>
            <a:r>
              <a:rPr lang="en-US" dirty="0" err="1" smtClean="0">
                <a:solidFill>
                  <a:schemeClr val="accent2">
                    <a:lumMod val="50000"/>
                  </a:schemeClr>
                </a:solidFill>
              </a:rPr>
              <a:t>tiab</a:t>
            </a:r>
            <a:r>
              <a:rPr lang="en-US" dirty="0" smtClean="0">
                <a:solidFill>
                  <a:schemeClr val="accent2">
                    <a:lumMod val="50000"/>
                  </a:schemeClr>
                </a:solidFill>
              </a:rPr>
              <a:t>]) or (groups [</a:t>
            </a:r>
            <a:r>
              <a:rPr lang="en-US" dirty="0" err="1" smtClean="0">
                <a:solidFill>
                  <a:schemeClr val="accent2">
                    <a:lumMod val="50000"/>
                  </a:schemeClr>
                </a:solidFill>
              </a:rPr>
              <a:t>tiab</a:t>
            </a:r>
            <a:r>
              <a:rPr lang="en-US" dirty="0" smtClean="0">
                <a:solidFill>
                  <a:schemeClr val="accent2">
                    <a:lumMod val="50000"/>
                  </a:schemeClr>
                </a:solidFill>
              </a:rPr>
              <a:t>])) not (animals [</a:t>
            </a:r>
            <a:r>
              <a:rPr lang="en-US" dirty="0" err="1" smtClean="0">
                <a:solidFill>
                  <a:schemeClr val="accent2">
                    <a:lumMod val="50000"/>
                  </a:schemeClr>
                </a:solidFill>
              </a:rPr>
              <a:t>mh</a:t>
            </a:r>
            <a:r>
              <a:rPr lang="en-US" dirty="0" smtClean="0">
                <a:solidFill>
                  <a:schemeClr val="accent2">
                    <a:lumMod val="50000"/>
                  </a:schemeClr>
                </a:solidFill>
              </a:rPr>
              <a:t>] not (humans [</a:t>
            </a:r>
            <a:r>
              <a:rPr lang="en-US" dirty="0" err="1" smtClean="0">
                <a:solidFill>
                  <a:schemeClr val="accent2">
                    <a:lumMod val="50000"/>
                  </a:schemeClr>
                </a:solidFill>
              </a:rPr>
              <a:t>mh</a:t>
            </a:r>
            <a:r>
              <a:rPr lang="en-US" dirty="0" smtClean="0">
                <a:solidFill>
                  <a:schemeClr val="accent2">
                    <a:lumMod val="50000"/>
                  </a:schemeClr>
                </a:solidFill>
              </a:rPr>
              <a:t>] and animals [</a:t>
            </a:r>
            <a:r>
              <a:rPr lang="en-US" dirty="0" err="1" smtClean="0">
                <a:solidFill>
                  <a:schemeClr val="accent2">
                    <a:lumMod val="50000"/>
                  </a:schemeClr>
                </a:solidFill>
              </a:rPr>
              <a:t>mh</a:t>
            </a:r>
            <a:r>
              <a:rPr lang="en-US" dirty="0" smtClean="0">
                <a:solidFill>
                  <a:schemeClr val="accent2">
                    <a:lumMod val="50000"/>
                  </a:schemeClr>
                </a:solidFill>
              </a:rPr>
              <a:t>]))</a:t>
            </a:r>
            <a:endParaRPr lang="pt-BR" dirty="0" smtClean="0">
              <a:solidFill>
                <a:schemeClr val="accent2">
                  <a:lumMod val="50000"/>
                </a:schemeClr>
              </a:solidFill>
            </a:endParaRPr>
          </a:p>
          <a:p>
            <a:pPr>
              <a:defRPr/>
            </a:pPr>
            <a:endParaRPr lang="pt-BR" dirty="0" smtClean="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1196975"/>
            <a:ext cx="7391400" cy="5262979"/>
          </a:xfrm>
          <a:prstGeom prst="rect">
            <a:avLst/>
          </a:prstGeom>
          <a:solidFill>
            <a:srgbClr val="FFFFFF"/>
          </a:solidFill>
          <a:ln w="9525">
            <a:noFill/>
            <a:miter lim="800000"/>
            <a:headEnd/>
            <a:tailEnd/>
          </a:ln>
        </p:spPr>
        <p:txBody>
          <a:bodyPr>
            <a:spAutoFit/>
          </a:bodyPr>
          <a:lstStyle/>
          <a:p>
            <a:pPr algn="just"/>
            <a:r>
              <a:rPr lang="en-US" sz="2400" dirty="0">
                <a:solidFill>
                  <a:srgbClr val="000066"/>
                </a:solidFill>
                <a:latin typeface="Arial" charset="0"/>
                <a:cs typeface="Arial" charset="0"/>
              </a:rPr>
              <a:t>(randomized controlled trial [</a:t>
            </a:r>
            <a:r>
              <a:rPr lang="en-US" sz="2400" dirty="0" err="1">
                <a:solidFill>
                  <a:srgbClr val="000066"/>
                </a:solidFill>
                <a:latin typeface="Arial" charset="0"/>
                <a:cs typeface="Arial" charset="0"/>
              </a:rPr>
              <a:t>pt</a:t>
            </a:r>
            <a:r>
              <a:rPr lang="en-US" sz="2400" dirty="0">
                <a:solidFill>
                  <a:srgbClr val="000066"/>
                </a:solidFill>
                <a:latin typeface="Arial" charset="0"/>
                <a:cs typeface="Arial" charset="0"/>
              </a:rPr>
              <a:t>] OR controlled clinical trial [</a:t>
            </a:r>
            <a:r>
              <a:rPr lang="en-US" sz="2400" dirty="0" err="1">
                <a:solidFill>
                  <a:srgbClr val="000066"/>
                </a:solidFill>
                <a:latin typeface="Arial" charset="0"/>
                <a:cs typeface="Arial" charset="0"/>
              </a:rPr>
              <a:t>pt</a:t>
            </a:r>
            <a:r>
              <a:rPr lang="en-US" sz="2400" dirty="0">
                <a:solidFill>
                  <a:srgbClr val="000066"/>
                </a:solidFill>
                <a:latin typeface="Arial" charset="0"/>
                <a:cs typeface="Arial" charset="0"/>
              </a:rPr>
              <a:t>] OR randomized controlled trials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random allocation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double-blind method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single-blind method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clinical trial [</a:t>
            </a:r>
            <a:r>
              <a:rPr lang="en-US" sz="2400" dirty="0" err="1">
                <a:solidFill>
                  <a:srgbClr val="000066"/>
                </a:solidFill>
                <a:latin typeface="Arial" charset="0"/>
                <a:cs typeface="Arial" charset="0"/>
              </a:rPr>
              <a:t>pt</a:t>
            </a:r>
            <a:r>
              <a:rPr lang="en-US" sz="2400" dirty="0">
                <a:solidFill>
                  <a:srgbClr val="000066"/>
                </a:solidFill>
                <a:latin typeface="Arial" charset="0"/>
                <a:cs typeface="Arial" charset="0"/>
              </a:rPr>
              <a:t>] OR clinical trials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("clinical trial"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a:t>
            </a:r>
            <a:r>
              <a:rPr lang="en-US" sz="2400" dirty="0" err="1">
                <a:solidFill>
                  <a:srgbClr val="000066"/>
                </a:solidFill>
                <a:latin typeface="Arial" charset="0"/>
                <a:cs typeface="Arial" charset="0"/>
              </a:rPr>
              <a:t>singl</a:t>
            </a:r>
            <a:r>
              <a:rPr lang="en-US" sz="2400" dirty="0">
                <a:solidFill>
                  <a:srgbClr val="000066"/>
                </a:solidFill>
                <a:latin typeface="Arial" charset="0"/>
                <a:cs typeface="Arial" charset="0"/>
              </a:rPr>
              <a:t>*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a:t>
            </a:r>
            <a:r>
              <a:rPr lang="en-US" sz="2400" dirty="0" err="1">
                <a:solidFill>
                  <a:srgbClr val="000066"/>
                </a:solidFill>
                <a:latin typeface="Arial" charset="0"/>
                <a:cs typeface="Arial" charset="0"/>
              </a:rPr>
              <a:t>doubl</a:t>
            </a:r>
            <a:r>
              <a:rPr lang="en-US" sz="2400" dirty="0">
                <a:solidFill>
                  <a:srgbClr val="000066"/>
                </a:solidFill>
                <a:latin typeface="Arial" charset="0"/>
                <a:cs typeface="Arial" charset="0"/>
              </a:rPr>
              <a:t>*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a:t>
            </a:r>
            <a:r>
              <a:rPr lang="en-US" sz="2400" dirty="0" err="1">
                <a:solidFill>
                  <a:srgbClr val="000066"/>
                </a:solidFill>
                <a:latin typeface="Arial" charset="0"/>
                <a:cs typeface="Arial" charset="0"/>
              </a:rPr>
              <a:t>trebl</a:t>
            </a:r>
            <a:r>
              <a:rPr lang="en-US" sz="2400" dirty="0">
                <a:solidFill>
                  <a:srgbClr val="000066"/>
                </a:solidFill>
                <a:latin typeface="Arial" charset="0"/>
                <a:cs typeface="Arial" charset="0"/>
              </a:rPr>
              <a:t>*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a:t>
            </a:r>
            <a:r>
              <a:rPr lang="en-US" sz="2400" dirty="0" err="1">
                <a:solidFill>
                  <a:srgbClr val="000066"/>
                </a:solidFill>
                <a:latin typeface="Arial" charset="0"/>
                <a:cs typeface="Arial" charset="0"/>
              </a:rPr>
              <a:t>tripl</a:t>
            </a:r>
            <a:r>
              <a:rPr lang="en-US" sz="2400" dirty="0">
                <a:solidFill>
                  <a:srgbClr val="000066"/>
                </a:solidFill>
                <a:latin typeface="Arial" charset="0"/>
                <a:cs typeface="Arial" charset="0"/>
              </a:rPr>
              <a:t>*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AND (mask*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blind*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 placebos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placebo*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random*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research design [</a:t>
            </a:r>
            <a:r>
              <a:rPr lang="en-US" sz="2400" dirty="0" err="1">
                <a:solidFill>
                  <a:srgbClr val="000066"/>
                </a:solidFill>
                <a:latin typeface="Arial" charset="0"/>
                <a:cs typeface="Arial" charset="0"/>
              </a:rPr>
              <a:t>mh:noexp</a:t>
            </a:r>
            <a:r>
              <a:rPr lang="en-US" sz="2400" dirty="0">
                <a:solidFill>
                  <a:srgbClr val="000066"/>
                </a:solidFill>
                <a:latin typeface="Arial" charset="0"/>
                <a:cs typeface="Arial" charset="0"/>
              </a:rPr>
              <a:t>] OR comparative study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evaluation studies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follow-up studies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prospective studies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OR control*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a:t>
            </a:r>
            <a:r>
              <a:rPr lang="en-US" sz="2400" dirty="0" err="1">
                <a:solidFill>
                  <a:srgbClr val="000066"/>
                </a:solidFill>
                <a:latin typeface="Arial" charset="0"/>
                <a:cs typeface="Arial" charset="0"/>
              </a:rPr>
              <a:t>prospectiv</a:t>
            </a:r>
            <a:r>
              <a:rPr lang="en-US" sz="2400" dirty="0">
                <a:solidFill>
                  <a:srgbClr val="000066"/>
                </a:solidFill>
                <a:latin typeface="Arial" charset="0"/>
                <a:cs typeface="Arial" charset="0"/>
              </a:rPr>
              <a:t>*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OR volunteer* [</a:t>
            </a:r>
            <a:r>
              <a:rPr lang="en-US" sz="2400" dirty="0" err="1">
                <a:solidFill>
                  <a:srgbClr val="000066"/>
                </a:solidFill>
                <a:latin typeface="Arial" charset="0"/>
                <a:cs typeface="Arial" charset="0"/>
              </a:rPr>
              <a:t>tw</a:t>
            </a:r>
            <a:r>
              <a:rPr lang="en-US" sz="2400" dirty="0">
                <a:solidFill>
                  <a:srgbClr val="000066"/>
                </a:solidFill>
                <a:latin typeface="Arial" charset="0"/>
                <a:cs typeface="Arial" charset="0"/>
              </a:rPr>
              <a:t>]) NOT (animals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 NOT humans [</a:t>
            </a:r>
            <a:r>
              <a:rPr lang="en-US" sz="2400" dirty="0" err="1">
                <a:solidFill>
                  <a:srgbClr val="000066"/>
                </a:solidFill>
                <a:latin typeface="Arial" charset="0"/>
                <a:cs typeface="Arial" charset="0"/>
              </a:rPr>
              <a:t>mh</a:t>
            </a:r>
            <a:r>
              <a:rPr lang="en-US" sz="2400" dirty="0">
                <a:solidFill>
                  <a:srgbClr val="000066"/>
                </a:solidFill>
                <a:latin typeface="Arial" charset="0"/>
                <a:cs typeface="Arial" charset="0"/>
              </a:rPr>
              <a:t>])</a:t>
            </a:r>
            <a:endParaRPr lang="pt-BR" sz="2400" dirty="0">
              <a:solidFill>
                <a:srgbClr val="000066"/>
              </a:solidFill>
              <a:cs typeface="Times New Roman" pitchFamily="18" charset="0"/>
            </a:endParaRPr>
          </a:p>
          <a:p>
            <a:pPr eaLnBrk="0" hangingPunct="0"/>
            <a:endParaRPr lang="pt-BR" sz="2400" dirty="0">
              <a:solidFill>
                <a:srgbClr val="000066"/>
              </a:solidFill>
            </a:endParaRPr>
          </a:p>
        </p:txBody>
      </p:sp>
      <p:sp>
        <p:nvSpPr>
          <p:cNvPr id="54275" name="Text Box 3"/>
          <p:cNvSpPr txBox="1">
            <a:spLocks noChangeArrowheads="1"/>
          </p:cNvSpPr>
          <p:nvPr/>
        </p:nvSpPr>
        <p:spPr bwMode="auto">
          <a:xfrm>
            <a:off x="1387432" y="410688"/>
            <a:ext cx="6224649" cy="523220"/>
          </a:xfrm>
          <a:prstGeom prst="rect">
            <a:avLst/>
          </a:prstGeom>
          <a:noFill/>
          <a:ln w="9525">
            <a:noFill/>
            <a:miter lim="800000"/>
            <a:headEnd/>
            <a:tailEnd/>
          </a:ln>
        </p:spPr>
        <p:txBody>
          <a:bodyPr wrap="square">
            <a:spAutoFit/>
          </a:bodyPr>
          <a:lstStyle/>
          <a:p>
            <a:pPr>
              <a:spcBef>
                <a:spcPct val="50000"/>
              </a:spcBef>
            </a:pPr>
            <a:r>
              <a:rPr lang="pt-BR" sz="2800" b="1">
                <a:solidFill>
                  <a:srgbClr val="000066"/>
                </a:solidFill>
              </a:rPr>
              <a:t>FILTRO PARA ENSAIOS - PUBMED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09600" y="920750"/>
            <a:ext cx="7772400" cy="1082675"/>
          </a:xfrm>
          <a:prstGeom prst="rect">
            <a:avLst/>
          </a:prstGeom>
          <a:noFill/>
          <a:ln w="9525">
            <a:noFill/>
            <a:miter lim="800000"/>
            <a:headEnd/>
            <a:tailEnd/>
          </a:ln>
        </p:spPr>
        <p:txBody>
          <a:bodyPr>
            <a:spAutoFit/>
          </a:bodyPr>
          <a:lstStyle/>
          <a:p>
            <a:pPr>
              <a:lnSpc>
                <a:spcPct val="90000"/>
              </a:lnSpc>
              <a:spcBef>
                <a:spcPct val="50000"/>
              </a:spcBef>
            </a:pPr>
            <a:r>
              <a:rPr lang="pt-BR" sz="2800">
                <a:solidFill>
                  <a:srgbClr val="000066"/>
                </a:solidFill>
              </a:rPr>
              <a:t>LILACS</a:t>
            </a:r>
          </a:p>
          <a:p>
            <a:pPr>
              <a:lnSpc>
                <a:spcPct val="90000"/>
              </a:lnSpc>
              <a:spcBef>
                <a:spcPct val="50000"/>
              </a:spcBef>
            </a:pPr>
            <a:endParaRPr lang="pt-BR" sz="2800">
              <a:solidFill>
                <a:srgbClr val="000066"/>
              </a:solidFill>
            </a:endParaRPr>
          </a:p>
        </p:txBody>
      </p:sp>
      <p:pic>
        <p:nvPicPr>
          <p:cNvPr id="55299" name="Picture 3"/>
          <p:cNvPicPr>
            <a:picLocks noChangeAspect="1" noChangeArrowheads="1"/>
          </p:cNvPicPr>
          <p:nvPr/>
        </p:nvPicPr>
        <p:blipFill>
          <a:blip r:embed="rId3" cstate="print"/>
          <a:srcRect l="5000" t="35643" r="14000" b="34666"/>
          <a:stretch>
            <a:fillRect/>
          </a:stretch>
        </p:blipFill>
        <p:spPr bwMode="auto">
          <a:xfrm>
            <a:off x="0" y="2492375"/>
            <a:ext cx="9144000" cy="28702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285750" y="2349500"/>
            <a:ext cx="8648700" cy="2062163"/>
          </a:xfrm>
          <a:prstGeom prst="rect">
            <a:avLst/>
          </a:prstGeom>
          <a:noFill/>
          <a:ln w="9525">
            <a:noFill/>
            <a:miter lim="800000"/>
            <a:headEnd/>
            <a:tailEnd/>
          </a:ln>
        </p:spPr>
        <p:txBody>
          <a:bodyPr wrap="none">
            <a:spAutoFit/>
          </a:bodyPr>
          <a:lstStyle/>
          <a:p>
            <a:pPr algn="ctr"/>
            <a:r>
              <a:rPr lang="en-US" sz="3200" b="1" dirty="0">
                <a:solidFill>
                  <a:schemeClr val="tx2"/>
                </a:solidFill>
              </a:rPr>
              <a:t>EXEMPLOS DE REVISÕES SISTEMÁTICAS </a:t>
            </a:r>
          </a:p>
          <a:p>
            <a:pPr algn="ctr"/>
            <a:r>
              <a:rPr lang="en-US" sz="3200" b="1" dirty="0" smtClean="0">
                <a:solidFill>
                  <a:schemeClr val="tx2"/>
                </a:solidFill>
              </a:rPr>
              <a:t>REGISTRADAS </a:t>
            </a:r>
            <a:r>
              <a:rPr lang="en-US" sz="3200" b="1" dirty="0">
                <a:solidFill>
                  <a:schemeClr val="tx2"/>
                </a:solidFill>
              </a:rPr>
              <a:t>E PUBLICADAS</a:t>
            </a:r>
          </a:p>
          <a:p>
            <a:pPr algn="ctr"/>
            <a:r>
              <a:rPr lang="en-US" sz="3200" b="1" dirty="0">
                <a:solidFill>
                  <a:schemeClr val="tx2"/>
                </a:solidFill>
              </a:rPr>
              <a:t>NA COCHRANE</a:t>
            </a:r>
            <a:br>
              <a:rPr lang="en-US" sz="3200" b="1" dirty="0">
                <a:solidFill>
                  <a:schemeClr val="tx2"/>
                </a:solidFill>
              </a:rPr>
            </a:br>
            <a:endParaRPr lang="pt-BR" sz="3200" b="1"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1143000"/>
          </a:xfrm>
        </p:spPr>
        <p:txBody>
          <a:bodyPr/>
          <a:lstStyle/>
          <a:p>
            <a:r>
              <a:rPr lang="pt-BR" smtClean="0"/>
              <a:t>Revisão sistemática</a:t>
            </a:r>
            <a:endParaRPr lang="en-US" smtClean="0"/>
          </a:p>
        </p:txBody>
      </p:sp>
      <p:sp>
        <p:nvSpPr>
          <p:cNvPr id="18435" name="Rectangle 3"/>
          <p:cNvSpPr>
            <a:spLocks noGrp="1" noChangeArrowheads="1"/>
          </p:cNvSpPr>
          <p:nvPr>
            <p:ph type="body" idx="1"/>
          </p:nvPr>
        </p:nvSpPr>
        <p:spPr>
          <a:xfrm>
            <a:off x="609600" y="1600200"/>
            <a:ext cx="7848600" cy="4876800"/>
          </a:xfrm>
        </p:spPr>
        <p:txBody>
          <a:bodyPr/>
          <a:lstStyle/>
          <a:p>
            <a:pPr>
              <a:buFont typeface="Wingdings" pitchFamily="2" charset="2"/>
              <a:buChar char="§"/>
            </a:pPr>
            <a:r>
              <a:rPr lang="pt-BR" sz="2400" dirty="0" smtClean="0"/>
              <a:t>Metodologia científica </a:t>
            </a:r>
            <a:r>
              <a:rPr lang="pt-BR" sz="2400" dirty="0" err="1" smtClean="0"/>
              <a:t>pré</a:t>
            </a:r>
            <a:r>
              <a:rPr lang="pt-BR" sz="2400" dirty="0" smtClean="0"/>
              <a:t>-planejada.</a:t>
            </a:r>
          </a:p>
          <a:p>
            <a:pPr lvl="2">
              <a:buFont typeface="Wingdings" pitchFamily="2" charset="2"/>
              <a:buChar char="§"/>
            </a:pPr>
            <a:r>
              <a:rPr lang="pt-BR" sz="2000" dirty="0" smtClean="0"/>
              <a:t>Delimitação precisa do tema</a:t>
            </a:r>
          </a:p>
          <a:p>
            <a:pPr lvl="2">
              <a:buFont typeface="Wingdings" pitchFamily="2" charset="2"/>
              <a:buChar char="§"/>
            </a:pPr>
            <a:r>
              <a:rPr lang="pt-BR" sz="2000" dirty="0" smtClean="0"/>
              <a:t>Estratégia de busca</a:t>
            </a:r>
          </a:p>
          <a:p>
            <a:pPr marL="1436688" lvl="3" indent="-273050"/>
            <a:r>
              <a:rPr lang="pt-BR" dirty="0" smtClean="0"/>
              <a:t>Diversas bases de dados em vários idiomas</a:t>
            </a:r>
          </a:p>
          <a:p>
            <a:pPr marL="1436688" lvl="3" indent="-273050"/>
            <a:r>
              <a:rPr lang="pt-BR" dirty="0" smtClean="0"/>
              <a:t>Anais de congressos</a:t>
            </a:r>
          </a:p>
          <a:p>
            <a:pPr marL="1436688" lvl="3" indent="-273050"/>
            <a:r>
              <a:rPr lang="pt-BR" dirty="0" smtClean="0"/>
              <a:t>Capítulos de livros</a:t>
            </a:r>
          </a:p>
          <a:p>
            <a:pPr marL="1436688" lvl="3" indent="-273050"/>
            <a:r>
              <a:rPr lang="pt-BR" dirty="0" smtClean="0"/>
              <a:t>Artigos não publicados</a:t>
            </a:r>
          </a:p>
          <a:p>
            <a:pPr lvl="2">
              <a:buFont typeface="Wingdings" pitchFamily="2" charset="2"/>
              <a:buChar char="§"/>
            </a:pPr>
            <a:r>
              <a:rPr lang="pt-BR" sz="2000" dirty="0" smtClean="0"/>
              <a:t>Avaliação crítica</a:t>
            </a:r>
          </a:p>
          <a:p>
            <a:pPr marL="1436688" lvl="3" indent="-273050"/>
            <a:r>
              <a:rPr lang="pt-BR" dirty="0" smtClean="0"/>
              <a:t>Importância</a:t>
            </a:r>
          </a:p>
          <a:p>
            <a:pPr marL="1436688" lvl="3" indent="-273050"/>
            <a:r>
              <a:rPr lang="pt-BR" dirty="0" smtClean="0"/>
              <a:t>Validade</a:t>
            </a:r>
          </a:p>
          <a:p>
            <a:pPr marL="1436688" lvl="3" indent="-273050"/>
            <a:r>
              <a:rPr lang="pt-BR" dirty="0" smtClean="0"/>
              <a:t>Aplicabilidade</a:t>
            </a:r>
          </a:p>
          <a:p>
            <a:pPr lvl="2">
              <a:buFont typeface="Wingdings" pitchFamily="2" charset="2"/>
              <a:buChar char="§"/>
            </a:pPr>
            <a:r>
              <a:rPr lang="pt-BR" sz="2000" dirty="0" smtClean="0"/>
              <a:t>Síntese dos resultados e elaboração de conclusões</a:t>
            </a:r>
            <a:endParaRPr lang="en-US"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idx="4294967295"/>
          </p:nvPr>
        </p:nvSpPr>
        <p:spPr>
          <a:xfrm>
            <a:off x="685800" y="908050"/>
            <a:ext cx="7772400" cy="1152525"/>
          </a:xfrm>
        </p:spPr>
        <p:txBody>
          <a:bodyPr lIns="35717" tIns="35717" rIns="35717" bIns="35717" anchor="b"/>
          <a:lstStyle/>
          <a:p>
            <a:pPr eaLnBrk="1" hangingPunct="1"/>
            <a:r>
              <a:rPr lang="en-US" sz="3400" smtClean="0"/>
              <a:t>1- Intervenções cirúrgicas para o tratamento do pectus excavatum. Revisão Sistemática</a:t>
            </a:r>
          </a:p>
        </p:txBody>
      </p:sp>
      <p:sp>
        <p:nvSpPr>
          <p:cNvPr id="57347" name="Rectangle 2"/>
          <p:cNvSpPr>
            <a:spLocks noGrp="1" noChangeArrowheads="1"/>
          </p:cNvSpPr>
          <p:nvPr>
            <p:ph type="body" idx="4294967295"/>
          </p:nvPr>
        </p:nvSpPr>
        <p:spPr>
          <a:xfrm>
            <a:off x="672338" y="2952029"/>
            <a:ext cx="7999412" cy="2332491"/>
          </a:xfrm>
        </p:spPr>
        <p:txBody>
          <a:bodyPr lIns="35717" tIns="35717" rIns="35717" bIns="35717"/>
          <a:lstStyle/>
          <a:p>
            <a:pPr marL="0" indent="0" eaLnBrk="1" hangingPunct="1">
              <a:buFontTx/>
              <a:buNone/>
            </a:pPr>
            <a:r>
              <a:rPr lang="en-US" sz="2100" dirty="0" smtClean="0">
                <a:solidFill>
                  <a:srgbClr val="000000"/>
                </a:solidFill>
              </a:rPr>
              <a:t>Marcos </a:t>
            </a:r>
            <a:r>
              <a:rPr lang="en-US" sz="2100" dirty="0" err="1" smtClean="0">
                <a:solidFill>
                  <a:srgbClr val="000000"/>
                </a:solidFill>
              </a:rPr>
              <a:t>Vinícius</a:t>
            </a:r>
            <a:r>
              <a:rPr lang="en-US" sz="2100" dirty="0" smtClean="0">
                <a:solidFill>
                  <a:srgbClr val="000000"/>
                </a:solidFill>
              </a:rPr>
              <a:t> </a:t>
            </a:r>
            <a:r>
              <a:rPr lang="en-US" sz="2100" dirty="0" err="1" smtClean="0">
                <a:solidFill>
                  <a:srgbClr val="000000"/>
                </a:solidFill>
              </a:rPr>
              <a:t>Muriano</a:t>
            </a:r>
            <a:r>
              <a:rPr lang="en-US" sz="2100" dirty="0" smtClean="0">
                <a:solidFill>
                  <a:srgbClr val="000000"/>
                </a:solidFill>
              </a:rPr>
              <a:t> da Silva</a:t>
            </a:r>
          </a:p>
          <a:p>
            <a:pPr marL="0" indent="0" eaLnBrk="1" hangingPunct="1">
              <a:buFontTx/>
              <a:buNone/>
            </a:pPr>
            <a:r>
              <a:rPr lang="en-US" sz="2100" dirty="0" err="1" smtClean="0"/>
              <a:t>Projeto</a:t>
            </a:r>
            <a:r>
              <a:rPr lang="en-US" sz="2100" dirty="0" smtClean="0"/>
              <a:t> de </a:t>
            </a:r>
            <a:r>
              <a:rPr lang="en-US" sz="2100" dirty="0" err="1" smtClean="0"/>
              <a:t>pesquisa</a:t>
            </a:r>
            <a:r>
              <a:rPr lang="en-US" sz="2100" dirty="0" smtClean="0"/>
              <a:t> </a:t>
            </a:r>
            <a:r>
              <a:rPr lang="en-US" sz="2100" dirty="0" err="1" smtClean="0"/>
              <a:t>apresentado</a:t>
            </a:r>
            <a:r>
              <a:rPr lang="en-US" sz="2100" dirty="0" smtClean="0"/>
              <a:t> </a:t>
            </a:r>
            <a:r>
              <a:rPr lang="en-US" sz="2100" dirty="0" err="1" smtClean="0"/>
              <a:t>ao</a:t>
            </a:r>
            <a:r>
              <a:rPr lang="en-US" sz="2100" dirty="0" smtClean="0"/>
              <a:t>:</a:t>
            </a:r>
          </a:p>
          <a:p>
            <a:pPr marL="0" indent="0" eaLnBrk="1" hangingPunct="1">
              <a:buFontTx/>
              <a:buNone/>
            </a:pPr>
            <a:endParaRPr lang="en-US" sz="2100" dirty="0" smtClean="0"/>
          </a:p>
          <a:p>
            <a:pPr marL="177800" indent="-177800" eaLnBrk="1" hangingPunct="1">
              <a:buFontTx/>
              <a:buNone/>
            </a:pPr>
            <a:r>
              <a:rPr lang="en-US" sz="2100" dirty="0" smtClean="0"/>
              <a:t>-	</a:t>
            </a:r>
            <a:r>
              <a:rPr lang="en-US" sz="2100" dirty="0" err="1" smtClean="0"/>
              <a:t>Programa</a:t>
            </a:r>
            <a:r>
              <a:rPr lang="en-US" sz="2100" dirty="0" smtClean="0"/>
              <a:t> de </a:t>
            </a:r>
            <a:r>
              <a:rPr lang="en-US" sz="2100" dirty="0" err="1" smtClean="0"/>
              <a:t>Pós-Graduação</a:t>
            </a:r>
            <a:r>
              <a:rPr lang="en-US" sz="2100" dirty="0" smtClean="0"/>
              <a:t> </a:t>
            </a:r>
            <a:r>
              <a:rPr lang="en-US" sz="2100" dirty="0" err="1" smtClean="0"/>
              <a:t>em</a:t>
            </a:r>
            <a:r>
              <a:rPr lang="en-US" sz="2100" dirty="0" smtClean="0"/>
              <a:t> Bases </a:t>
            </a:r>
            <a:r>
              <a:rPr lang="en-US" sz="2100" dirty="0" err="1" smtClean="0"/>
              <a:t>Gerais</a:t>
            </a:r>
            <a:r>
              <a:rPr lang="en-US" sz="2100" dirty="0" smtClean="0"/>
              <a:t> da </a:t>
            </a:r>
            <a:r>
              <a:rPr lang="en-US" sz="2100" dirty="0" err="1" smtClean="0"/>
              <a:t>Cirurgia</a:t>
            </a:r>
            <a:r>
              <a:rPr lang="en-US" sz="2100" dirty="0" smtClean="0"/>
              <a:t> da </a:t>
            </a:r>
            <a:r>
              <a:rPr lang="en-US" sz="2100" dirty="0" err="1" smtClean="0"/>
              <a:t>Faculdade</a:t>
            </a:r>
            <a:r>
              <a:rPr lang="en-US" sz="2100" dirty="0" smtClean="0"/>
              <a:t> de </a:t>
            </a:r>
            <a:r>
              <a:rPr lang="en-US" sz="2100" dirty="0" err="1" smtClean="0"/>
              <a:t>Medicina</a:t>
            </a:r>
            <a:r>
              <a:rPr lang="en-US" sz="2100" dirty="0" smtClean="0"/>
              <a:t> de </a:t>
            </a:r>
            <a:r>
              <a:rPr lang="en-US" sz="2100" dirty="0" err="1" smtClean="0"/>
              <a:t>Botucatu</a:t>
            </a:r>
            <a:r>
              <a:rPr lang="en-US" sz="2100" dirty="0" smtClean="0"/>
              <a:t> - UNESP</a:t>
            </a:r>
          </a:p>
          <a:p>
            <a:pPr eaLnBrk="1" hangingPunct="1">
              <a:buFontTx/>
              <a:buChar char="-"/>
            </a:pPr>
            <a:r>
              <a:rPr lang="en-US" sz="2100" dirty="0" err="1" smtClean="0"/>
              <a:t>Orientador</a:t>
            </a:r>
            <a:r>
              <a:rPr lang="en-US" sz="2100" dirty="0" smtClean="0"/>
              <a:t>: Prof. Tit. </a:t>
            </a:r>
            <a:r>
              <a:rPr lang="en-US" sz="2100" dirty="0" err="1" smtClean="0"/>
              <a:t>Antônio</a:t>
            </a:r>
            <a:r>
              <a:rPr lang="en-US" sz="2100" dirty="0" smtClean="0"/>
              <a:t> José Maria </a:t>
            </a:r>
            <a:r>
              <a:rPr lang="en-US" sz="2100" dirty="0" err="1" smtClean="0"/>
              <a:t>Cataneo</a:t>
            </a:r>
            <a:endParaRPr lang="en-US" sz="2100" dirty="0" smtClean="0"/>
          </a:p>
          <a:p>
            <a:pPr eaLnBrk="1" hangingPunct="1">
              <a:buFontTx/>
              <a:buChar char="-"/>
            </a:pPr>
            <a:r>
              <a:rPr lang="en-US" sz="2100" dirty="0" smtClean="0"/>
              <a:t>Co-</a:t>
            </a:r>
            <a:r>
              <a:rPr lang="en-US" sz="2100" dirty="0" err="1" smtClean="0"/>
              <a:t>orientador</a:t>
            </a:r>
            <a:r>
              <a:rPr lang="en-US" sz="2100" dirty="0" smtClean="0"/>
              <a:t>: Prof. Dr. Paulo Eduardo </a:t>
            </a:r>
            <a:r>
              <a:rPr lang="en-US" sz="2100" dirty="0" err="1" smtClean="0"/>
              <a:t>oliveira</a:t>
            </a:r>
            <a:r>
              <a:rPr lang="en-US" sz="2100" dirty="0" smtClean="0"/>
              <a:t> </a:t>
            </a:r>
            <a:r>
              <a:rPr lang="en-US" sz="2100" dirty="0" err="1" smtClean="0"/>
              <a:t>Carvalho</a:t>
            </a:r>
            <a:r>
              <a:rPr lang="en-US" sz="2100" dirty="0" smtClean="0"/>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idx="4294967295"/>
          </p:nvPr>
        </p:nvSpPr>
        <p:spPr/>
        <p:txBody>
          <a:bodyPr lIns="35717" tIns="35717" rIns="35717" bIns="35717"/>
          <a:lstStyle/>
          <a:p>
            <a:pPr eaLnBrk="1" hangingPunct="1"/>
            <a:r>
              <a:rPr lang="en-US" smtClean="0"/>
              <a:t>Introdução</a:t>
            </a:r>
          </a:p>
        </p:txBody>
      </p:sp>
      <p:sp>
        <p:nvSpPr>
          <p:cNvPr id="58371" name="Rectangle 2"/>
          <p:cNvSpPr>
            <a:spLocks noGrp="1" noChangeArrowheads="1"/>
          </p:cNvSpPr>
          <p:nvPr>
            <p:ph type="body" idx="4294967295"/>
          </p:nvPr>
        </p:nvSpPr>
        <p:spPr>
          <a:xfrm>
            <a:off x="179388" y="1981200"/>
            <a:ext cx="5329237" cy="4114800"/>
          </a:xfrm>
        </p:spPr>
        <p:txBody>
          <a:bodyPr lIns="35717" tIns="35717" rIns="35717" bIns="35717" anchor="ctr"/>
          <a:lstStyle/>
          <a:p>
            <a:pPr marL="87313" indent="-36513" algn="just" eaLnBrk="1" hangingPunct="1">
              <a:buFontTx/>
              <a:buNone/>
            </a:pPr>
            <a:r>
              <a:rPr lang="en-US" dirty="0" err="1" smtClean="0"/>
              <a:t>Pectus</a:t>
            </a:r>
            <a:r>
              <a:rPr lang="en-US" dirty="0" smtClean="0"/>
              <a:t> </a:t>
            </a:r>
            <a:r>
              <a:rPr lang="en-US" dirty="0" err="1" smtClean="0"/>
              <a:t>excavatum</a:t>
            </a:r>
            <a:r>
              <a:rPr lang="en-US" dirty="0" smtClean="0"/>
              <a:t> </a:t>
            </a:r>
            <a:r>
              <a:rPr lang="en-US" dirty="0" err="1" smtClean="0"/>
              <a:t>ou</a:t>
            </a:r>
            <a:r>
              <a:rPr lang="en-US" dirty="0" smtClean="0"/>
              <a:t> </a:t>
            </a:r>
            <a:r>
              <a:rPr lang="en-US" dirty="0" err="1" smtClean="0"/>
              <a:t>tórax</a:t>
            </a:r>
            <a:r>
              <a:rPr lang="en-US" dirty="0" smtClean="0"/>
              <a:t> </a:t>
            </a:r>
            <a:r>
              <a:rPr lang="en-US" dirty="0" err="1" smtClean="0"/>
              <a:t>em</a:t>
            </a:r>
            <a:r>
              <a:rPr lang="en-US" dirty="0" smtClean="0"/>
              <a:t> </a:t>
            </a:r>
            <a:r>
              <a:rPr lang="en-US" dirty="0" err="1" smtClean="0"/>
              <a:t>funil</a:t>
            </a:r>
            <a:r>
              <a:rPr lang="en-US" dirty="0" smtClean="0"/>
              <a:t>: </a:t>
            </a:r>
            <a:r>
              <a:rPr lang="en-US" dirty="0" err="1" smtClean="0"/>
              <a:t>depressão</a:t>
            </a:r>
            <a:r>
              <a:rPr lang="en-US" dirty="0" smtClean="0"/>
              <a:t> do </a:t>
            </a:r>
            <a:r>
              <a:rPr lang="en-US" dirty="0" err="1" smtClean="0"/>
              <a:t>esterno</a:t>
            </a:r>
            <a:r>
              <a:rPr lang="en-US" dirty="0" smtClean="0"/>
              <a:t> e </a:t>
            </a:r>
            <a:r>
              <a:rPr lang="en-US" dirty="0" err="1" smtClean="0"/>
              <a:t>cartilagens</a:t>
            </a:r>
            <a:r>
              <a:rPr lang="en-US" dirty="0" smtClean="0"/>
              <a:t> </a:t>
            </a:r>
            <a:r>
              <a:rPr lang="en-US" dirty="0" err="1" smtClean="0"/>
              <a:t>costais</a:t>
            </a:r>
            <a:r>
              <a:rPr lang="en-US" dirty="0" smtClean="0"/>
              <a:t> </a:t>
            </a:r>
            <a:r>
              <a:rPr lang="en-US" dirty="0" err="1" smtClean="0"/>
              <a:t>inferiores</a:t>
            </a:r>
            <a:r>
              <a:rPr lang="en-US" dirty="0" smtClean="0"/>
              <a:t>.</a:t>
            </a:r>
          </a:p>
        </p:txBody>
      </p:sp>
      <p:pic>
        <p:nvPicPr>
          <p:cNvPr id="58372" name="Picture 3"/>
          <p:cNvPicPr>
            <a:picLocks noChangeAspect="1" noChangeArrowheads="1"/>
          </p:cNvPicPr>
          <p:nvPr/>
        </p:nvPicPr>
        <p:blipFill>
          <a:blip r:embed="rId2" cstate="print"/>
          <a:srcRect/>
          <a:stretch>
            <a:fillRect/>
          </a:stretch>
        </p:blipFill>
        <p:spPr bwMode="auto">
          <a:xfrm>
            <a:off x="5646738" y="2330450"/>
            <a:ext cx="3173412" cy="36258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idx="4294967295"/>
          </p:nvPr>
        </p:nvSpPr>
        <p:spPr>
          <a:xfrm>
            <a:off x="697675" y="134587"/>
            <a:ext cx="7772400" cy="1143000"/>
          </a:xfrm>
        </p:spPr>
        <p:txBody>
          <a:bodyPr lIns="35717" tIns="35717" rIns="35717" bIns="35717"/>
          <a:lstStyle/>
          <a:p>
            <a:pPr eaLnBrk="1" hangingPunct="1"/>
            <a:r>
              <a:rPr lang="en-US" dirty="0" err="1" smtClean="0"/>
              <a:t>Introdução</a:t>
            </a:r>
            <a:endParaRPr lang="en-US" dirty="0" smtClean="0"/>
          </a:p>
        </p:txBody>
      </p:sp>
      <p:sp>
        <p:nvSpPr>
          <p:cNvPr id="59395" name="Rectangle 2"/>
          <p:cNvSpPr>
            <a:spLocks noGrp="1" noChangeArrowheads="1"/>
          </p:cNvSpPr>
          <p:nvPr>
            <p:ph type="body" idx="4294967295"/>
          </p:nvPr>
        </p:nvSpPr>
        <p:spPr>
          <a:xfrm>
            <a:off x="973138" y="1125539"/>
            <a:ext cx="7270750" cy="2923948"/>
          </a:xfrm>
        </p:spPr>
        <p:txBody>
          <a:bodyPr lIns="35717" tIns="35717" rIns="35717" bIns="35717" anchor="ctr"/>
          <a:lstStyle/>
          <a:p>
            <a:pPr marL="1585913" indent="-1535113" eaLnBrk="1" hangingPunct="1">
              <a:buFontTx/>
              <a:buNone/>
            </a:pPr>
            <a:r>
              <a:rPr lang="en-US" dirty="0" err="1" smtClean="0"/>
              <a:t>Prevalência</a:t>
            </a:r>
            <a:r>
              <a:rPr lang="en-US" dirty="0" smtClean="0"/>
              <a:t> 7,9/1000 hab.(Clark, </a:t>
            </a:r>
            <a:r>
              <a:rPr lang="en-US" dirty="0" err="1" smtClean="0"/>
              <a:t>Londres</a:t>
            </a:r>
            <a:r>
              <a:rPr lang="en-US" dirty="0" smtClean="0"/>
              <a:t>);</a:t>
            </a:r>
          </a:p>
          <a:p>
            <a:pPr marL="1585913" indent="-1535113" eaLnBrk="1" hangingPunct="1">
              <a:buFontTx/>
              <a:buNone/>
            </a:pPr>
            <a:r>
              <a:rPr lang="en-US" dirty="0" smtClean="0"/>
              <a:t>1,27/100 hab. (</a:t>
            </a:r>
            <a:r>
              <a:rPr lang="en-US" dirty="0" err="1" smtClean="0"/>
              <a:t>Westphal</a:t>
            </a:r>
            <a:r>
              <a:rPr lang="en-US" dirty="0" smtClean="0"/>
              <a:t>, Manaus).</a:t>
            </a:r>
          </a:p>
          <a:p>
            <a:pPr marL="1585913" indent="-1535113" eaLnBrk="1" hangingPunct="1">
              <a:buFontTx/>
              <a:buNone/>
            </a:pPr>
            <a:r>
              <a:rPr lang="en-US" dirty="0" err="1" smtClean="0"/>
              <a:t>Natureza</a:t>
            </a:r>
            <a:r>
              <a:rPr lang="en-US" dirty="0" smtClean="0"/>
              <a:t> </a:t>
            </a:r>
            <a:r>
              <a:rPr lang="en-US" dirty="0" err="1" smtClean="0"/>
              <a:t>congênita</a:t>
            </a:r>
            <a:r>
              <a:rPr lang="en-US" dirty="0" smtClean="0"/>
              <a:t> </a:t>
            </a:r>
            <a:r>
              <a:rPr lang="en-US" dirty="0" err="1" smtClean="0"/>
              <a:t>reconhecida</a:t>
            </a:r>
            <a:r>
              <a:rPr lang="en-US" dirty="0" smtClean="0"/>
              <a:t>.</a:t>
            </a:r>
          </a:p>
          <a:p>
            <a:pPr marL="1585913" indent="-1535113" eaLnBrk="1" hangingPunct="1">
              <a:buFontTx/>
              <a:buNone/>
            </a:pPr>
            <a:r>
              <a:rPr lang="en-US" dirty="0" err="1" smtClean="0"/>
              <a:t>Etiologia</a:t>
            </a:r>
            <a:r>
              <a:rPr lang="en-US" dirty="0" smtClean="0"/>
              <a:t>: </a:t>
            </a:r>
            <a:r>
              <a:rPr lang="en-US" dirty="0" err="1" smtClean="0"/>
              <a:t>várias</a:t>
            </a:r>
            <a:r>
              <a:rPr lang="en-US" dirty="0" smtClean="0"/>
              <a:t> </a:t>
            </a:r>
            <a:r>
              <a:rPr lang="en-US" dirty="0" err="1" smtClean="0"/>
              <a:t>teorias</a:t>
            </a:r>
            <a:r>
              <a:rPr lang="en-US" dirty="0" smtClean="0"/>
              <a:t>.</a:t>
            </a:r>
          </a:p>
        </p:txBody>
      </p:sp>
      <p:pic>
        <p:nvPicPr>
          <p:cNvPr id="59396" name="Picture 3"/>
          <p:cNvPicPr>
            <a:picLocks noChangeAspect="1" noChangeArrowheads="1"/>
          </p:cNvPicPr>
          <p:nvPr/>
        </p:nvPicPr>
        <p:blipFill>
          <a:blip r:embed="rId2" cstate="print"/>
          <a:srcRect/>
          <a:stretch>
            <a:fillRect/>
          </a:stretch>
        </p:blipFill>
        <p:spPr bwMode="auto">
          <a:xfrm>
            <a:off x="1099896" y="4025735"/>
            <a:ext cx="3304388" cy="2477800"/>
          </a:xfrm>
          <a:prstGeom prst="rect">
            <a:avLst/>
          </a:prstGeom>
          <a:noFill/>
          <a:ln w="12700">
            <a:noFill/>
            <a:miter lim="800000"/>
            <a:headEnd/>
            <a:tailEnd/>
          </a:ln>
        </p:spPr>
      </p:pic>
      <p:pic>
        <p:nvPicPr>
          <p:cNvPr id="59397" name="Picture 4"/>
          <p:cNvPicPr>
            <a:picLocks noChangeAspect="1" noChangeArrowheads="1"/>
          </p:cNvPicPr>
          <p:nvPr/>
        </p:nvPicPr>
        <p:blipFill>
          <a:blip r:embed="rId3" cstate="print"/>
          <a:srcRect/>
          <a:stretch>
            <a:fillRect/>
          </a:stretch>
        </p:blipFill>
        <p:spPr bwMode="auto">
          <a:xfrm>
            <a:off x="4694335" y="4025735"/>
            <a:ext cx="3596190" cy="24778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idx="4294967295"/>
          </p:nvPr>
        </p:nvSpPr>
        <p:spPr/>
        <p:txBody>
          <a:bodyPr lIns="35717" tIns="35717" rIns="35717" bIns="35717"/>
          <a:lstStyle/>
          <a:p>
            <a:pPr eaLnBrk="1" hangingPunct="1"/>
            <a:r>
              <a:rPr lang="en-US" b="1" dirty="0" err="1" smtClean="0"/>
              <a:t>Objetivo</a:t>
            </a:r>
            <a:endParaRPr lang="en-US" b="1" dirty="0" smtClean="0"/>
          </a:p>
        </p:txBody>
      </p:sp>
      <p:sp>
        <p:nvSpPr>
          <p:cNvPr id="60419" name="Rectangle 2"/>
          <p:cNvSpPr>
            <a:spLocks noGrp="1" noChangeArrowheads="1"/>
          </p:cNvSpPr>
          <p:nvPr>
            <p:ph type="body" idx="4294967295"/>
          </p:nvPr>
        </p:nvSpPr>
        <p:spPr>
          <a:xfrm>
            <a:off x="486889" y="1981200"/>
            <a:ext cx="8149442" cy="3457699"/>
          </a:xfrm>
        </p:spPr>
        <p:txBody>
          <a:bodyPr lIns="35717" tIns="35717" rIns="35717" bIns="35717" anchor="ctr"/>
          <a:lstStyle/>
          <a:p>
            <a:pPr algn="just"/>
            <a:r>
              <a:rPr lang="en-US" dirty="0" err="1" smtClean="0"/>
              <a:t>Avaliar</a:t>
            </a:r>
            <a:r>
              <a:rPr lang="en-US" dirty="0" smtClean="0"/>
              <a:t> a </a:t>
            </a:r>
            <a:r>
              <a:rPr lang="en-US" dirty="0" err="1" smtClean="0"/>
              <a:t>eficacia</a:t>
            </a:r>
            <a:r>
              <a:rPr lang="en-US" dirty="0" smtClean="0"/>
              <a:t> e </a:t>
            </a:r>
            <a:r>
              <a:rPr lang="en-US" dirty="0" err="1" smtClean="0"/>
              <a:t>segurança</a:t>
            </a:r>
            <a:r>
              <a:rPr lang="en-US" dirty="0" smtClean="0"/>
              <a:t> </a:t>
            </a:r>
            <a:r>
              <a:rPr lang="en-US" dirty="0" err="1" smtClean="0"/>
              <a:t>da</a:t>
            </a:r>
            <a:r>
              <a:rPr lang="en-US" dirty="0" smtClean="0"/>
              <a:t> </a:t>
            </a:r>
            <a:r>
              <a:rPr lang="en-US" dirty="0" err="1" smtClean="0"/>
              <a:t>cirurgia</a:t>
            </a:r>
            <a:r>
              <a:rPr lang="en-US" dirty="0" smtClean="0"/>
              <a:t> </a:t>
            </a:r>
            <a:r>
              <a:rPr lang="en-US" dirty="0" err="1" smtClean="0"/>
              <a:t>convencional</a:t>
            </a:r>
            <a:r>
              <a:rPr lang="en-US" dirty="0" smtClean="0"/>
              <a:t> </a:t>
            </a:r>
            <a:r>
              <a:rPr lang="en-US" dirty="0" err="1" smtClean="0"/>
              <a:t>comparada</a:t>
            </a:r>
            <a:r>
              <a:rPr lang="en-US" dirty="0" smtClean="0"/>
              <a:t> com a </a:t>
            </a:r>
            <a:r>
              <a:rPr lang="en-US" dirty="0" err="1" smtClean="0"/>
              <a:t>cirurgia</a:t>
            </a:r>
            <a:r>
              <a:rPr lang="en-US" dirty="0" smtClean="0"/>
              <a:t> </a:t>
            </a:r>
            <a:r>
              <a:rPr lang="en-US" dirty="0" err="1" smtClean="0"/>
              <a:t>minimamente</a:t>
            </a:r>
            <a:r>
              <a:rPr lang="en-US" dirty="0" smtClean="0"/>
              <a:t> </a:t>
            </a:r>
            <a:r>
              <a:rPr lang="en-US" dirty="0" err="1" smtClean="0"/>
              <a:t>invasiva</a:t>
            </a:r>
            <a:r>
              <a:rPr lang="en-US" dirty="0" smtClean="0"/>
              <a:t> </a:t>
            </a:r>
            <a:r>
              <a:rPr lang="en-US" dirty="0" err="1" smtClean="0"/>
              <a:t>para</a:t>
            </a:r>
            <a:r>
              <a:rPr lang="en-US" dirty="0" smtClean="0"/>
              <a:t> o </a:t>
            </a:r>
            <a:r>
              <a:rPr lang="en-US" dirty="0" err="1" smtClean="0"/>
              <a:t>tratamento</a:t>
            </a:r>
            <a:r>
              <a:rPr lang="en-US" dirty="0" smtClean="0"/>
              <a:t> de </a:t>
            </a:r>
            <a:r>
              <a:rPr lang="en-US" dirty="0" err="1" smtClean="0"/>
              <a:t>pacientes</a:t>
            </a:r>
            <a:r>
              <a:rPr lang="en-US" dirty="0" smtClean="0"/>
              <a:t> com </a:t>
            </a:r>
            <a:r>
              <a:rPr lang="en-US" dirty="0" err="1" smtClean="0"/>
              <a:t>pectus</a:t>
            </a:r>
            <a:r>
              <a:rPr lang="en-US" dirty="0" smtClean="0"/>
              <a:t> </a:t>
            </a:r>
            <a:r>
              <a:rPr lang="en-US" dirty="0" err="1" smtClean="0"/>
              <a:t>escavatum</a:t>
            </a:r>
            <a:r>
              <a:rPr lang="en-US" dirty="0" smtClean="0"/>
              <a: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idx="4294967295"/>
          </p:nvPr>
        </p:nvSpPr>
        <p:spPr/>
        <p:txBody>
          <a:bodyPr lIns="35717" tIns="35717" rIns="35717" bIns="35717"/>
          <a:lstStyle/>
          <a:p>
            <a:pPr eaLnBrk="1" hangingPunct="1"/>
            <a:r>
              <a:rPr lang="en-US" smtClean="0"/>
              <a:t>Pergunta</a:t>
            </a:r>
          </a:p>
        </p:txBody>
      </p:sp>
      <p:sp>
        <p:nvSpPr>
          <p:cNvPr id="61443" name="Rectangle 2"/>
          <p:cNvSpPr>
            <a:spLocks noGrp="1" noChangeArrowheads="1"/>
          </p:cNvSpPr>
          <p:nvPr>
            <p:ph type="body" idx="4294967295"/>
          </p:nvPr>
        </p:nvSpPr>
        <p:spPr>
          <a:xfrm>
            <a:off x="685800" y="1700213"/>
            <a:ext cx="7772400" cy="4114800"/>
          </a:xfrm>
        </p:spPr>
        <p:txBody>
          <a:bodyPr lIns="35717" tIns="35717" rIns="35717" bIns="35717" anchor="ctr"/>
          <a:lstStyle/>
          <a:p>
            <a:pPr marL="87313" indent="-36513" algn="ctr" eaLnBrk="1" hangingPunct="1">
              <a:buFontTx/>
              <a:buNone/>
            </a:pPr>
            <a:r>
              <a:rPr lang="en-US" sz="3600" smtClean="0"/>
              <a:t>Qual o melhor tratamento cirúrgico para o pectus excavatum? </a:t>
            </a:r>
          </a:p>
          <a:p>
            <a:pPr marL="87313" indent="-36513" algn="ctr" eaLnBrk="1" hangingPunct="1">
              <a:buFontTx/>
              <a:buNone/>
            </a:pPr>
            <a:r>
              <a:rPr lang="en-US" sz="3600" smtClean="0"/>
              <a:t>Cirurgia convencional ou minimamente invasiva?</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idx="4294967295"/>
          </p:nvPr>
        </p:nvSpPr>
        <p:spPr>
          <a:xfrm>
            <a:off x="685800" y="260350"/>
            <a:ext cx="7772400" cy="1143000"/>
          </a:xfrm>
        </p:spPr>
        <p:txBody>
          <a:bodyPr lIns="35717" tIns="35717" rIns="35717" bIns="35717"/>
          <a:lstStyle/>
          <a:p>
            <a:pPr eaLnBrk="1" hangingPunct="1"/>
            <a:r>
              <a:rPr lang="en-US" dirty="0" err="1" smtClean="0"/>
              <a:t>Critérios</a:t>
            </a:r>
            <a:r>
              <a:rPr lang="en-US" dirty="0" smtClean="0"/>
              <a:t> de </a:t>
            </a:r>
            <a:r>
              <a:rPr lang="en-US" dirty="0" err="1" smtClean="0"/>
              <a:t>inclusão</a:t>
            </a:r>
            <a:endParaRPr lang="en-US" dirty="0" smtClean="0"/>
          </a:p>
        </p:txBody>
      </p:sp>
      <p:sp>
        <p:nvSpPr>
          <p:cNvPr id="62467" name="Rectangle 2"/>
          <p:cNvSpPr>
            <a:spLocks noGrp="1" noChangeArrowheads="1"/>
          </p:cNvSpPr>
          <p:nvPr>
            <p:ph type="body" idx="4294967295"/>
          </p:nvPr>
        </p:nvSpPr>
        <p:spPr>
          <a:xfrm>
            <a:off x="720025" y="1842713"/>
            <a:ext cx="7772400" cy="4114800"/>
          </a:xfrm>
        </p:spPr>
        <p:txBody>
          <a:bodyPr lIns="35717" tIns="35717" rIns="35717" bIns="35717" anchor="ctr"/>
          <a:lstStyle/>
          <a:p>
            <a:pPr marL="355600" indent="-304800" algn="just" eaLnBrk="1" hangingPunct="1">
              <a:buClr>
                <a:srgbClr val="000066"/>
              </a:buClr>
              <a:buFont typeface="Wingdings" pitchFamily="2" charset="2"/>
              <a:buChar char="§"/>
            </a:pPr>
            <a:r>
              <a:rPr lang="en-US" dirty="0" err="1" smtClean="0"/>
              <a:t>Tipos</a:t>
            </a:r>
            <a:r>
              <a:rPr lang="en-US" dirty="0" smtClean="0"/>
              <a:t> de </a:t>
            </a:r>
            <a:r>
              <a:rPr lang="en-US" dirty="0" err="1" smtClean="0"/>
              <a:t>estudo</a:t>
            </a:r>
            <a:r>
              <a:rPr lang="en-US" dirty="0" smtClean="0"/>
              <a:t>: </a:t>
            </a:r>
            <a:r>
              <a:rPr lang="en-US" dirty="0" err="1" smtClean="0"/>
              <a:t>estudos</a:t>
            </a:r>
            <a:r>
              <a:rPr lang="en-US" dirty="0" smtClean="0"/>
              <a:t> </a:t>
            </a:r>
            <a:r>
              <a:rPr lang="en-US" dirty="0" err="1" smtClean="0"/>
              <a:t>controlados</a:t>
            </a:r>
            <a:r>
              <a:rPr lang="en-US" dirty="0" smtClean="0"/>
              <a:t> </a:t>
            </a:r>
            <a:r>
              <a:rPr lang="en-US" dirty="0" err="1" smtClean="0"/>
              <a:t>randomizados</a:t>
            </a:r>
            <a:r>
              <a:rPr lang="en-US" dirty="0" smtClean="0"/>
              <a:t> </a:t>
            </a:r>
            <a:r>
              <a:rPr lang="en-US" dirty="0" err="1" smtClean="0"/>
              <a:t>em</a:t>
            </a:r>
            <a:r>
              <a:rPr lang="en-US" dirty="0" smtClean="0"/>
              <a:t> </a:t>
            </a:r>
            <a:r>
              <a:rPr lang="en-US" dirty="0" err="1" smtClean="0"/>
              <a:t>pacientes</a:t>
            </a:r>
            <a:r>
              <a:rPr lang="en-US" dirty="0" smtClean="0"/>
              <a:t> com </a:t>
            </a:r>
            <a:r>
              <a:rPr lang="en-US" dirty="0" err="1" smtClean="0"/>
              <a:t>pectus</a:t>
            </a:r>
            <a:r>
              <a:rPr lang="en-US" dirty="0" smtClean="0"/>
              <a:t> </a:t>
            </a:r>
            <a:r>
              <a:rPr lang="en-US" dirty="0" err="1" smtClean="0"/>
              <a:t>excavatum</a:t>
            </a:r>
            <a:r>
              <a:rPr lang="en-US" dirty="0" smtClean="0"/>
              <a:t> </a:t>
            </a:r>
            <a:r>
              <a:rPr lang="en-US" dirty="0" err="1" smtClean="0"/>
              <a:t>submetidos</a:t>
            </a:r>
            <a:r>
              <a:rPr lang="en-US" dirty="0" smtClean="0"/>
              <a:t> </a:t>
            </a:r>
            <a:r>
              <a:rPr lang="en-US" dirty="0" err="1" smtClean="0"/>
              <a:t>ao</a:t>
            </a:r>
            <a:r>
              <a:rPr lang="en-US" dirty="0" smtClean="0"/>
              <a:t> </a:t>
            </a:r>
            <a:r>
              <a:rPr lang="en-US" dirty="0" err="1" smtClean="0"/>
              <a:t>tratamento</a:t>
            </a:r>
            <a:r>
              <a:rPr lang="en-US" dirty="0" smtClean="0"/>
              <a:t> </a:t>
            </a:r>
            <a:r>
              <a:rPr lang="en-US" dirty="0" err="1" smtClean="0"/>
              <a:t>cirúrgico</a:t>
            </a:r>
            <a:r>
              <a:rPr lang="en-US" dirty="0" smtClean="0"/>
              <a:t>.</a:t>
            </a:r>
          </a:p>
          <a:p>
            <a:pPr marL="355600" indent="-304800" algn="just" eaLnBrk="1" hangingPunct="1">
              <a:buClr>
                <a:srgbClr val="000066"/>
              </a:buClr>
              <a:buFont typeface="Wingdings" pitchFamily="2" charset="2"/>
              <a:buChar char="§"/>
            </a:pPr>
            <a:r>
              <a:rPr lang="en-US" b="1" dirty="0" err="1" smtClean="0"/>
              <a:t>P</a:t>
            </a:r>
            <a:r>
              <a:rPr lang="en-US" dirty="0" err="1" smtClean="0"/>
              <a:t>articipantes</a:t>
            </a:r>
            <a:r>
              <a:rPr lang="en-US" dirty="0" smtClean="0"/>
              <a:t>: </a:t>
            </a:r>
            <a:r>
              <a:rPr lang="en-US" dirty="0" err="1" smtClean="0"/>
              <a:t>pacientes</a:t>
            </a:r>
            <a:r>
              <a:rPr lang="en-US" dirty="0" smtClean="0"/>
              <a:t> com </a:t>
            </a:r>
            <a:r>
              <a:rPr lang="en-US" dirty="0" err="1" smtClean="0"/>
              <a:t>pectus</a:t>
            </a:r>
            <a:r>
              <a:rPr lang="en-US" dirty="0" smtClean="0"/>
              <a:t> </a:t>
            </a:r>
            <a:r>
              <a:rPr lang="en-US" dirty="0" err="1" smtClean="0"/>
              <a:t>excavatum</a:t>
            </a:r>
            <a:r>
              <a:rPr lang="en-US" dirty="0" smtClean="0"/>
              <a:t> </a:t>
            </a:r>
            <a:r>
              <a:rPr lang="en-US" dirty="0" err="1" smtClean="0"/>
              <a:t>sem</a:t>
            </a:r>
            <a:r>
              <a:rPr lang="en-US" dirty="0" smtClean="0"/>
              <a:t> </a:t>
            </a:r>
            <a:r>
              <a:rPr lang="en-US" dirty="0" err="1" smtClean="0"/>
              <a:t>distinção</a:t>
            </a:r>
            <a:r>
              <a:rPr lang="en-US" dirty="0" smtClean="0"/>
              <a:t> de </a:t>
            </a:r>
            <a:r>
              <a:rPr lang="en-US" dirty="0" err="1" smtClean="0"/>
              <a:t>idade</a:t>
            </a:r>
            <a:r>
              <a:rPr lang="en-US" dirty="0" smtClean="0"/>
              <a:t> e </a:t>
            </a:r>
            <a:r>
              <a:rPr lang="en-US" dirty="0" err="1" smtClean="0"/>
              <a:t>sexo</a:t>
            </a:r>
            <a:r>
              <a:rPr lang="en-US" dirty="0" smtClean="0"/>
              <a:t>.</a:t>
            </a:r>
          </a:p>
          <a:p>
            <a:pPr marL="355600" indent="-304800" algn="just" eaLnBrk="1" hangingPunct="1">
              <a:buClr>
                <a:srgbClr val="000066"/>
              </a:buClr>
              <a:buFont typeface="Wingdings" pitchFamily="2" charset="2"/>
              <a:buChar char="§"/>
            </a:pPr>
            <a:r>
              <a:rPr lang="en-US" b="1" dirty="0" err="1" smtClean="0"/>
              <a:t>I</a:t>
            </a:r>
            <a:r>
              <a:rPr lang="en-US" dirty="0" err="1" smtClean="0"/>
              <a:t>ntervenção</a:t>
            </a:r>
            <a:r>
              <a:rPr lang="en-US" dirty="0" smtClean="0"/>
              <a:t>: </a:t>
            </a:r>
            <a:r>
              <a:rPr lang="en-US" dirty="0" err="1" smtClean="0"/>
              <a:t>Cirurgia</a:t>
            </a:r>
            <a:r>
              <a:rPr lang="en-US" dirty="0" smtClean="0"/>
              <a:t> </a:t>
            </a:r>
            <a:r>
              <a:rPr lang="en-US" dirty="0" err="1" smtClean="0"/>
              <a:t>minimamente</a:t>
            </a:r>
            <a:r>
              <a:rPr lang="en-US" dirty="0" smtClean="0"/>
              <a:t> </a:t>
            </a:r>
            <a:r>
              <a:rPr lang="en-US" dirty="0" err="1" smtClean="0"/>
              <a:t>invasiva</a:t>
            </a:r>
            <a:r>
              <a:rPr lang="en-US" dirty="0" smtClean="0"/>
              <a:t> (</a:t>
            </a:r>
            <a:r>
              <a:rPr lang="en-US" dirty="0" err="1" smtClean="0"/>
              <a:t>mais</a:t>
            </a:r>
            <a:r>
              <a:rPr lang="en-US" dirty="0" smtClean="0"/>
              <a:t> nova a </a:t>
            </a:r>
            <a:r>
              <a:rPr lang="en-US" dirty="0" err="1" smtClean="0"/>
              <a:t>ser</a:t>
            </a:r>
            <a:r>
              <a:rPr lang="en-US" dirty="0" smtClean="0"/>
              <a:t> </a:t>
            </a:r>
            <a:r>
              <a:rPr lang="en-US" dirty="0" err="1" smtClean="0"/>
              <a:t>testada</a:t>
            </a:r>
            <a:r>
              <a:rPr lang="en-US" dirty="0" smtClean="0"/>
              <a:t>)        </a:t>
            </a:r>
          </a:p>
          <a:p>
            <a:pPr marL="355600" indent="-304800" algn="just" eaLnBrk="1" hangingPunct="1">
              <a:buClr>
                <a:srgbClr val="000066"/>
              </a:buClr>
              <a:buFont typeface="Wingdings" pitchFamily="2" charset="2"/>
              <a:buChar char="§"/>
            </a:pPr>
            <a:r>
              <a:rPr lang="en-US" dirty="0" err="1" smtClean="0"/>
              <a:t>Contrôle</a:t>
            </a:r>
            <a:r>
              <a:rPr lang="en-US" dirty="0" smtClean="0"/>
              <a:t>: </a:t>
            </a:r>
            <a:r>
              <a:rPr lang="en-US" dirty="0" err="1" smtClean="0"/>
              <a:t>tratamento</a:t>
            </a:r>
            <a:r>
              <a:rPr lang="en-US" dirty="0" smtClean="0"/>
              <a:t> </a:t>
            </a:r>
            <a:r>
              <a:rPr lang="en-US" dirty="0" err="1" smtClean="0"/>
              <a:t>cirúrgico</a:t>
            </a:r>
            <a:r>
              <a:rPr lang="en-US" dirty="0" smtClean="0"/>
              <a:t> </a:t>
            </a:r>
            <a:r>
              <a:rPr lang="en-US" dirty="0" err="1" smtClean="0"/>
              <a:t>tradicional</a:t>
            </a:r>
            <a:r>
              <a:rPr lang="en-US" dirty="0" smtClean="0"/>
              <a:t> do </a:t>
            </a:r>
            <a:r>
              <a:rPr lang="en-US" dirty="0" err="1" smtClean="0"/>
              <a:t>pectus</a:t>
            </a:r>
            <a:r>
              <a:rPr lang="en-US" dirty="0" smtClean="0"/>
              <a:t> </a:t>
            </a:r>
            <a:r>
              <a:rPr lang="en-US" dirty="0" err="1" smtClean="0"/>
              <a:t>excavatum</a:t>
            </a:r>
            <a:r>
              <a:rPr lang="en-US" dirty="0" smtClean="0"/>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idx="4294967295"/>
          </p:nvPr>
        </p:nvSpPr>
        <p:spPr/>
        <p:txBody>
          <a:bodyPr lIns="35717" tIns="35717" rIns="35717" bIns="35717"/>
          <a:lstStyle/>
          <a:p>
            <a:pPr eaLnBrk="1" hangingPunct="1"/>
            <a:r>
              <a:rPr lang="en-US" dirty="0" smtClean="0"/>
              <a:t>O - </a:t>
            </a:r>
            <a:r>
              <a:rPr lang="en-US" dirty="0" err="1" smtClean="0"/>
              <a:t>Desfechos</a:t>
            </a:r>
            <a:endParaRPr lang="en-US" dirty="0" smtClean="0"/>
          </a:p>
        </p:txBody>
      </p:sp>
      <p:sp>
        <p:nvSpPr>
          <p:cNvPr id="63491" name="Rectangle 2"/>
          <p:cNvSpPr>
            <a:spLocks noGrp="1" noChangeArrowheads="1"/>
          </p:cNvSpPr>
          <p:nvPr>
            <p:ph type="body" idx="4294967295"/>
          </p:nvPr>
        </p:nvSpPr>
        <p:spPr>
          <a:xfrm>
            <a:off x="685800" y="1981200"/>
            <a:ext cx="7995062" cy="4114800"/>
          </a:xfrm>
        </p:spPr>
        <p:txBody>
          <a:bodyPr lIns="35717" tIns="35717" rIns="35717" bIns="35717" anchor="ctr"/>
          <a:lstStyle/>
          <a:p>
            <a:pPr marL="355600" indent="-355600" eaLnBrk="1" hangingPunct="1">
              <a:buFont typeface="Wingdings" pitchFamily="2" charset="2"/>
              <a:buChar char="§"/>
            </a:pPr>
            <a:r>
              <a:rPr lang="en-US" dirty="0" err="1" smtClean="0"/>
              <a:t>Primário</a:t>
            </a:r>
            <a:r>
              <a:rPr lang="en-US" dirty="0" smtClean="0"/>
              <a:t>: </a:t>
            </a:r>
            <a:r>
              <a:rPr lang="en-US" dirty="0" err="1" smtClean="0"/>
              <a:t>qualidade</a:t>
            </a:r>
            <a:r>
              <a:rPr lang="en-US" dirty="0" smtClean="0"/>
              <a:t> de </a:t>
            </a:r>
            <a:r>
              <a:rPr lang="en-US" dirty="0" err="1" smtClean="0"/>
              <a:t>vida</a:t>
            </a:r>
            <a:r>
              <a:rPr lang="en-US" dirty="0" smtClean="0"/>
              <a:t>, </a:t>
            </a:r>
            <a:r>
              <a:rPr lang="en-US" dirty="0" err="1" smtClean="0"/>
              <a:t>função</a:t>
            </a:r>
            <a:r>
              <a:rPr lang="en-US" dirty="0" smtClean="0"/>
              <a:t> </a:t>
            </a:r>
            <a:r>
              <a:rPr lang="en-US" dirty="0" err="1" smtClean="0"/>
              <a:t>cardíaca</a:t>
            </a:r>
            <a:r>
              <a:rPr lang="en-US" dirty="0" smtClean="0"/>
              <a:t> e </a:t>
            </a:r>
            <a:r>
              <a:rPr lang="en-US" dirty="0" err="1" smtClean="0"/>
              <a:t>função</a:t>
            </a:r>
            <a:r>
              <a:rPr lang="en-US" dirty="0" smtClean="0"/>
              <a:t> </a:t>
            </a:r>
            <a:r>
              <a:rPr lang="en-US" dirty="0" err="1" smtClean="0"/>
              <a:t>pulmonar</a:t>
            </a:r>
            <a:r>
              <a:rPr lang="en-US" dirty="0" smtClean="0"/>
              <a:t>.</a:t>
            </a:r>
          </a:p>
          <a:p>
            <a:pPr marL="355600" indent="-355600" eaLnBrk="1" hangingPunct="1">
              <a:buFont typeface="Wingdings" pitchFamily="2" charset="2"/>
              <a:buChar char="§"/>
            </a:pPr>
            <a:r>
              <a:rPr lang="en-US" dirty="0" err="1" smtClean="0"/>
              <a:t>Secundário</a:t>
            </a:r>
            <a:r>
              <a:rPr lang="en-US" dirty="0" smtClean="0"/>
              <a:t>: </a:t>
            </a:r>
            <a:r>
              <a:rPr lang="en-US" dirty="0" err="1" smtClean="0"/>
              <a:t>recorrência</a:t>
            </a:r>
            <a:r>
              <a:rPr lang="en-US" dirty="0" smtClean="0"/>
              <a:t> e </a:t>
            </a:r>
            <a:r>
              <a:rPr lang="en-US" dirty="0" err="1" smtClean="0"/>
              <a:t>efeitos</a:t>
            </a:r>
            <a:r>
              <a:rPr lang="en-US" dirty="0" smtClean="0"/>
              <a:t> </a:t>
            </a:r>
            <a:r>
              <a:rPr lang="en-US" dirty="0" err="1" smtClean="0"/>
              <a:t>adversos</a:t>
            </a:r>
            <a:r>
              <a:rPr lang="en-US" dirty="0" smtClean="0"/>
              <a:t> </a:t>
            </a:r>
            <a:r>
              <a:rPr lang="en-US" dirty="0" err="1" smtClean="0"/>
              <a:t>ao</a:t>
            </a:r>
            <a:r>
              <a:rPr lang="en-US" dirty="0" smtClean="0"/>
              <a:t> </a:t>
            </a:r>
            <a:r>
              <a:rPr lang="en-US" dirty="0" err="1" smtClean="0"/>
              <a:t>procedimento</a:t>
            </a:r>
            <a:r>
              <a:rPr lang="en-US" dirty="0" smtClean="0"/>
              <a:t> </a:t>
            </a:r>
            <a:r>
              <a:rPr lang="en-US" dirty="0" err="1" smtClean="0"/>
              <a:t>cirúrgico</a:t>
            </a:r>
            <a:r>
              <a:rPr lang="en-US" dirty="0" smtClean="0"/>
              <a: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idx="4294967295"/>
          </p:nvPr>
        </p:nvSpPr>
        <p:spPr/>
        <p:txBody>
          <a:bodyPr lIns="35717" tIns="35717" rIns="35717" bIns="35717"/>
          <a:lstStyle/>
          <a:p>
            <a:pPr eaLnBrk="1" hangingPunct="1"/>
            <a:r>
              <a:rPr lang="en-US" smtClean="0"/>
              <a:t>Estratégia de busca</a:t>
            </a:r>
          </a:p>
        </p:txBody>
      </p:sp>
      <p:sp>
        <p:nvSpPr>
          <p:cNvPr id="64515" name="Rectangle 2"/>
          <p:cNvSpPr>
            <a:spLocks noGrp="1" noChangeArrowheads="1"/>
          </p:cNvSpPr>
          <p:nvPr>
            <p:ph type="body" idx="4294967295"/>
          </p:nvPr>
        </p:nvSpPr>
        <p:spPr>
          <a:xfrm>
            <a:off x="2728356" y="1957451"/>
            <a:ext cx="4111831" cy="3030185"/>
          </a:xfrm>
        </p:spPr>
        <p:txBody>
          <a:bodyPr lIns="35717" tIns="35717" rIns="35717" bIns="35717" anchor="ctr"/>
          <a:lstStyle/>
          <a:p>
            <a:pPr marL="808038" indent="-757238" eaLnBrk="1" hangingPunct="1">
              <a:buFont typeface="Wingdings" pitchFamily="2" charset="2"/>
              <a:buChar char="è"/>
            </a:pPr>
            <a:r>
              <a:rPr lang="en-US" dirty="0" smtClean="0"/>
              <a:t>MEDLINE </a:t>
            </a:r>
          </a:p>
          <a:p>
            <a:pPr marL="808038" indent="-757238" eaLnBrk="1" hangingPunct="1">
              <a:buFont typeface="Wingdings" pitchFamily="2" charset="2"/>
              <a:buChar char="è"/>
            </a:pPr>
            <a:r>
              <a:rPr lang="en-US" dirty="0" smtClean="0"/>
              <a:t>LILACS</a:t>
            </a:r>
          </a:p>
          <a:p>
            <a:pPr marL="808038" indent="-757238" eaLnBrk="1" hangingPunct="1">
              <a:buFont typeface="Wingdings" pitchFamily="2" charset="2"/>
              <a:buChar char="è"/>
            </a:pPr>
            <a:r>
              <a:rPr lang="en-US" dirty="0" smtClean="0"/>
              <a:t>Base Cochrane</a:t>
            </a:r>
          </a:p>
          <a:p>
            <a:pPr marL="808038" indent="-757238" eaLnBrk="1" hangingPunct="1">
              <a:buFont typeface="Wingdings" pitchFamily="2" charset="2"/>
              <a:buChar char="è"/>
            </a:pPr>
            <a:r>
              <a:rPr lang="en-US" dirty="0" smtClean="0"/>
              <a:t>EMBASE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idx="4294967295"/>
          </p:nvPr>
        </p:nvSpPr>
        <p:spPr>
          <a:xfrm>
            <a:off x="673924" y="490847"/>
            <a:ext cx="7772400" cy="1143000"/>
          </a:xfrm>
        </p:spPr>
        <p:txBody>
          <a:bodyPr lIns="35717" tIns="35717" rIns="35717" bIns="35717"/>
          <a:lstStyle/>
          <a:p>
            <a:pPr eaLnBrk="1" hangingPunct="1"/>
            <a:r>
              <a:rPr lang="en-US" sz="4100" dirty="0" err="1" smtClean="0"/>
              <a:t>Estratégia</a:t>
            </a:r>
            <a:r>
              <a:rPr lang="en-US" sz="4100" dirty="0" smtClean="0"/>
              <a:t> de </a:t>
            </a:r>
            <a:r>
              <a:rPr lang="en-US" sz="4100" dirty="0" err="1" smtClean="0"/>
              <a:t>busca</a:t>
            </a:r>
            <a:r>
              <a:rPr lang="en-US" sz="4100" dirty="0" smtClean="0"/>
              <a:t> </a:t>
            </a:r>
            <a:r>
              <a:rPr lang="en-US" sz="4100" dirty="0" err="1" smtClean="0"/>
              <a:t>específica</a:t>
            </a:r>
            <a:endParaRPr lang="en-US" sz="4100" dirty="0" smtClean="0"/>
          </a:p>
        </p:txBody>
      </p:sp>
      <p:sp>
        <p:nvSpPr>
          <p:cNvPr id="65539" name="Rectangle 2"/>
          <p:cNvSpPr>
            <a:spLocks noGrp="1" noChangeArrowheads="1"/>
          </p:cNvSpPr>
          <p:nvPr>
            <p:ph type="body" idx="4294967295"/>
          </p:nvPr>
        </p:nvSpPr>
        <p:spPr>
          <a:xfrm>
            <a:off x="745177" y="1838696"/>
            <a:ext cx="7772400" cy="4114800"/>
          </a:xfrm>
        </p:spPr>
        <p:txBody>
          <a:bodyPr lIns="35717" tIns="35717" rIns="35717" bIns="35717" anchor="ctr"/>
          <a:lstStyle/>
          <a:p>
            <a:pPr marL="50800" indent="0" algn="just" eaLnBrk="1" hangingPunct="1">
              <a:buNone/>
            </a:pPr>
            <a:r>
              <a:rPr lang="en-US" dirty="0" smtClean="0">
                <a:solidFill>
                  <a:srgbClr val="14312C"/>
                </a:solidFill>
              </a:rPr>
              <a:t>((Chest, Funnel) OR (Chests, Funnel) OR (Funnel Chests) OR (</a:t>
            </a:r>
            <a:r>
              <a:rPr lang="en-US" dirty="0" err="1" smtClean="0">
                <a:solidFill>
                  <a:srgbClr val="14312C"/>
                </a:solidFill>
              </a:rPr>
              <a:t>Pectus</a:t>
            </a:r>
            <a:r>
              <a:rPr lang="en-US" dirty="0" smtClean="0">
                <a:solidFill>
                  <a:srgbClr val="14312C"/>
                </a:solidFill>
              </a:rPr>
              <a:t> </a:t>
            </a:r>
            <a:r>
              <a:rPr lang="en-US" dirty="0" err="1" smtClean="0">
                <a:solidFill>
                  <a:srgbClr val="14312C"/>
                </a:solidFill>
              </a:rPr>
              <a:t>Excavatum</a:t>
            </a:r>
            <a:r>
              <a:rPr lang="en-US" dirty="0" smtClean="0">
                <a:solidFill>
                  <a:srgbClr val="14312C"/>
                </a:solidFill>
              </a:rPr>
              <a:t>) OR (</a:t>
            </a:r>
            <a:r>
              <a:rPr lang="en-US" dirty="0" err="1" smtClean="0">
                <a:solidFill>
                  <a:srgbClr val="14312C"/>
                </a:solidFill>
              </a:rPr>
              <a:t>Excavatum</a:t>
            </a:r>
            <a:r>
              <a:rPr lang="en-US" dirty="0" smtClean="0">
                <a:solidFill>
                  <a:srgbClr val="14312C"/>
                </a:solidFill>
              </a:rPr>
              <a:t>, </a:t>
            </a:r>
            <a:r>
              <a:rPr lang="en-US" dirty="0" err="1" smtClean="0">
                <a:solidFill>
                  <a:srgbClr val="14312C"/>
                </a:solidFill>
              </a:rPr>
              <a:t>Pectus</a:t>
            </a:r>
            <a:r>
              <a:rPr lang="en-US" dirty="0" smtClean="0">
                <a:solidFill>
                  <a:srgbClr val="14312C"/>
                </a:solidFill>
              </a:rPr>
              <a:t>) OR (Funnel Breast) OR (Funnel Breasts) OR (Breasts, Funnel) OR (Breast, Funnel) OR (Sunken Sternum) OR (Sternum, Sunken) OR (</a:t>
            </a:r>
            <a:r>
              <a:rPr lang="en-US" dirty="0" err="1" smtClean="0">
                <a:solidFill>
                  <a:srgbClr val="14312C"/>
                </a:solidFill>
              </a:rPr>
              <a:t>Trichterbrust</a:t>
            </a:r>
            <a:r>
              <a:rPr lang="en-US" dirty="0" smtClean="0">
                <a:solidFill>
                  <a:srgbClr val="14312C"/>
                </a:solidFill>
              </a:rPr>
              <a:t>)) and as thesaurus terms: [Funnel Chest].</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idx="4294967295"/>
          </p:nvPr>
        </p:nvSpPr>
        <p:spPr/>
        <p:txBody>
          <a:bodyPr lIns="35717" tIns="35717" rIns="35717" bIns="35717"/>
          <a:lstStyle/>
          <a:p>
            <a:pPr eaLnBrk="1" hangingPunct="1"/>
            <a:r>
              <a:rPr lang="en-US" smtClean="0"/>
              <a:t>Seleção dos estudos</a:t>
            </a:r>
          </a:p>
        </p:txBody>
      </p:sp>
      <p:sp>
        <p:nvSpPr>
          <p:cNvPr id="66563" name="Rectangle 2"/>
          <p:cNvSpPr>
            <a:spLocks noGrp="1" noChangeArrowheads="1"/>
          </p:cNvSpPr>
          <p:nvPr>
            <p:ph type="body" idx="4294967295"/>
          </p:nvPr>
        </p:nvSpPr>
        <p:spPr>
          <a:xfrm>
            <a:off x="614548" y="2016827"/>
            <a:ext cx="7772400" cy="3457699"/>
          </a:xfrm>
        </p:spPr>
        <p:txBody>
          <a:bodyPr lIns="35717" tIns="35717" rIns="35717" bIns="35717" anchor="ctr"/>
          <a:lstStyle/>
          <a:p>
            <a:pPr marL="50800" indent="0" algn="just" eaLnBrk="1" hangingPunct="1">
              <a:buNone/>
            </a:pPr>
            <a:r>
              <a:rPr lang="en-US" dirty="0" smtClean="0">
                <a:solidFill>
                  <a:srgbClr val="0E342D"/>
                </a:solidFill>
              </a:rPr>
              <a:t>Os </a:t>
            </a:r>
            <a:r>
              <a:rPr lang="en-US" dirty="0" err="1" smtClean="0">
                <a:solidFill>
                  <a:srgbClr val="0E342D"/>
                </a:solidFill>
              </a:rPr>
              <a:t>estudos</a:t>
            </a:r>
            <a:r>
              <a:rPr lang="en-US" dirty="0" smtClean="0">
                <a:solidFill>
                  <a:srgbClr val="0E342D"/>
                </a:solidFill>
              </a:rPr>
              <a:t> </a:t>
            </a:r>
            <a:r>
              <a:rPr lang="en-US" dirty="0" err="1" smtClean="0">
                <a:solidFill>
                  <a:srgbClr val="0E342D"/>
                </a:solidFill>
              </a:rPr>
              <a:t>selecionados</a:t>
            </a:r>
            <a:r>
              <a:rPr lang="en-US" dirty="0" smtClean="0">
                <a:solidFill>
                  <a:srgbClr val="0E342D"/>
                </a:solidFill>
              </a:rPr>
              <a:t> </a:t>
            </a:r>
            <a:r>
              <a:rPr lang="en-US" dirty="0" err="1" smtClean="0">
                <a:solidFill>
                  <a:srgbClr val="0E342D"/>
                </a:solidFill>
              </a:rPr>
              <a:t>foram</a:t>
            </a:r>
            <a:r>
              <a:rPr lang="en-US" dirty="0" smtClean="0">
                <a:solidFill>
                  <a:srgbClr val="0E342D"/>
                </a:solidFill>
              </a:rPr>
              <a:t> </a:t>
            </a:r>
            <a:r>
              <a:rPr lang="en-US" dirty="0" err="1" smtClean="0">
                <a:solidFill>
                  <a:srgbClr val="0E342D"/>
                </a:solidFill>
              </a:rPr>
              <a:t>avaliados</a:t>
            </a:r>
            <a:r>
              <a:rPr lang="en-US" dirty="0" smtClean="0">
                <a:solidFill>
                  <a:srgbClr val="0E342D"/>
                </a:solidFill>
              </a:rPr>
              <a:t> </a:t>
            </a:r>
            <a:r>
              <a:rPr lang="en-US" dirty="0" err="1" smtClean="0">
                <a:solidFill>
                  <a:srgbClr val="0E342D"/>
                </a:solidFill>
              </a:rPr>
              <a:t>por</a:t>
            </a:r>
            <a:r>
              <a:rPr lang="en-US" dirty="0" smtClean="0">
                <a:solidFill>
                  <a:srgbClr val="0E342D"/>
                </a:solidFill>
              </a:rPr>
              <a:t> </a:t>
            </a:r>
            <a:r>
              <a:rPr lang="en-US" dirty="0" err="1" smtClean="0">
                <a:solidFill>
                  <a:srgbClr val="0E342D"/>
                </a:solidFill>
              </a:rPr>
              <a:t>dois</a:t>
            </a:r>
            <a:r>
              <a:rPr lang="en-US" dirty="0" smtClean="0">
                <a:solidFill>
                  <a:srgbClr val="0E342D"/>
                </a:solidFill>
              </a:rPr>
              <a:t> </a:t>
            </a:r>
            <a:r>
              <a:rPr lang="en-US" dirty="0" err="1" smtClean="0">
                <a:solidFill>
                  <a:srgbClr val="0E342D"/>
                </a:solidFill>
              </a:rPr>
              <a:t>revisores</a:t>
            </a:r>
            <a:r>
              <a:rPr lang="en-US" dirty="0" smtClean="0">
                <a:solidFill>
                  <a:srgbClr val="0E342D"/>
                </a:solidFill>
              </a:rPr>
              <a:t>, </a:t>
            </a:r>
            <a:r>
              <a:rPr lang="en-US" dirty="0" err="1" smtClean="0">
                <a:solidFill>
                  <a:srgbClr val="0E342D"/>
                </a:solidFill>
              </a:rPr>
              <a:t>independentemente</a:t>
            </a:r>
            <a:r>
              <a:rPr lang="en-US" dirty="0" smtClean="0">
                <a:solidFill>
                  <a:srgbClr val="0E342D"/>
                </a:solidFill>
              </a:rPr>
              <a:t>, </a:t>
            </a:r>
            <a:r>
              <a:rPr lang="en-US" dirty="0" err="1" smtClean="0">
                <a:solidFill>
                  <a:srgbClr val="0E342D"/>
                </a:solidFill>
              </a:rPr>
              <a:t>para</a:t>
            </a:r>
            <a:r>
              <a:rPr lang="en-US" dirty="0" smtClean="0">
                <a:solidFill>
                  <a:srgbClr val="0E342D"/>
                </a:solidFill>
              </a:rPr>
              <a:t> </a:t>
            </a:r>
            <a:r>
              <a:rPr lang="en-US" dirty="0" err="1" smtClean="0">
                <a:solidFill>
                  <a:srgbClr val="0E342D"/>
                </a:solidFill>
              </a:rPr>
              <a:t>seleção</a:t>
            </a:r>
            <a:r>
              <a:rPr lang="en-US" dirty="0" smtClean="0">
                <a:solidFill>
                  <a:srgbClr val="0E342D"/>
                </a:solidFill>
              </a:rPr>
              <a:t> dos </a:t>
            </a:r>
            <a:r>
              <a:rPr lang="en-US" dirty="0" err="1" smtClean="0">
                <a:solidFill>
                  <a:srgbClr val="0E342D"/>
                </a:solidFill>
              </a:rPr>
              <a:t>que</a:t>
            </a:r>
            <a:r>
              <a:rPr lang="en-US" dirty="0" smtClean="0">
                <a:solidFill>
                  <a:srgbClr val="0E342D"/>
                </a:solidFill>
              </a:rPr>
              <a:t> </a:t>
            </a:r>
            <a:r>
              <a:rPr lang="en-US" dirty="0" err="1" smtClean="0">
                <a:solidFill>
                  <a:srgbClr val="0E342D"/>
                </a:solidFill>
              </a:rPr>
              <a:t>preenchiam</a:t>
            </a:r>
            <a:r>
              <a:rPr lang="en-US" dirty="0" smtClean="0">
                <a:solidFill>
                  <a:srgbClr val="0E342D"/>
                </a:solidFill>
              </a:rPr>
              <a:t> </a:t>
            </a:r>
            <a:r>
              <a:rPr lang="en-US" dirty="0" err="1" smtClean="0">
                <a:solidFill>
                  <a:srgbClr val="0E342D"/>
                </a:solidFill>
              </a:rPr>
              <a:t>os</a:t>
            </a:r>
            <a:r>
              <a:rPr lang="en-US" dirty="0" smtClean="0">
                <a:solidFill>
                  <a:srgbClr val="0E342D"/>
                </a:solidFill>
              </a:rPr>
              <a:t> </a:t>
            </a:r>
            <a:r>
              <a:rPr lang="en-US" dirty="0" err="1" smtClean="0">
                <a:solidFill>
                  <a:srgbClr val="0E342D"/>
                </a:solidFill>
              </a:rPr>
              <a:t>critérios</a:t>
            </a:r>
            <a:r>
              <a:rPr lang="en-US" dirty="0" smtClean="0">
                <a:solidFill>
                  <a:srgbClr val="0E342D"/>
                </a:solidFill>
              </a:rPr>
              <a:t> de </a:t>
            </a:r>
            <a:r>
              <a:rPr lang="en-US" dirty="0" err="1" smtClean="0">
                <a:solidFill>
                  <a:srgbClr val="0E342D"/>
                </a:solidFill>
              </a:rPr>
              <a:t>inclusão</a:t>
            </a:r>
            <a:r>
              <a:rPr lang="en-US" dirty="0" smtClean="0">
                <a:solidFill>
                  <a:srgbClr val="0E342D"/>
                </a:solidFill>
              </a:rPr>
              <a:t>. As </a:t>
            </a:r>
            <a:r>
              <a:rPr lang="en-US" dirty="0" err="1" smtClean="0">
                <a:solidFill>
                  <a:srgbClr val="0E342D"/>
                </a:solidFill>
              </a:rPr>
              <a:t>diferenças</a:t>
            </a:r>
            <a:r>
              <a:rPr lang="en-US" dirty="0" smtClean="0">
                <a:solidFill>
                  <a:srgbClr val="0E342D"/>
                </a:solidFill>
              </a:rPr>
              <a:t> </a:t>
            </a:r>
            <a:r>
              <a:rPr lang="en-US" dirty="0" err="1" smtClean="0">
                <a:solidFill>
                  <a:srgbClr val="0E342D"/>
                </a:solidFill>
              </a:rPr>
              <a:t>foram</a:t>
            </a:r>
            <a:r>
              <a:rPr lang="en-US" dirty="0" smtClean="0">
                <a:solidFill>
                  <a:srgbClr val="0E342D"/>
                </a:solidFill>
              </a:rPr>
              <a:t> </a:t>
            </a:r>
            <a:r>
              <a:rPr lang="en-US" dirty="0" err="1" smtClean="0">
                <a:solidFill>
                  <a:srgbClr val="0E342D"/>
                </a:solidFill>
              </a:rPr>
              <a:t>resolvidas</a:t>
            </a:r>
            <a:r>
              <a:rPr lang="en-US" dirty="0" smtClean="0">
                <a:solidFill>
                  <a:srgbClr val="0E342D"/>
                </a:solidFill>
              </a:rPr>
              <a:t> </a:t>
            </a:r>
            <a:r>
              <a:rPr lang="en-US" dirty="0" err="1" smtClean="0">
                <a:solidFill>
                  <a:srgbClr val="0E342D"/>
                </a:solidFill>
              </a:rPr>
              <a:t>por</a:t>
            </a:r>
            <a:r>
              <a:rPr lang="en-US" dirty="0" smtClean="0">
                <a:solidFill>
                  <a:srgbClr val="0E342D"/>
                </a:solidFill>
              </a:rPr>
              <a:t> </a:t>
            </a:r>
            <a:r>
              <a:rPr lang="en-US" dirty="0" err="1" smtClean="0">
                <a:solidFill>
                  <a:srgbClr val="0E342D"/>
                </a:solidFill>
              </a:rPr>
              <a:t>consenso</a:t>
            </a:r>
            <a:r>
              <a:rPr lang="en-US" dirty="0" smtClean="0">
                <a:solidFill>
                  <a:srgbClr val="0E342D"/>
                </a:solidFill>
              </a:rPr>
              <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35050" y="838200"/>
            <a:ext cx="7073900" cy="914400"/>
          </a:xfrm>
        </p:spPr>
        <p:txBody>
          <a:bodyPr/>
          <a:lstStyle/>
          <a:p>
            <a:r>
              <a:rPr lang="pt-BR" smtClean="0"/>
              <a:t>Meta-analise</a:t>
            </a:r>
            <a:endParaRPr lang="en-US" smtClean="0"/>
          </a:p>
        </p:txBody>
      </p:sp>
      <p:sp>
        <p:nvSpPr>
          <p:cNvPr id="19459" name="Text Box 3"/>
          <p:cNvSpPr txBox="1">
            <a:spLocks noChangeArrowheads="1"/>
          </p:cNvSpPr>
          <p:nvPr/>
        </p:nvSpPr>
        <p:spPr bwMode="auto">
          <a:xfrm>
            <a:off x="1057275" y="2133600"/>
            <a:ext cx="1228725" cy="701675"/>
          </a:xfrm>
          <a:prstGeom prst="rect">
            <a:avLst/>
          </a:prstGeom>
          <a:noFill/>
          <a:ln w="9525">
            <a:noFill/>
            <a:miter lim="800000"/>
            <a:headEnd/>
            <a:tailEnd/>
          </a:ln>
        </p:spPr>
        <p:txBody>
          <a:bodyPr wrap="none">
            <a:spAutoFit/>
          </a:bodyPr>
          <a:lstStyle/>
          <a:p>
            <a:r>
              <a:rPr lang="pt-BR" sz="4000"/>
              <a:t>Meta</a:t>
            </a:r>
            <a:endParaRPr lang="en-US" sz="4000"/>
          </a:p>
        </p:txBody>
      </p:sp>
      <p:sp>
        <p:nvSpPr>
          <p:cNvPr id="19460" name="AutoShape 4"/>
          <p:cNvSpPr>
            <a:spLocks noChangeArrowheads="1"/>
          </p:cNvSpPr>
          <p:nvPr/>
        </p:nvSpPr>
        <p:spPr bwMode="auto">
          <a:xfrm>
            <a:off x="3124200" y="2133600"/>
            <a:ext cx="1600200" cy="790575"/>
          </a:xfrm>
          <a:prstGeom prst="rightArrow">
            <a:avLst>
              <a:gd name="adj1" fmla="val 50000"/>
              <a:gd name="adj2" fmla="val 50602"/>
            </a:avLst>
          </a:prstGeom>
          <a:solidFill>
            <a:schemeClr val="accent1"/>
          </a:solidFill>
          <a:ln w="9525">
            <a:solidFill>
              <a:schemeClr val="tx1"/>
            </a:solidFill>
            <a:miter lim="800000"/>
            <a:headEnd/>
            <a:tailEnd/>
          </a:ln>
        </p:spPr>
        <p:txBody>
          <a:bodyPr wrap="none" anchor="ctr"/>
          <a:lstStyle/>
          <a:p>
            <a:pPr algn="ctr"/>
            <a:r>
              <a:rPr lang="pt-BR" sz="2400"/>
              <a:t>grego</a:t>
            </a:r>
            <a:endParaRPr lang="en-US" sz="2400"/>
          </a:p>
        </p:txBody>
      </p:sp>
      <p:sp>
        <p:nvSpPr>
          <p:cNvPr id="19461" name="Text Box 5"/>
          <p:cNvSpPr txBox="1">
            <a:spLocks noChangeArrowheads="1"/>
          </p:cNvSpPr>
          <p:nvPr/>
        </p:nvSpPr>
        <p:spPr bwMode="auto">
          <a:xfrm>
            <a:off x="5257800" y="2133600"/>
            <a:ext cx="2046288" cy="701675"/>
          </a:xfrm>
          <a:prstGeom prst="rect">
            <a:avLst/>
          </a:prstGeom>
          <a:noFill/>
          <a:ln w="9525">
            <a:noFill/>
            <a:miter lim="800000"/>
            <a:headEnd/>
            <a:tailEnd/>
          </a:ln>
        </p:spPr>
        <p:txBody>
          <a:bodyPr wrap="none">
            <a:spAutoFit/>
          </a:bodyPr>
          <a:lstStyle/>
          <a:p>
            <a:r>
              <a:rPr lang="pt-BR" sz="4000"/>
              <a:t>repetição</a:t>
            </a:r>
            <a:endParaRPr lang="en-US" sz="4000"/>
          </a:p>
        </p:txBody>
      </p:sp>
      <p:sp>
        <p:nvSpPr>
          <p:cNvPr id="19462" name="Text Box 6"/>
          <p:cNvSpPr txBox="1">
            <a:spLocks noChangeArrowheads="1"/>
          </p:cNvSpPr>
          <p:nvPr/>
        </p:nvSpPr>
        <p:spPr bwMode="auto">
          <a:xfrm>
            <a:off x="1057275" y="3429000"/>
            <a:ext cx="1228725" cy="701675"/>
          </a:xfrm>
          <a:prstGeom prst="rect">
            <a:avLst/>
          </a:prstGeom>
          <a:noFill/>
          <a:ln w="9525">
            <a:noFill/>
            <a:miter lim="800000"/>
            <a:headEnd/>
            <a:tailEnd/>
          </a:ln>
        </p:spPr>
        <p:txBody>
          <a:bodyPr wrap="none">
            <a:spAutoFit/>
          </a:bodyPr>
          <a:lstStyle/>
          <a:p>
            <a:r>
              <a:rPr lang="pt-BR" sz="4000"/>
              <a:t>Meta</a:t>
            </a:r>
            <a:endParaRPr lang="en-US" sz="4000"/>
          </a:p>
        </p:txBody>
      </p:sp>
      <p:sp>
        <p:nvSpPr>
          <p:cNvPr id="19463" name="AutoShape 7"/>
          <p:cNvSpPr>
            <a:spLocks noChangeArrowheads="1"/>
          </p:cNvSpPr>
          <p:nvPr/>
        </p:nvSpPr>
        <p:spPr bwMode="auto">
          <a:xfrm>
            <a:off x="3124200" y="3429000"/>
            <a:ext cx="1600200" cy="790575"/>
          </a:xfrm>
          <a:prstGeom prst="rightArrow">
            <a:avLst>
              <a:gd name="adj1" fmla="val 50000"/>
              <a:gd name="adj2" fmla="val 50602"/>
            </a:avLst>
          </a:prstGeom>
          <a:solidFill>
            <a:schemeClr val="accent1"/>
          </a:solidFill>
          <a:ln w="9525">
            <a:solidFill>
              <a:schemeClr val="tx1"/>
            </a:solidFill>
            <a:miter lim="800000"/>
            <a:headEnd/>
            <a:tailEnd/>
          </a:ln>
        </p:spPr>
        <p:txBody>
          <a:bodyPr wrap="none" anchor="ctr"/>
          <a:lstStyle/>
          <a:p>
            <a:pPr algn="ctr"/>
            <a:r>
              <a:rPr lang="pt-BR" sz="2400"/>
              <a:t>latim</a:t>
            </a:r>
            <a:endParaRPr lang="en-US" sz="2400"/>
          </a:p>
        </p:txBody>
      </p:sp>
      <p:sp>
        <p:nvSpPr>
          <p:cNvPr id="19464" name="Text Box 8"/>
          <p:cNvSpPr txBox="1">
            <a:spLocks noChangeArrowheads="1"/>
          </p:cNvSpPr>
          <p:nvPr/>
        </p:nvSpPr>
        <p:spPr bwMode="auto">
          <a:xfrm>
            <a:off x="5241925" y="3349625"/>
            <a:ext cx="3021013" cy="701675"/>
          </a:xfrm>
          <a:prstGeom prst="rect">
            <a:avLst/>
          </a:prstGeom>
          <a:noFill/>
          <a:ln w="9525">
            <a:noFill/>
            <a:miter lim="800000"/>
            <a:headEnd/>
            <a:tailEnd/>
          </a:ln>
        </p:spPr>
        <p:txBody>
          <a:bodyPr wrap="none">
            <a:spAutoFit/>
          </a:bodyPr>
          <a:lstStyle/>
          <a:p>
            <a:r>
              <a:rPr lang="pt-BR" sz="4000"/>
              <a:t>Objetivo final</a:t>
            </a:r>
            <a:endParaRPr lang="en-US" sz="4000"/>
          </a:p>
        </p:txBody>
      </p:sp>
      <p:sp>
        <p:nvSpPr>
          <p:cNvPr id="19465" name="Text Box 9"/>
          <p:cNvSpPr txBox="1">
            <a:spLocks noChangeArrowheads="1"/>
          </p:cNvSpPr>
          <p:nvPr/>
        </p:nvSpPr>
        <p:spPr bwMode="auto">
          <a:xfrm>
            <a:off x="304800" y="4648200"/>
            <a:ext cx="2414588" cy="701675"/>
          </a:xfrm>
          <a:prstGeom prst="rect">
            <a:avLst/>
          </a:prstGeom>
          <a:noFill/>
          <a:ln w="9525">
            <a:noFill/>
            <a:miter lim="800000"/>
            <a:headEnd/>
            <a:tailEnd/>
          </a:ln>
        </p:spPr>
        <p:txBody>
          <a:bodyPr wrap="none">
            <a:spAutoFit/>
          </a:bodyPr>
          <a:lstStyle/>
          <a:p>
            <a:r>
              <a:rPr lang="pt-BR" sz="4000"/>
              <a:t>Metanálise</a:t>
            </a:r>
            <a:endParaRPr lang="en-US" sz="4000"/>
          </a:p>
        </p:txBody>
      </p:sp>
      <p:sp>
        <p:nvSpPr>
          <p:cNvPr id="19466" name="AutoShape 10"/>
          <p:cNvSpPr>
            <a:spLocks noChangeArrowheads="1"/>
          </p:cNvSpPr>
          <p:nvPr/>
        </p:nvSpPr>
        <p:spPr bwMode="auto">
          <a:xfrm>
            <a:off x="3200400" y="4648200"/>
            <a:ext cx="1600200" cy="790575"/>
          </a:xfrm>
          <a:prstGeom prst="rightArrow">
            <a:avLst>
              <a:gd name="adj1" fmla="val 50000"/>
              <a:gd name="adj2" fmla="val 50602"/>
            </a:avLst>
          </a:prstGeom>
          <a:solidFill>
            <a:schemeClr val="accent1"/>
          </a:solidFill>
          <a:ln w="9525">
            <a:solidFill>
              <a:schemeClr val="tx1"/>
            </a:solidFill>
            <a:miter lim="800000"/>
            <a:headEnd/>
            <a:tailEnd/>
          </a:ln>
        </p:spPr>
        <p:txBody>
          <a:bodyPr wrap="none" anchor="ctr"/>
          <a:lstStyle/>
          <a:p>
            <a:pPr algn="ctr"/>
            <a:endParaRPr lang="pt-BR" sz="2400"/>
          </a:p>
        </p:txBody>
      </p:sp>
      <p:sp>
        <p:nvSpPr>
          <p:cNvPr id="19467" name="AutoShape 11"/>
          <p:cNvSpPr>
            <a:spLocks/>
          </p:cNvSpPr>
          <p:nvPr/>
        </p:nvSpPr>
        <p:spPr bwMode="auto">
          <a:xfrm>
            <a:off x="5029200" y="4267200"/>
            <a:ext cx="381000" cy="1524000"/>
          </a:xfrm>
          <a:prstGeom prst="leftBrace">
            <a:avLst>
              <a:gd name="adj1" fmla="val 33333"/>
              <a:gd name="adj2" fmla="val 50000"/>
            </a:avLst>
          </a:prstGeom>
          <a:noFill/>
          <a:ln w="9525">
            <a:solidFill>
              <a:schemeClr val="tx1"/>
            </a:solidFill>
            <a:round/>
            <a:headEnd/>
            <a:tailEnd/>
          </a:ln>
        </p:spPr>
        <p:txBody>
          <a:bodyPr wrap="none" anchor="ctr"/>
          <a:lstStyle/>
          <a:p>
            <a:endParaRPr lang="pt-BR"/>
          </a:p>
        </p:txBody>
      </p:sp>
      <p:sp>
        <p:nvSpPr>
          <p:cNvPr id="19468" name="Text Box 12"/>
          <p:cNvSpPr txBox="1">
            <a:spLocks noChangeArrowheads="1"/>
          </p:cNvSpPr>
          <p:nvPr/>
        </p:nvSpPr>
        <p:spPr bwMode="auto">
          <a:xfrm>
            <a:off x="5410200" y="4373563"/>
            <a:ext cx="3529013" cy="579437"/>
          </a:xfrm>
          <a:prstGeom prst="rect">
            <a:avLst/>
          </a:prstGeom>
          <a:noFill/>
          <a:ln w="9525">
            <a:noFill/>
            <a:miter lim="800000"/>
            <a:headEnd/>
            <a:tailEnd/>
          </a:ln>
        </p:spPr>
        <p:txBody>
          <a:bodyPr wrap="none">
            <a:spAutoFit/>
          </a:bodyPr>
          <a:lstStyle/>
          <a:p>
            <a:r>
              <a:rPr lang="pt-BR" sz="3200"/>
              <a:t>Repetição da análise</a:t>
            </a:r>
            <a:endParaRPr lang="en-US"/>
          </a:p>
        </p:txBody>
      </p:sp>
      <p:sp>
        <p:nvSpPr>
          <p:cNvPr id="19469" name="Text Box 13"/>
          <p:cNvSpPr txBox="1">
            <a:spLocks noChangeArrowheads="1"/>
          </p:cNvSpPr>
          <p:nvPr/>
        </p:nvSpPr>
        <p:spPr bwMode="auto">
          <a:xfrm>
            <a:off x="5410200" y="5124450"/>
            <a:ext cx="2273300" cy="579438"/>
          </a:xfrm>
          <a:prstGeom prst="rect">
            <a:avLst/>
          </a:prstGeom>
          <a:noFill/>
          <a:ln w="9525">
            <a:noFill/>
            <a:miter lim="800000"/>
            <a:headEnd/>
            <a:tailEnd/>
          </a:ln>
        </p:spPr>
        <p:txBody>
          <a:bodyPr wrap="none">
            <a:spAutoFit/>
          </a:bodyPr>
          <a:lstStyle/>
          <a:p>
            <a:r>
              <a:rPr lang="pt-BR" sz="3200"/>
              <a:t>Análise final</a:t>
            </a:r>
            <a:endParaRPr lang="en-US" sz="3200"/>
          </a:p>
        </p:txBody>
      </p:sp>
      <p:sp>
        <p:nvSpPr>
          <p:cNvPr id="19470" name="Text Box 14"/>
          <p:cNvSpPr txBox="1">
            <a:spLocks noChangeArrowheads="1"/>
          </p:cNvSpPr>
          <p:nvPr/>
        </p:nvSpPr>
        <p:spPr bwMode="auto">
          <a:xfrm>
            <a:off x="593725" y="6110288"/>
            <a:ext cx="5632450" cy="366712"/>
          </a:xfrm>
          <a:prstGeom prst="rect">
            <a:avLst/>
          </a:prstGeom>
          <a:noFill/>
          <a:ln w="9525">
            <a:noFill/>
            <a:miter lim="800000"/>
            <a:headEnd/>
            <a:tailEnd/>
          </a:ln>
        </p:spPr>
        <p:txBody>
          <a:bodyPr wrap="none">
            <a:spAutoFit/>
          </a:bodyPr>
          <a:lstStyle/>
          <a:p>
            <a:r>
              <a:rPr lang="pt-BR">
                <a:solidFill>
                  <a:srgbClr val="FF0000"/>
                </a:solidFill>
              </a:rPr>
              <a:t>Grande Dicionário da Língua Portuguesa Larousse Cultural</a:t>
            </a:r>
            <a:endParaRPr lang="en-US">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76263" y="333375"/>
            <a:ext cx="8027987" cy="6124754"/>
          </a:xfrm>
          <a:prstGeom prst="rect">
            <a:avLst/>
          </a:prstGeom>
          <a:noFill/>
          <a:ln w="9525">
            <a:noFill/>
            <a:miter lim="800000"/>
            <a:headEnd/>
            <a:tailEnd/>
          </a:ln>
        </p:spPr>
        <p:txBody>
          <a:bodyPr>
            <a:spAutoFit/>
          </a:bodyPr>
          <a:lstStyle/>
          <a:p>
            <a:pPr algn="ctr">
              <a:spcBef>
                <a:spcPct val="50000"/>
              </a:spcBef>
            </a:pPr>
            <a:r>
              <a:rPr lang="pt-BR" sz="3200" b="1" dirty="0">
                <a:latin typeface="Arial" charset="0"/>
              </a:rPr>
              <a:t>2- INTERVENÇÕES PARA REDUZIR DIARREIA EM PACIENTES RECEBENDO QUIMIOTERAPIA PARA CÂNCER CÓLON-RETAL</a:t>
            </a:r>
          </a:p>
          <a:p>
            <a:pPr algn="ctr">
              <a:spcBef>
                <a:spcPct val="50000"/>
              </a:spcBef>
            </a:pPr>
            <a:endParaRPr lang="pt-BR" sz="3200" b="1" dirty="0">
              <a:latin typeface="Arial" charset="0"/>
            </a:endParaRPr>
          </a:p>
          <a:p>
            <a:r>
              <a:rPr lang="pt-BR" sz="2400" dirty="0"/>
              <a:t>Projeto de Pesquisa apresentado ao </a:t>
            </a:r>
          </a:p>
          <a:p>
            <a:r>
              <a:rPr lang="pt-BR" sz="2400" dirty="0"/>
              <a:t>Programa de Bases Gerais da Cirurgia da </a:t>
            </a:r>
          </a:p>
          <a:p>
            <a:r>
              <a:rPr lang="pt-BR" sz="2400" dirty="0"/>
              <a:t>Faculdade de Medicina Botucatu, </a:t>
            </a:r>
          </a:p>
          <a:p>
            <a:r>
              <a:rPr lang="pt-BR" sz="2400" dirty="0"/>
              <a:t>para obtenção de vaga como aluno regular no Mestrado</a:t>
            </a:r>
          </a:p>
          <a:p>
            <a:endParaRPr lang="pt-BR" sz="2400" dirty="0"/>
          </a:p>
          <a:p>
            <a:endParaRPr lang="pt-BR" sz="2400" dirty="0"/>
          </a:p>
          <a:p>
            <a:r>
              <a:rPr lang="pt-BR" sz="2400" dirty="0"/>
              <a:t>Orientando: Renata </a:t>
            </a:r>
            <a:r>
              <a:rPr lang="pt-BR" sz="2400" dirty="0" err="1"/>
              <a:t>Filpi</a:t>
            </a:r>
            <a:r>
              <a:rPr lang="pt-BR" sz="2400" dirty="0"/>
              <a:t> </a:t>
            </a:r>
            <a:r>
              <a:rPr lang="pt-BR" sz="2400" dirty="0" err="1"/>
              <a:t>Martello</a:t>
            </a:r>
            <a:r>
              <a:rPr lang="pt-BR" sz="2400" dirty="0"/>
              <a:t> da Silveira</a:t>
            </a:r>
          </a:p>
          <a:p>
            <a:r>
              <a:rPr lang="pt-BR" sz="2400" dirty="0" smtClean="0"/>
              <a:t>Orientador</a:t>
            </a:r>
            <a:r>
              <a:rPr lang="pt-BR" sz="2400" dirty="0"/>
              <a:t>: Prof. Dr. Antônio José Maria </a:t>
            </a:r>
            <a:r>
              <a:rPr lang="pt-BR" sz="2400" dirty="0" err="1"/>
              <a:t>Catâneo</a:t>
            </a:r>
            <a:endParaRPr lang="pt-BR" sz="2400" dirty="0"/>
          </a:p>
          <a:p>
            <a:r>
              <a:rPr lang="pt-BR" sz="2400" dirty="0" err="1"/>
              <a:t>Co-orientador</a:t>
            </a:r>
            <a:r>
              <a:rPr lang="pt-BR" sz="2400" dirty="0"/>
              <a:t>: </a:t>
            </a:r>
            <a:r>
              <a:rPr lang="pt-BR" sz="2400" dirty="0" err="1"/>
              <a:t>Prof.Dr</a:t>
            </a:r>
            <a:r>
              <a:rPr lang="pt-BR" sz="2400" dirty="0"/>
              <a:t>. Paulo Eduardo de Oliveira Carvalho</a:t>
            </a:r>
            <a:endParaRPr lang="pt-BR" sz="4400" b="1" dirty="0">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Conteúdo 2"/>
          <p:cNvSpPr>
            <a:spLocks noGrp="1"/>
          </p:cNvSpPr>
          <p:nvPr>
            <p:ph idx="4294967295"/>
          </p:nvPr>
        </p:nvSpPr>
        <p:spPr>
          <a:xfrm>
            <a:off x="685800" y="428625"/>
            <a:ext cx="7772400" cy="5667375"/>
          </a:xfrm>
        </p:spPr>
        <p:txBody>
          <a:bodyPr/>
          <a:lstStyle/>
          <a:p>
            <a:pPr marL="273050" indent="-273050"/>
            <a:r>
              <a:rPr lang="pt-BR" sz="2400" dirty="0" smtClean="0">
                <a:solidFill>
                  <a:schemeClr val="accent2"/>
                </a:solidFill>
                <a:latin typeface="Arial" charset="0"/>
              </a:rPr>
              <a:t>Objetivos</a:t>
            </a:r>
          </a:p>
          <a:p>
            <a:pPr marL="273050" indent="0" algn="just">
              <a:buNone/>
            </a:pPr>
            <a:r>
              <a:rPr lang="pt-BR" sz="2400" dirty="0" smtClean="0">
                <a:latin typeface="Arial" charset="0"/>
              </a:rPr>
              <a:t>Avaliar a efetividade e segurança das diferentes intervenções ( Não farmacológica e farmacológica ) para reduzir  </a:t>
            </a:r>
            <a:r>
              <a:rPr lang="pt-BR" sz="2400" dirty="0" err="1" smtClean="0">
                <a:latin typeface="Arial" charset="0"/>
              </a:rPr>
              <a:t>diarréia</a:t>
            </a:r>
            <a:r>
              <a:rPr lang="pt-BR" sz="2400" dirty="0" smtClean="0">
                <a:latin typeface="Arial" charset="0"/>
              </a:rPr>
              <a:t> em pacientes recebendo quimioterapia para câncer cólon-retal.</a:t>
            </a:r>
          </a:p>
          <a:p>
            <a:pPr marL="273050" indent="-273050"/>
            <a:endParaRPr lang="pt-BR" sz="2400" dirty="0" smtClean="0">
              <a:latin typeface="Arial" charset="0"/>
            </a:endParaRPr>
          </a:p>
          <a:p>
            <a:pPr marL="273050" indent="-273050"/>
            <a:r>
              <a:rPr lang="pt-BR" sz="2400" dirty="0" smtClean="0">
                <a:solidFill>
                  <a:schemeClr val="accent2"/>
                </a:solidFill>
                <a:latin typeface="Arial" charset="0"/>
              </a:rPr>
              <a:t>Método</a:t>
            </a:r>
          </a:p>
          <a:p>
            <a:pPr marL="355600" lvl="1" indent="-82550">
              <a:buFontTx/>
              <a:buNone/>
            </a:pPr>
            <a:r>
              <a:rPr lang="pt-BR" sz="2400" dirty="0" smtClean="0">
                <a:latin typeface="Arial" charset="0"/>
              </a:rPr>
              <a:t>Revisão sistemática</a:t>
            </a:r>
          </a:p>
          <a:p>
            <a:pPr marL="639763" lvl="1" indent="-246063">
              <a:buFontTx/>
              <a:buNone/>
            </a:pPr>
            <a:endParaRPr lang="pt-BR" sz="2400" dirty="0" smtClean="0">
              <a:latin typeface="Arial" charset="0"/>
            </a:endParaRPr>
          </a:p>
          <a:p>
            <a:pPr marL="273050" indent="-273050">
              <a:tabLst>
                <a:tab pos="273050" algn="l"/>
              </a:tabLst>
            </a:pPr>
            <a:r>
              <a:rPr lang="pt-BR" sz="2400" dirty="0" smtClean="0">
                <a:solidFill>
                  <a:schemeClr val="accent2"/>
                </a:solidFill>
                <a:latin typeface="Arial" charset="0"/>
              </a:rPr>
              <a:t>Tipos de estudos</a:t>
            </a:r>
            <a:r>
              <a:rPr lang="pt-BR" sz="2400" b="1" dirty="0" smtClean="0">
                <a:solidFill>
                  <a:schemeClr val="accent2"/>
                </a:solidFill>
                <a:latin typeface="Arial" charset="0"/>
              </a:rPr>
              <a:t> :</a:t>
            </a:r>
          </a:p>
          <a:p>
            <a:pPr marL="273050" indent="-273050" algn="just">
              <a:buFontTx/>
              <a:buNone/>
            </a:pPr>
            <a:r>
              <a:rPr lang="pt-BR" sz="2400" dirty="0" smtClean="0">
                <a:latin typeface="Arial" charset="0"/>
              </a:rPr>
              <a:t>   Ensaios controlados aleatorizados para diferentes intervenções para o tratamento de </a:t>
            </a:r>
            <a:r>
              <a:rPr lang="pt-BR" sz="2400" dirty="0" err="1" smtClean="0">
                <a:latin typeface="Arial" charset="0"/>
              </a:rPr>
              <a:t>diarréia</a:t>
            </a:r>
            <a:r>
              <a:rPr lang="pt-BR" sz="2400" dirty="0" smtClean="0">
                <a:latin typeface="Arial" charset="0"/>
              </a:rPr>
              <a:t> dos pacientes recebendo quimioterapia para câncer cólon-retal.</a:t>
            </a:r>
          </a:p>
          <a:p>
            <a:pPr marL="639763" lvl="1" indent="-246063">
              <a:buFontTx/>
              <a:buNone/>
            </a:pPr>
            <a:endParaRPr lang="pt-BR" sz="2400" dirty="0" smtClean="0">
              <a:latin typeface="Arial" charset="0"/>
            </a:endParaRPr>
          </a:p>
          <a:p>
            <a:pPr marL="273050" indent="-273050"/>
            <a:endParaRPr lang="pt-BR" sz="24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Conteúdo 2"/>
          <p:cNvSpPr>
            <a:spLocks noGrp="1"/>
          </p:cNvSpPr>
          <p:nvPr>
            <p:ph idx="4294967295"/>
          </p:nvPr>
        </p:nvSpPr>
        <p:spPr>
          <a:xfrm>
            <a:off x="391886" y="714375"/>
            <a:ext cx="8066314" cy="5381625"/>
          </a:xfrm>
        </p:spPr>
        <p:txBody>
          <a:bodyPr/>
          <a:lstStyle/>
          <a:p>
            <a:pPr marL="273050" indent="-273050">
              <a:lnSpc>
                <a:spcPct val="80000"/>
              </a:lnSpc>
            </a:pPr>
            <a:r>
              <a:rPr lang="pt-BR" sz="4000" dirty="0" smtClean="0">
                <a:solidFill>
                  <a:schemeClr val="accent2"/>
                </a:solidFill>
                <a:latin typeface="Arial" charset="0"/>
              </a:rPr>
              <a:t>          </a:t>
            </a:r>
            <a:r>
              <a:rPr lang="pt-BR" sz="4000" b="1" dirty="0" smtClean="0">
                <a:solidFill>
                  <a:schemeClr val="accent2"/>
                </a:solidFill>
                <a:latin typeface="Arial" charset="0"/>
              </a:rPr>
              <a:t>PICO</a:t>
            </a:r>
          </a:p>
          <a:p>
            <a:pPr marL="273050" indent="-273050">
              <a:lnSpc>
                <a:spcPct val="80000"/>
              </a:lnSpc>
            </a:pPr>
            <a:r>
              <a:rPr lang="pt-BR" sz="3000" dirty="0" smtClean="0">
                <a:solidFill>
                  <a:schemeClr val="accent2"/>
                </a:solidFill>
                <a:latin typeface="Arial" charset="0"/>
              </a:rPr>
              <a:t>Participantes</a:t>
            </a:r>
          </a:p>
          <a:p>
            <a:pPr marL="355600" lvl="1" indent="38100">
              <a:lnSpc>
                <a:spcPct val="80000"/>
              </a:lnSpc>
              <a:buFontTx/>
              <a:buNone/>
            </a:pPr>
            <a:r>
              <a:rPr lang="pt-BR" dirty="0" smtClean="0">
                <a:latin typeface="Arial" charset="0"/>
              </a:rPr>
              <a:t>Pacientes recebendo quimioterapia para Câncer Cólon-retal </a:t>
            </a:r>
          </a:p>
          <a:p>
            <a:pPr marL="355600" lvl="1" indent="38100">
              <a:lnSpc>
                <a:spcPct val="80000"/>
              </a:lnSpc>
              <a:buFontTx/>
              <a:buNone/>
            </a:pPr>
            <a:r>
              <a:rPr lang="pt-BR" dirty="0" smtClean="0">
                <a:latin typeface="Arial" charset="0"/>
              </a:rPr>
              <a:t>necessitando de tratamento para reduzir a </a:t>
            </a:r>
            <a:r>
              <a:rPr lang="pt-BR" dirty="0" err="1" smtClean="0">
                <a:latin typeface="Arial" charset="0"/>
              </a:rPr>
              <a:t>diarréia</a:t>
            </a:r>
            <a:r>
              <a:rPr lang="pt-BR" dirty="0" smtClean="0">
                <a:latin typeface="Arial" charset="0"/>
              </a:rPr>
              <a:t>.</a:t>
            </a:r>
          </a:p>
          <a:p>
            <a:pPr marL="639763" lvl="1" indent="-246063">
              <a:lnSpc>
                <a:spcPct val="80000"/>
              </a:lnSpc>
              <a:buFontTx/>
              <a:buNone/>
            </a:pPr>
            <a:endParaRPr lang="pt-BR" dirty="0" smtClean="0">
              <a:solidFill>
                <a:srgbClr val="FFFF00"/>
              </a:solidFill>
              <a:latin typeface="Arial" charset="0"/>
            </a:endParaRPr>
          </a:p>
          <a:p>
            <a:pPr marL="273050" indent="-273050">
              <a:lnSpc>
                <a:spcPct val="80000"/>
              </a:lnSpc>
            </a:pPr>
            <a:r>
              <a:rPr lang="pt-BR" sz="3000" dirty="0" smtClean="0">
                <a:solidFill>
                  <a:schemeClr val="accent2"/>
                </a:solidFill>
                <a:latin typeface="Arial" charset="0"/>
              </a:rPr>
              <a:t>Intervenção X Controle </a:t>
            </a:r>
          </a:p>
          <a:p>
            <a:pPr marL="450850" lvl="1" indent="0">
              <a:lnSpc>
                <a:spcPct val="80000"/>
              </a:lnSpc>
              <a:buFontTx/>
              <a:buNone/>
            </a:pPr>
            <a:r>
              <a:rPr lang="pt-BR" dirty="0" smtClean="0">
                <a:latin typeface="Arial" charset="0"/>
              </a:rPr>
              <a:t>Comparar intervenções para o tratamento de </a:t>
            </a:r>
            <a:r>
              <a:rPr lang="pt-BR" dirty="0" err="1" smtClean="0">
                <a:latin typeface="Arial" charset="0"/>
              </a:rPr>
              <a:t>diarréia</a:t>
            </a:r>
            <a:r>
              <a:rPr lang="pt-BR" dirty="0" smtClean="0">
                <a:latin typeface="Arial" charset="0"/>
              </a:rPr>
              <a:t> induzida pela quimioterapia, como:</a:t>
            </a:r>
          </a:p>
          <a:p>
            <a:pPr marL="914400" lvl="2" indent="-246063">
              <a:lnSpc>
                <a:spcPct val="80000"/>
              </a:lnSpc>
            </a:pPr>
            <a:r>
              <a:rPr lang="pt-BR" sz="2700" dirty="0" smtClean="0">
                <a:latin typeface="Arial" charset="0"/>
              </a:rPr>
              <a:t>Farmacológico contra Farmacológico</a:t>
            </a:r>
          </a:p>
          <a:p>
            <a:pPr marL="914400" lvl="2" indent="-246063">
              <a:lnSpc>
                <a:spcPct val="80000"/>
              </a:lnSpc>
            </a:pPr>
            <a:r>
              <a:rPr lang="pt-BR" sz="2700" dirty="0" smtClean="0">
                <a:latin typeface="Arial" charset="0"/>
              </a:rPr>
              <a:t>Não- Farmacológico contra não Farmacológico</a:t>
            </a:r>
          </a:p>
          <a:p>
            <a:pPr marL="914400" lvl="2" indent="-246063">
              <a:lnSpc>
                <a:spcPct val="80000"/>
              </a:lnSpc>
            </a:pPr>
            <a:r>
              <a:rPr lang="pt-BR" sz="2700" dirty="0" smtClean="0">
                <a:latin typeface="Arial" charset="0"/>
              </a:rPr>
              <a:t>Farmacológico contra não Farmacológico</a:t>
            </a:r>
          </a:p>
          <a:p>
            <a:pPr marL="914400" lvl="2" indent="-246063">
              <a:lnSpc>
                <a:spcPct val="80000"/>
              </a:lnSpc>
              <a:buFontTx/>
              <a:buNone/>
            </a:pPr>
            <a:endParaRPr lang="pt-BR" sz="2100" dirty="0" smtClean="0"/>
          </a:p>
          <a:p>
            <a:pPr marL="273050" indent="-273050">
              <a:lnSpc>
                <a:spcPct val="80000"/>
              </a:lnSpc>
            </a:pPr>
            <a:endParaRPr lang="pt-BR" sz="30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Conteúdo 2"/>
          <p:cNvSpPr>
            <a:spLocks noGrp="1"/>
          </p:cNvSpPr>
          <p:nvPr>
            <p:ph idx="4294967295"/>
          </p:nvPr>
        </p:nvSpPr>
        <p:spPr>
          <a:xfrm>
            <a:off x="395102" y="901494"/>
            <a:ext cx="8229600" cy="4389438"/>
          </a:xfrm>
        </p:spPr>
        <p:txBody>
          <a:bodyPr/>
          <a:lstStyle/>
          <a:p>
            <a:pPr marL="0" indent="0">
              <a:buNone/>
            </a:pPr>
            <a:r>
              <a:rPr lang="pt-BR" sz="3000" b="1" u="sng" dirty="0" smtClean="0">
                <a:latin typeface="Arial" charset="0"/>
              </a:rPr>
              <a:t>Desfecho medido </a:t>
            </a:r>
          </a:p>
          <a:p>
            <a:pPr marL="0" indent="0">
              <a:buNone/>
            </a:pPr>
            <a:endParaRPr lang="pt-BR" sz="3000" b="1" u="sng" dirty="0" smtClean="0">
              <a:latin typeface="Arial" charset="0"/>
            </a:endParaRPr>
          </a:p>
          <a:p>
            <a:pPr marL="712788" lvl="1" indent="-319088">
              <a:buFont typeface="Wingdings" pitchFamily="2" charset="2"/>
              <a:buChar char="§"/>
            </a:pPr>
            <a:r>
              <a:rPr lang="pt-BR" dirty="0" smtClean="0">
                <a:latin typeface="Arial" charset="0"/>
              </a:rPr>
              <a:t>Desfecho primário:</a:t>
            </a:r>
          </a:p>
          <a:p>
            <a:pPr marL="914400" lvl="2" indent="-201613"/>
            <a:r>
              <a:rPr lang="pt-BR" sz="2800" dirty="0" smtClean="0">
                <a:latin typeface="Arial" charset="0"/>
              </a:rPr>
              <a:t>Manutenção do protocolo de quimioterapia;</a:t>
            </a:r>
          </a:p>
          <a:p>
            <a:pPr marL="914400" lvl="2" indent="-201613"/>
            <a:r>
              <a:rPr lang="pt-BR" sz="2800" dirty="0" smtClean="0">
                <a:latin typeface="Arial" charset="0"/>
              </a:rPr>
              <a:t>Redução ou cura da </a:t>
            </a:r>
            <a:r>
              <a:rPr lang="pt-BR" sz="2800" dirty="0" err="1" smtClean="0">
                <a:latin typeface="Arial" charset="0"/>
              </a:rPr>
              <a:t>diarréia</a:t>
            </a:r>
            <a:r>
              <a:rPr lang="pt-BR" sz="2800" dirty="0" smtClean="0">
                <a:latin typeface="Arial" charset="0"/>
              </a:rPr>
              <a:t> de acordo com a graduação do Instituto Nacional do câncer;</a:t>
            </a:r>
          </a:p>
          <a:p>
            <a:pPr marL="914400" lvl="2" indent="-246063"/>
            <a:endParaRPr lang="pt-BR" sz="2800" dirty="0" smtClean="0">
              <a:latin typeface="Arial" charset="0"/>
            </a:endParaRPr>
          </a:p>
          <a:p>
            <a:pPr marL="712788" lvl="1" indent="-319088">
              <a:buFont typeface="Wingdings" pitchFamily="2" charset="2"/>
              <a:buChar char="§"/>
            </a:pPr>
            <a:r>
              <a:rPr lang="pt-BR" dirty="0" smtClean="0">
                <a:latin typeface="Arial" charset="0"/>
              </a:rPr>
              <a:t>Desfecho secundário:</a:t>
            </a:r>
          </a:p>
          <a:p>
            <a:pPr marL="712788" lvl="2" indent="-44450"/>
            <a:r>
              <a:rPr lang="pt-BR" sz="2800" dirty="0" smtClean="0">
                <a:latin typeface="Arial" charset="0"/>
              </a:rPr>
              <a:t> Melhora da qualidade de Vida,</a:t>
            </a:r>
          </a:p>
          <a:p>
            <a:pPr marL="808038" lvl="2" indent="-139700"/>
            <a:r>
              <a:rPr lang="pt-BR" sz="2800" dirty="0" smtClean="0">
                <a:latin typeface="Arial" charset="0"/>
              </a:rPr>
              <a:t> Custo.</a:t>
            </a:r>
          </a:p>
          <a:p>
            <a:pPr marL="914400" lvl="2" indent="-246063"/>
            <a:endParaRPr lang="pt-BR" sz="2800" dirty="0" smtClean="0">
              <a:latin typeface="Arial" charset="0"/>
            </a:endParaRPr>
          </a:p>
          <a:p>
            <a:pPr marL="639763" lvl="1" indent="-246063">
              <a:buFontTx/>
              <a:buNone/>
            </a:pPr>
            <a:endParaRPr lang="pt-BR" sz="3200" dirty="0" smtClean="0">
              <a:latin typeface="Arial" charset="0"/>
            </a:endParaRPr>
          </a:p>
          <a:p>
            <a:pPr marL="639763" lvl="1" indent="-246063">
              <a:buFontTx/>
              <a:buNone/>
            </a:pPr>
            <a:endParaRPr lang="pt-BR" sz="3200" dirty="0" smtClean="0">
              <a:latin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ítulo 1"/>
          <p:cNvSpPr>
            <a:spLocks noGrp="1"/>
          </p:cNvSpPr>
          <p:nvPr>
            <p:ph type="title" idx="4294967295"/>
          </p:nvPr>
        </p:nvSpPr>
        <p:spPr>
          <a:xfrm>
            <a:off x="685800" y="0"/>
            <a:ext cx="7743825" cy="928688"/>
          </a:xfrm>
        </p:spPr>
        <p:txBody>
          <a:bodyPr lIns="0" rIns="0" bIns="0" anchor="b"/>
          <a:lstStyle/>
          <a:p>
            <a:r>
              <a:rPr lang="pt-BR" sz="2500" smtClean="0">
                <a:solidFill>
                  <a:srgbClr val="FFFF00"/>
                </a:solidFill>
              </a:rPr>
              <a:t/>
            </a:r>
            <a:br>
              <a:rPr lang="pt-BR" sz="2500" smtClean="0">
                <a:solidFill>
                  <a:srgbClr val="FFFF00"/>
                </a:solidFill>
              </a:rPr>
            </a:br>
            <a:r>
              <a:rPr lang="pt-BR" sz="2900" smtClean="0"/>
              <a:t> </a:t>
            </a:r>
            <a:r>
              <a:rPr lang="pt-BR" sz="2500" smtClean="0">
                <a:solidFill>
                  <a:srgbClr val="FFFF00"/>
                </a:solidFill>
              </a:rPr>
              <a:t/>
            </a:r>
            <a:br>
              <a:rPr lang="pt-BR" sz="2500" smtClean="0">
                <a:solidFill>
                  <a:srgbClr val="FFFF00"/>
                </a:solidFill>
              </a:rPr>
            </a:br>
            <a:r>
              <a:rPr lang="pt-BR" sz="2500" smtClean="0">
                <a:solidFill>
                  <a:srgbClr val="FFFF00"/>
                </a:solidFill>
              </a:rPr>
              <a:t/>
            </a:r>
            <a:br>
              <a:rPr lang="pt-BR" sz="2500" smtClean="0">
                <a:solidFill>
                  <a:srgbClr val="FFFF00"/>
                </a:solidFill>
              </a:rPr>
            </a:br>
            <a:r>
              <a:rPr lang="pt-BR" sz="2500" b="1" smtClean="0">
                <a:solidFill>
                  <a:schemeClr val="tx1"/>
                </a:solidFill>
              </a:rPr>
              <a:t>Método de Busca para identificação dos estudos</a:t>
            </a:r>
            <a:r>
              <a:rPr lang="pt-BR" sz="2500" smtClean="0">
                <a:solidFill>
                  <a:srgbClr val="FFFF00"/>
                </a:solidFill>
              </a:rPr>
              <a:t> </a:t>
            </a:r>
            <a:r>
              <a:rPr lang="pt-BR" sz="2500" b="1" smtClean="0"/>
              <a:t> </a:t>
            </a:r>
            <a:endParaRPr lang="pt-BR" sz="5100" smtClean="0"/>
          </a:p>
        </p:txBody>
      </p:sp>
      <p:sp>
        <p:nvSpPr>
          <p:cNvPr id="71683" name="Espaço Reservado para Conteúdo 2"/>
          <p:cNvSpPr>
            <a:spLocks noGrp="1"/>
          </p:cNvSpPr>
          <p:nvPr>
            <p:ph idx="4294967295"/>
          </p:nvPr>
        </p:nvSpPr>
        <p:spPr>
          <a:xfrm>
            <a:off x="685801" y="1357313"/>
            <a:ext cx="7816932" cy="4738687"/>
          </a:xfrm>
        </p:spPr>
        <p:txBody>
          <a:bodyPr/>
          <a:lstStyle/>
          <a:p>
            <a:pPr marL="273050" indent="-273050"/>
            <a:r>
              <a:rPr lang="en-US" sz="2000" b="1" dirty="0" err="1" smtClean="0">
                <a:latin typeface="Arial" charset="0"/>
              </a:rPr>
              <a:t>CLib</a:t>
            </a:r>
            <a:r>
              <a:rPr lang="en-US" sz="2000" b="1" dirty="0" smtClean="0">
                <a:latin typeface="Arial" charset="0"/>
              </a:rPr>
              <a:t>  </a:t>
            </a:r>
          </a:p>
          <a:p>
            <a:pPr marL="273050" indent="-273050">
              <a:buFontTx/>
              <a:buNone/>
            </a:pPr>
            <a:endParaRPr lang="en-US" sz="2000" b="1" dirty="0" smtClean="0">
              <a:latin typeface="Arial" charset="0"/>
            </a:endParaRPr>
          </a:p>
          <a:p>
            <a:pPr marL="273050" indent="-273050">
              <a:buFontTx/>
              <a:buNone/>
            </a:pPr>
            <a:r>
              <a:rPr lang="en-US" sz="2000" b="1" dirty="0" smtClean="0">
                <a:latin typeface="Arial" charset="0"/>
              </a:rPr>
              <a:t>ID Search                                                                  Hits</a:t>
            </a:r>
          </a:p>
          <a:p>
            <a:pPr marL="273050" indent="-273050">
              <a:buFontTx/>
              <a:buNone/>
            </a:pPr>
            <a:r>
              <a:rPr lang="en-US" sz="2000" dirty="0" smtClean="0">
                <a:latin typeface="Arial" charset="0"/>
              </a:rPr>
              <a:t>#1 </a:t>
            </a:r>
            <a:r>
              <a:rPr lang="en-US" sz="2000" dirty="0" err="1" smtClean="0">
                <a:latin typeface="Arial" charset="0"/>
              </a:rPr>
              <a:t>MeSH</a:t>
            </a:r>
            <a:r>
              <a:rPr lang="en-US" sz="2000" dirty="0" smtClean="0">
                <a:latin typeface="Arial" charset="0"/>
              </a:rPr>
              <a:t> descriptor Colorectal Neoplasms explode all trees                   3786</a:t>
            </a:r>
          </a:p>
          <a:p>
            <a:pPr marL="273050" indent="-273050">
              <a:buFontTx/>
              <a:buNone/>
            </a:pPr>
            <a:r>
              <a:rPr lang="en-US" sz="2000" dirty="0" smtClean="0">
                <a:latin typeface="Arial" charset="0"/>
              </a:rPr>
              <a:t>#2 (colorectal) and (cancer* or carcinoma* or adenocarcinoma* or neoplasm* or tumor* or</a:t>
            </a:r>
          </a:p>
          <a:p>
            <a:pPr marL="273050" indent="-273050">
              <a:buFontTx/>
              <a:buNone/>
            </a:pPr>
            <a:r>
              <a:rPr lang="en-US" sz="2000" dirty="0" err="1" smtClean="0">
                <a:latin typeface="Arial" charset="0"/>
              </a:rPr>
              <a:t>tumour</a:t>
            </a:r>
            <a:r>
              <a:rPr lang="en-US" sz="2000" dirty="0" smtClean="0">
                <a:latin typeface="Arial" charset="0"/>
              </a:rPr>
              <a:t>* or polyp*)                                                        4841</a:t>
            </a:r>
          </a:p>
          <a:p>
            <a:pPr marL="273050" indent="-273050">
              <a:buFontTx/>
              <a:buNone/>
            </a:pPr>
            <a:r>
              <a:rPr lang="en-US" sz="2000" dirty="0" smtClean="0">
                <a:latin typeface="Arial" charset="0"/>
              </a:rPr>
              <a:t>#3 (#1 OR #2)                                                              5813</a:t>
            </a:r>
          </a:p>
          <a:p>
            <a:pPr marL="273050" indent="-273050">
              <a:buFontTx/>
              <a:buNone/>
            </a:pPr>
            <a:r>
              <a:rPr lang="en-US" sz="2000" dirty="0" smtClean="0">
                <a:latin typeface="Arial" charset="0"/>
              </a:rPr>
              <a:t>#4 </a:t>
            </a:r>
            <a:r>
              <a:rPr lang="en-US" sz="2000" dirty="0" err="1" smtClean="0">
                <a:latin typeface="Arial" charset="0"/>
              </a:rPr>
              <a:t>chemotherap</a:t>
            </a:r>
            <a:r>
              <a:rPr lang="en-US" sz="2000" dirty="0" smtClean="0">
                <a:latin typeface="Arial" charset="0"/>
              </a:rPr>
              <a:t>*                                                        28283</a:t>
            </a:r>
          </a:p>
          <a:p>
            <a:pPr marL="273050" indent="-273050">
              <a:buFontTx/>
              <a:buNone/>
            </a:pPr>
            <a:r>
              <a:rPr lang="en-US" sz="2000" dirty="0" smtClean="0">
                <a:latin typeface="Arial" charset="0"/>
              </a:rPr>
              <a:t>#5 </a:t>
            </a:r>
            <a:r>
              <a:rPr lang="en-US" sz="2000" dirty="0" err="1" smtClean="0">
                <a:latin typeface="Arial" charset="0"/>
              </a:rPr>
              <a:t>diarrhoea</a:t>
            </a:r>
            <a:r>
              <a:rPr lang="en-US" sz="2000" dirty="0" smtClean="0">
                <a:latin typeface="Arial" charset="0"/>
              </a:rPr>
              <a:t> or diarrhea                                               7762</a:t>
            </a:r>
          </a:p>
          <a:p>
            <a:pPr marL="273050" indent="-273050">
              <a:buFontTx/>
              <a:buNone/>
            </a:pPr>
            <a:r>
              <a:rPr lang="en-US" sz="2000" dirty="0" smtClean="0">
                <a:latin typeface="Arial" charset="0"/>
              </a:rPr>
              <a:t>#6 (</a:t>
            </a:r>
            <a:r>
              <a:rPr lang="en-US" sz="2000" dirty="0" err="1" smtClean="0">
                <a:latin typeface="Arial" charset="0"/>
              </a:rPr>
              <a:t>reduc</a:t>
            </a:r>
            <a:r>
              <a:rPr lang="en-US" sz="2000" dirty="0" smtClean="0">
                <a:latin typeface="Arial" charset="0"/>
              </a:rPr>
              <a:t>* or </a:t>
            </a:r>
            <a:r>
              <a:rPr lang="en-US" sz="2000" dirty="0" err="1" smtClean="0">
                <a:latin typeface="Arial" charset="0"/>
              </a:rPr>
              <a:t>decreas</a:t>
            </a:r>
            <a:r>
              <a:rPr lang="en-US" sz="2000" dirty="0" smtClean="0">
                <a:latin typeface="Arial" charset="0"/>
              </a:rPr>
              <a:t>*) and (intervention* or treatment*)                 119247</a:t>
            </a:r>
          </a:p>
          <a:p>
            <a:pPr marL="273050" indent="-273050">
              <a:buFontTx/>
              <a:buNone/>
            </a:pPr>
            <a:r>
              <a:rPr lang="en-US" sz="2000" dirty="0" smtClean="0">
                <a:latin typeface="Arial" charset="0"/>
              </a:rPr>
              <a:t>#7 (#3 AND #4 AND #5 AND #6)                                      84</a:t>
            </a:r>
          </a:p>
          <a:p>
            <a:pPr marL="273050" indent="-273050"/>
            <a:endParaRPr lang="pt-BR" sz="2000" dirty="0" smtClean="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Conteúdo 2"/>
          <p:cNvSpPr>
            <a:spLocks noGrp="1"/>
          </p:cNvSpPr>
          <p:nvPr>
            <p:ph idx="4294967295"/>
          </p:nvPr>
        </p:nvSpPr>
        <p:spPr>
          <a:xfrm>
            <a:off x="395288" y="982663"/>
            <a:ext cx="8229600" cy="5183187"/>
          </a:xfrm>
        </p:spPr>
        <p:txBody>
          <a:bodyPr/>
          <a:lstStyle/>
          <a:p>
            <a:pPr marL="273050" indent="-273050">
              <a:lnSpc>
                <a:spcPct val="80000"/>
              </a:lnSpc>
            </a:pPr>
            <a:r>
              <a:rPr lang="en-US" sz="2200" b="1" dirty="0" smtClean="0">
                <a:latin typeface="Arial" charset="0"/>
              </a:rPr>
              <a:t>Medline</a:t>
            </a:r>
            <a:r>
              <a:rPr lang="en-US" sz="1500" b="1" dirty="0" smtClean="0"/>
              <a:t>  </a:t>
            </a:r>
          </a:p>
          <a:p>
            <a:pPr marL="273050" indent="-273050">
              <a:lnSpc>
                <a:spcPct val="80000"/>
              </a:lnSpc>
              <a:buFontTx/>
              <a:buNone/>
            </a:pPr>
            <a:r>
              <a:rPr lang="en-US" sz="1400" dirty="0" smtClean="0">
                <a:latin typeface="Arial" charset="0"/>
              </a:rPr>
              <a:t>[</a:t>
            </a:r>
            <a:r>
              <a:rPr lang="en-US" sz="1400" dirty="0" err="1" smtClean="0">
                <a:latin typeface="Arial" charset="0"/>
              </a:rPr>
              <a:t>mp</a:t>
            </a:r>
            <a:r>
              <a:rPr lang="en-US" sz="1400" dirty="0" smtClean="0">
                <a:latin typeface="Arial" charset="0"/>
              </a:rPr>
              <a:t>=title, original title, abstract, name of substance word, subject heading word, unique identifier]</a:t>
            </a:r>
          </a:p>
          <a:p>
            <a:pPr marL="273050" indent="-273050">
              <a:lnSpc>
                <a:spcPct val="80000"/>
              </a:lnSpc>
              <a:buFontTx/>
              <a:buNone/>
            </a:pPr>
            <a:r>
              <a:rPr lang="en-US" sz="1400" dirty="0" smtClean="0">
                <a:latin typeface="Arial" charset="0"/>
              </a:rPr>
              <a:t> </a:t>
            </a:r>
            <a:r>
              <a:rPr lang="en-US" sz="1400" b="1" i="1" dirty="0" smtClean="0">
                <a:latin typeface="Arial" charset="0"/>
              </a:rPr>
              <a:t>  #  Searches                                                          Results </a:t>
            </a:r>
            <a:endParaRPr lang="en-US" sz="1400" dirty="0" smtClean="0">
              <a:latin typeface="Arial" charset="0"/>
            </a:endParaRPr>
          </a:p>
          <a:p>
            <a:pPr marL="273050" indent="-273050">
              <a:lnSpc>
                <a:spcPct val="80000"/>
              </a:lnSpc>
              <a:buFontTx/>
              <a:buNone/>
            </a:pPr>
            <a:r>
              <a:rPr lang="en-US" sz="1400" dirty="0" smtClean="0">
                <a:latin typeface="Arial" charset="0"/>
              </a:rPr>
              <a:t> 22. 11 and 21                                                            151</a:t>
            </a:r>
          </a:p>
          <a:p>
            <a:pPr marL="273050" indent="-273050">
              <a:lnSpc>
                <a:spcPct val="80000"/>
              </a:lnSpc>
              <a:buFontTx/>
              <a:buNone/>
            </a:pPr>
            <a:r>
              <a:rPr lang="en-US" sz="1400" dirty="0" smtClean="0">
                <a:latin typeface="Arial" charset="0"/>
              </a:rPr>
              <a:t> 21. 19 and 20                                                             667811</a:t>
            </a:r>
          </a:p>
          <a:p>
            <a:pPr marL="273050" indent="-273050">
              <a:lnSpc>
                <a:spcPct val="80000"/>
              </a:lnSpc>
              <a:buFontTx/>
              <a:buNone/>
            </a:pPr>
            <a:r>
              <a:rPr lang="en-US" sz="1400" dirty="0" smtClean="0">
                <a:latin typeface="Arial" charset="0"/>
              </a:rPr>
              <a:t> 20. humans.sh.                                                       11152180</a:t>
            </a:r>
          </a:p>
          <a:p>
            <a:pPr marL="273050" indent="-273050">
              <a:lnSpc>
                <a:spcPct val="80000"/>
              </a:lnSpc>
              <a:buFontTx/>
              <a:buNone/>
            </a:pPr>
            <a:r>
              <a:rPr lang="en-US" sz="1400" dirty="0" smtClean="0">
                <a:latin typeface="Arial" charset="0"/>
              </a:rPr>
              <a:t> 19. 12 or 13 or 14 or 15 or 16 or 17 or 18                 731293</a:t>
            </a:r>
          </a:p>
          <a:p>
            <a:pPr marL="273050" indent="-273050">
              <a:lnSpc>
                <a:spcPct val="80000"/>
              </a:lnSpc>
              <a:buFontTx/>
              <a:buNone/>
            </a:pPr>
            <a:r>
              <a:rPr lang="en-US" sz="1400" dirty="0" smtClean="0">
                <a:latin typeface="Arial" charset="0"/>
              </a:rPr>
              <a:t> 18. </a:t>
            </a:r>
            <a:r>
              <a:rPr lang="en-US" sz="1400" dirty="0" err="1" smtClean="0">
                <a:latin typeface="Arial" charset="0"/>
              </a:rPr>
              <a:t>trial.ti</a:t>
            </a:r>
            <a:r>
              <a:rPr lang="en-US" sz="1400" dirty="0" smtClean="0">
                <a:latin typeface="Arial" charset="0"/>
              </a:rPr>
              <a:t>.                                                                   84948</a:t>
            </a:r>
          </a:p>
          <a:p>
            <a:pPr marL="273050" indent="-273050">
              <a:lnSpc>
                <a:spcPct val="80000"/>
              </a:lnSpc>
              <a:buFontTx/>
              <a:buNone/>
            </a:pPr>
            <a:r>
              <a:rPr lang="en-US" sz="1400" dirty="0" smtClean="0">
                <a:latin typeface="Arial" charset="0"/>
              </a:rPr>
              <a:t> 17. </a:t>
            </a:r>
            <a:r>
              <a:rPr lang="en-US" sz="1400" dirty="0" err="1" smtClean="0">
                <a:latin typeface="Arial" charset="0"/>
              </a:rPr>
              <a:t>randomly.ab</a:t>
            </a:r>
            <a:r>
              <a:rPr lang="en-US" sz="1400" dirty="0" smtClean="0">
                <a:latin typeface="Arial" charset="0"/>
              </a:rPr>
              <a:t>.                                                       142758</a:t>
            </a:r>
          </a:p>
          <a:p>
            <a:pPr marL="273050" indent="-273050">
              <a:lnSpc>
                <a:spcPct val="80000"/>
              </a:lnSpc>
              <a:buFontTx/>
              <a:buNone/>
            </a:pPr>
            <a:r>
              <a:rPr lang="en-US" sz="1400" dirty="0" smtClean="0">
                <a:latin typeface="Arial" charset="0"/>
              </a:rPr>
              <a:t> 16. clinical trial.sh.                                                       460228</a:t>
            </a:r>
          </a:p>
          <a:p>
            <a:pPr marL="273050" indent="-273050">
              <a:lnSpc>
                <a:spcPct val="80000"/>
              </a:lnSpc>
              <a:buFontTx/>
              <a:buNone/>
            </a:pPr>
            <a:r>
              <a:rPr lang="en-US" sz="1400" dirty="0" smtClean="0">
                <a:latin typeface="Arial" charset="0"/>
              </a:rPr>
              <a:t> 15. </a:t>
            </a:r>
            <a:r>
              <a:rPr lang="en-US" sz="1400" dirty="0" err="1" smtClean="0">
                <a:latin typeface="Arial" charset="0"/>
              </a:rPr>
              <a:t>placebo.ab</a:t>
            </a:r>
            <a:r>
              <a:rPr lang="en-US" sz="1400" dirty="0" smtClean="0">
                <a:latin typeface="Arial" charset="0"/>
              </a:rPr>
              <a:t>.                                                           118099           </a:t>
            </a:r>
          </a:p>
          <a:p>
            <a:pPr marL="273050" indent="-273050">
              <a:lnSpc>
                <a:spcPct val="80000"/>
              </a:lnSpc>
              <a:buFontTx/>
              <a:buNone/>
            </a:pPr>
            <a:r>
              <a:rPr lang="en-US" sz="1400" dirty="0" smtClean="0">
                <a:latin typeface="Arial" charset="0"/>
              </a:rPr>
              <a:t> 14. </a:t>
            </a:r>
            <a:r>
              <a:rPr lang="en-US" sz="1400" dirty="0" err="1" smtClean="0">
                <a:latin typeface="Arial" charset="0"/>
              </a:rPr>
              <a:t>randomized.ab</a:t>
            </a:r>
            <a:r>
              <a:rPr lang="en-US" sz="1400" dirty="0" smtClean="0">
                <a:latin typeface="Arial" charset="0"/>
              </a:rPr>
              <a:t>.                                                     196439</a:t>
            </a:r>
          </a:p>
          <a:p>
            <a:pPr marL="273050" indent="-273050">
              <a:lnSpc>
                <a:spcPct val="80000"/>
              </a:lnSpc>
              <a:buFontTx/>
              <a:buNone/>
            </a:pPr>
            <a:r>
              <a:rPr lang="en-US" sz="1400" dirty="0" smtClean="0">
                <a:latin typeface="Arial" charset="0"/>
              </a:rPr>
              <a:t> 13. controlled clinical trial.pt.                                        81093</a:t>
            </a:r>
          </a:p>
          <a:p>
            <a:pPr marL="273050" indent="-273050">
              <a:lnSpc>
                <a:spcPct val="80000"/>
              </a:lnSpc>
              <a:buFontTx/>
              <a:buNone/>
            </a:pPr>
            <a:r>
              <a:rPr lang="en-US" sz="1400" dirty="0" smtClean="0">
                <a:latin typeface="Arial" charset="0"/>
              </a:rPr>
              <a:t> 12. randomized controlled trial.pt.                               288559</a:t>
            </a:r>
          </a:p>
          <a:p>
            <a:pPr marL="273050" indent="-273050">
              <a:lnSpc>
                <a:spcPct val="80000"/>
              </a:lnSpc>
              <a:buFontTx/>
              <a:buNone/>
            </a:pPr>
            <a:r>
              <a:rPr lang="en-US" sz="1400" dirty="0" smtClean="0">
                <a:latin typeface="Arial" charset="0"/>
              </a:rPr>
              <a:t> 11. 3 and 6 and 9 and 10                                              251</a:t>
            </a:r>
          </a:p>
          <a:p>
            <a:pPr marL="273050" indent="-273050">
              <a:lnSpc>
                <a:spcPct val="80000"/>
              </a:lnSpc>
              <a:buFontTx/>
              <a:buNone/>
            </a:pPr>
            <a:r>
              <a:rPr lang="en-US" sz="1400" dirty="0" smtClean="0">
                <a:latin typeface="Arial" charset="0"/>
              </a:rPr>
              <a:t> 10. ((</a:t>
            </a:r>
            <a:r>
              <a:rPr lang="en-US" sz="1400" dirty="0" err="1" smtClean="0">
                <a:latin typeface="Arial" charset="0"/>
              </a:rPr>
              <a:t>reduc</a:t>
            </a:r>
            <a:r>
              <a:rPr lang="en-US" sz="1400" dirty="0" smtClean="0">
                <a:latin typeface="Arial" charset="0"/>
              </a:rPr>
              <a:t>* or </a:t>
            </a:r>
            <a:r>
              <a:rPr lang="en-US" sz="1400" dirty="0" err="1" smtClean="0">
                <a:latin typeface="Arial" charset="0"/>
              </a:rPr>
              <a:t>decreas</a:t>
            </a:r>
            <a:r>
              <a:rPr lang="en-US" sz="1400" dirty="0" smtClean="0">
                <a:latin typeface="Arial" charset="0"/>
              </a:rPr>
              <a:t>*) and (intervention* or treatment*)).</a:t>
            </a:r>
            <a:r>
              <a:rPr lang="en-US" sz="1400" dirty="0" err="1" smtClean="0">
                <a:latin typeface="Arial" charset="0"/>
              </a:rPr>
              <a:t>mp</a:t>
            </a:r>
            <a:r>
              <a:rPr lang="en-US" sz="1400" dirty="0" smtClean="0">
                <a:latin typeface="Arial" charset="0"/>
              </a:rPr>
              <a:t>.   724442</a:t>
            </a:r>
          </a:p>
          <a:p>
            <a:pPr marL="273050" indent="-273050">
              <a:lnSpc>
                <a:spcPct val="80000"/>
              </a:lnSpc>
              <a:buFontTx/>
              <a:buNone/>
            </a:pPr>
            <a:r>
              <a:rPr lang="en-US" sz="1400" dirty="0" smtClean="0">
                <a:latin typeface="Arial" charset="0"/>
              </a:rPr>
              <a:t> 9. 7 or 8                                                                      70667</a:t>
            </a:r>
          </a:p>
          <a:p>
            <a:pPr marL="273050" indent="-273050">
              <a:lnSpc>
                <a:spcPct val="80000"/>
              </a:lnSpc>
              <a:buFontTx/>
              <a:buNone/>
            </a:pPr>
            <a:r>
              <a:rPr lang="en-US" sz="1400" dirty="0" smtClean="0">
                <a:latin typeface="Arial" charset="0"/>
              </a:rPr>
              <a:t> 8. (</a:t>
            </a:r>
            <a:r>
              <a:rPr lang="en-US" sz="1400" dirty="0" err="1" smtClean="0">
                <a:latin typeface="Arial" charset="0"/>
              </a:rPr>
              <a:t>diarrhoea</a:t>
            </a:r>
            <a:r>
              <a:rPr lang="en-US" sz="1400" dirty="0" smtClean="0">
                <a:latin typeface="Arial" charset="0"/>
              </a:rPr>
              <a:t> or diarrhea).</a:t>
            </a:r>
            <a:r>
              <a:rPr lang="en-US" sz="1400" dirty="0" err="1" smtClean="0">
                <a:latin typeface="Arial" charset="0"/>
              </a:rPr>
              <a:t>mp</a:t>
            </a:r>
            <a:r>
              <a:rPr lang="en-US" sz="1400" dirty="0" smtClean="0">
                <a:latin typeface="Arial" charset="0"/>
              </a:rPr>
              <a:t>.                                               70667</a:t>
            </a:r>
          </a:p>
          <a:p>
            <a:pPr marL="273050" indent="-273050">
              <a:lnSpc>
                <a:spcPct val="80000"/>
              </a:lnSpc>
              <a:buFontTx/>
              <a:buNone/>
            </a:pPr>
            <a:r>
              <a:rPr lang="en-US" sz="1400" dirty="0" smtClean="0">
                <a:latin typeface="Arial" charset="0"/>
              </a:rPr>
              <a:t> 7. </a:t>
            </a:r>
            <a:r>
              <a:rPr lang="en-US" sz="1400" dirty="0" err="1" smtClean="0">
                <a:latin typeface="Arial" charset="0"/>
              </a:rPr>
              <a:t>exp</a:t>
            </a:r>
            <a:r>
              <a:rPr lang="en-US" sz="1400" dirty="0" smtClean="0">
                <a:latin typeface="Arial" charset="0"/>
              </a:rPr>
              <a:t> Diarrhea/                                                          38476</a:t>
            </a:r>
          </a:p>
          <a:p>
            <a:pPr marL="273050" indent="-273050">
              <a:lnSpc>
                <a:spcPct val="80000"/>
              </a:lnSpc>
              <a:buFontTx/>
              <a:buNone/>
            </a:pPr>
            <a:r>
              <a:rPr lang="en-US" sz="1400" dirty="0" smtClean="0">
                <a:latin typeface="Arial" charset="0"/>
              </a:rPr>
              <a:t> 6. 4 or 5                                                                     242041</a:t>
            </a:r>
          </a:p>
          <a:p>
            <a:pPr marL="273050" indent="-273050">
              <a:lnSpc>
                <a:spcPct val="80000"/>
              </a:lnSpc>
              <a:buFontTx/>
              <a:buNone/>
            </a:pPr>
            <a:r>
              <a:rPr lang="en-US" sz="1400" dirty="0" smtClean="0">
                <a:latin typeface="Arial" charset="0"/>
              </a:rPr>
              <a:t> 5. </a:t>
            </a:r>
            <a:r>
              <a:rPr lang="en-US" sz="1400" dirty="0" err="1" smtClean="0">
                <a:latin typeface="Arial" charset="0"/>
              </a:rPr>
              <a:t>chemotherap</a:t>
            </a:r>
            <a:r>
              <a:rPr lang="en-US" sz="1400" dirty="0" smtClean="0">
                <a:latin typeface="Arial" charset="0"/>
              </a:rPr>
              <a:t>*.</a:t>
            </a:r>
            <a:r>
              <a:rPr lang="en-US" sz="1400" dirty="0" err="1" smtClean="0">
                <a:latin typeface="Arial" charset="0"/>
              </a:rPr>
              <a:t>mp</a:t>
            </a:r>
            <a:r>
              <a:rPr lang="en-US" sz="1400" dirty="0" smtClean="0">
                <a:latin typeface="Arial" charset="0"/>
              </a:rPr>
              <a:t>.                                                               242041</a:t>
            </a:r>
          </a:p>
          <a:p>
            <a:pPr marL="273050" indent="-273050">
              <a:lnSpc>
                <a:spcPct val="80000"/>
              </a:lnSpc>
              <a:buFontTx/>
              <a:buNone/>
            </a:pPr>
            <a:r>
              <a:rPr lang="en-US" sz="1400" dirty="0" smtClean="0">
                <a:latin typeface="Arial" charset="0"/>
              </a:rPr>
              <a:t> 4. </a:t>
            </a:r>
            <a:r>
              <a:rPr lang="en-US" sz="1400" dirty="0" err="1" smtClean="0">
                <a:latin typeface="Arial" charset="0"/>
              </a:rPr>
              <a:t>exp</a:t>
            </a:r>
            <a:r>
              <a:rPr lang="en-US" sz="1400" dirty="0" smtClean="0">
                <a:latin typeface="Arial" charset="0"/>
              </a:rPr>
              <a:t> Chemotherapy, Adjuvant/                                           22109</a:t>
            </a:r>
          </a:p>
          <a:p>
            <a:pPr marL="273050" indent="-273050">
              <a:lnSpc>
                <a:spcPct val="80000"/>
              </a:lnSpc>
              <a:buFontTx/>
              <a:buNone/>
            </a:pPr>
            <a:r>
              <a:rPr lang="en-US" sz="1400" dirty="0" smtClean="0">
                <a:latin typeface="Arial" charset="0"/>
              </a:rPr>
              <a:t> 3. 1 or 2                                                                    125777</a:t>
            </a:r>
          </a:p>
          <a:p>
            <a:pPr marL="273050" indent="-273050">
              <a:lnSpc>
                <a:spcPct val="80000"/>
              </a:lnSpc>
              <a:buFontTx/>
              <a:buNone/>
            </a:pPr>
            <a:r>
              <a:rPr lang="en-US" sz="1400" dirty="0" smtClean="0">
                <a:latin typeface="Arial" charset="0"/>
              </a:rPr>
              <a:t> 2. (colorectal and (cancer* or carcinoma* or adenocarcinoma* or neoplasm* or tumor* or </a:t>
            </a:r>
            <a:r>
              <a:rPr lang="en-US" sz="1400" dirty="0" err="1" smtClean="0">
                <a:latin typeface="Arial" charset="0"/>
              </a:rPr>
              <a:t>tumour</a:t>
            </a:r>
            <a:r>
              <a:rPr lang="en-US" sz="1400" dirty="0" smtClean="0">
                <a:latin typeface="Arial" charset="0"/>
              </a:rPr>
              <a:t>*</a:t>
            </a:r>
          </a:p>
          <a:p>
            <a:pPr marL="273050" indent="-273050">
              <a:lnSpc>
                <a:spcPct val="80000"/>
              </a:lnSpc>
              <a:buFontTx/>
              <a:buNone/>
            </a:pPr>
            <a:r>
              <a:rPr lang="en-US" sz="1400" dirty="0" smtClean="0">
                <a:latin typeface="Arial" charset="0"/>
              </a:rPr>
              <a:t>or polyp*)).</a:t>
            </a:r>
            <a:r>
              <a:rPr lang="en-US" sz="1400" dirty="0" err="1" smtClean="0">
                <a:latin typeface="Arial" charset="0"/>
              </a:rPr>
              <a:t>mp</a:t>
            </a:r>
            <a:r>
              <a:rPr lang="en-US" sz="1400" dirty="0" smtClean="0">
                <a:latin typeface="Arial" charset="0"/>
              </a:rPr>
              <a:t>.    61410</a:t>
            </a:r>
          </a:p>
          <a:p>
            <a:pPr marL="273050" indent="-273050">
              <a:lnSpc>
                <a:spcPct val="80000"/>
              </a:lnSpc>
              <a:buFontTx/>
              <a:buNone/>
            </a:pPr>
            <a:endParaRPr lang="pt-BR" sz="1400" dirty="0" smtClean="0">
              <a:latin typeface="Arial" charset="0"/>
            </a:endParaRPr>
          </a:p>
        </p:txBody>
      </p:sp>
      <p:sp>
        <p:nvSpPr>
          <p:cNvPr id="72707" name="Text Box 3"/>
          <p:cNvSpPr txBox="1">
            <a:spLocks noChangeArrowheads="1"/>
          </p:cNvSpPr>
          <p:nvPr/>
        </p:nvSpPr>
        <p:spPr bwMode="auto">
          <a:xfrm>
            <a:off x="611188" y="234950"/>
            <a:ext cx="7345362" cy="457200"/>
          </a:xfrm>
          <a:prstGeom prst="rect">
            <a:avLst/>
          </a:prstGeom>
          <a:noFill/>
          <a:ln w="9525">
            <a:noFill/>
            <a:miter lim="800000"/>
            <a:headEnd/>
            <a:tailEnd/>
          </a:ln>
        </p:spPr>
        <p:txBody>
          <a:bodyPr>
            <a:spAutoFit/>
          </a:bodyPr>
          <a:lstStyle/>
          <a:p>
            <a:pPr>
              <a:spcBef>
                <a:spcPct val="50000"/>
              </a:spcBef>
            </a:pPr>
            <a:r>
              <a:rPr lang="pt-BR" sz="2400" b="1">
                <a:latin typeface="Arial" charset="0"/>
              </a:rPr>
              <a:t>Método</a:t>
            </a:r>
            <a:r>
              <a:rPr lang="pt-BR" sz="2400">
                <a:latin typeface="Arial" charset="0"/>
              </a:rPr>
              <a:t> </a:t>
            </a:r>
            <a:r>
              <a:rPr lang="pt-BR" sz="2400" b="1">
                <a:latin typeface="Arial" charset="0"/>
              </a:rPr>
              <a:t>de Busca para identificação dos estudos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ítulo 1"/>
          <p:cNvSpPr>
            <a:spLocks noGrp="1"/>
          </p:cNvSpPr>
          <p:nvPr>
            <p:ph type="title" idx="4294967295"/>
          </p:nvPr>
        </p:nvSpPr>
        <p:spPr>
          <a:xfrm>
            <a:off x="685800" y="333375"/>
            <a:ext cx="7772400" cy="420688"/>
          </a:xfrm>
        </p:spPr>
        <p:txBody>
          <a:bodyPr lIns="0" rIns="0" bIns="0" anchor="b"/>
          <a:lstStyle/>
          <a:p>
            <a:r>
              <a:rPr lang="pt-BR" sz="1400" smtClean="0">
                <a:solidFill>
                  <a:srgbClr val="FFFF00"/>
                </a:solidFill>
              </a:rPr>
              <a:t/>
            </a:r>
            <a:br>
              <a:rPr lang="pt-BR" sz="1400" smtClean="0">
                <a:solidFill>
                  <a:srgbClr val="FFFF00"/>
                </a:solidFill>
              </a:rPr>
            </a:br>
            <a:r>
              <a:rPr lang="pt-BR" sz="1900" b="1" smtClean="0">
                <a:solidFill>
                  <a:schemeClr val="tx1"/>
                </a:solidFill>
              </a:rPr>
              <a:t>Método de Busca para identificação dos estudos</a:t>
            </a:r>
            <a:r>
              <a:rPr lang="pt-BR" sz="1900" smtClean="0">
                <a:solidFill>
                  <a:srgbClr val="FFFF00"/>
                </a:solidFill>
              </a:rPr>
              <a:t> </a:t>
            </a:r>
            <a:r>
              <a:rPr lang="pt-BR" sz="1900" b="1" smtClean="0"/>
              <a:t> </a:t>
            </a:r>
            <a:r>
              <a:rPr lang="pt-BR" sz="1400" smtClean="0"/>
              <a:t> </a:t>
            </a:r>
            <a:r>
              <a:rPr lang="pt-BR" sz="2800" smtClean="0">
                <a:solidFill>
                  <a:srgbClr val="FFFF00"/>
                </a:solidFill>
              </a:rPr>
              <a:t/>
            </a:r>
            <a:br>
              <a:rPr lang="pt-BR" sz="2800" smtClean="0">
                <a:solidFill>
                  <a:srgbClr val="FFFF00"/>
                </a:solidFill>
              </a:rPr>
            </a:br>
            <a:endParaRPr lang="pt-BR" sz="1400" smtClean="0"/>
          </a:p>
        </p:txBody>
      </p:sp>
      <p:sp>
        <p:nvSpPr>
          <p:cNvPr id="73731" name="Espaço Reservado para Conteúdo 2"/>
          <p:cNvSpPr>
            <a:spLocks noGrp="1"/>
          </p:cNvSpPr>
          <p:nvPr>
            <p:ph idx="4294967295"/>
          </p:nvPr>
        </p:nvSpPr>
        <p:spPr>
          <a:xfrm>
            <a:off x="1382713" y="549275"/>
            <a:ext cx="7150100" cy="5327650"/>
          </a:xfrm>
        </p:spPr>
        <p:txBody>
          <a:bodyPr/>
          <a:lstStyle/>
          <a:p>
            <a:pPr marL="273050" indent="-273050"/>
            <a:r>
              <a:rPr lang="en-US" sz="2600" b="1" smtClean="0">
                <a:latin typeface="Arial" charset="0"/>
              </a:rPr>
              <a:t>Embase </a:t>
            </a:r>
            <a:r>
              <a:rPr lang="en-US" sz="900" b="1" smtClean="0">
                <a:latin typeface="Arial" charset="0"/>
              </a:rPr>
              <a:t> </a:t>
            </a:r>
          </a:p>
          <a:p>
            <a:pPr marL="273050" indent="-273050">
              <a:buFontTx/>
              <a:buNone/>
            </a:pPr>
            <a:r>
              <a:rPr lang="en-US" sz="900" smtClean="0">
                <a:latin typeface="Arial" charset="0"/>
              </a:rPr>
              <a:t>[mp=title, abstract, subject headings, heading word, drug trade name, original title, device manufacturer, drug manufacturer name]</a:t>
            </a:r>
          </a:p>
          <a:p>
            <a:pPr marL="273050" indent="-273050">
              <a:buFontTx/>
              <a:buNone/>
            </a:pPr>
            <a:r>
              <a:rPr lang="en-US" sz="900" smtClean="0">
                <a:latin typeface="Arial" charset="0"/>
              </a:rPr>
              <a:t> </a:t>
            </a:r>
          </a:p>
          <a:p>
            <a:pPr marL="273050" indent="-273050">
              <a:buFontTx/>
              <a:buNone/>
            </a:pPr>
            <a:r>
              <a:rPr lang="en-US" sz="900" b="1" i="1" smtClean="0">
                <a:latin typeface="Arial" charset="0"/>
              </a:rPr>
              <a:t>  # Searches                                                                Results </a:t>
            </a:r>
            <a:endParaRPr lang="en-US" sz="900" smtClean="0">
              <a:latin typeface="Arial" charset="0"/>
            </a:endParaRPr>
          </a:p>
          <a:p>
            <a:pPr marL="273050" indent="-273050">
              <a:buFontTx/>
              <a:buNone/>
            </a:pPr>
            <a:r>
              <a:rPr lang="en-US" sz="900" smtClean="0">
                <a:latin typeface="Arial" charset="0"/>
              </a:rPr>
              <a:t> 28. 11 and 27                                                        </a:t>
            </a:r>
            <a:r>
              <a:rPr lang="en-US" sz="900" b="1" i="1" smtClean="0">
                <a:latin typeface="Arial" charset="0"/>
              </a:rPr>
              <a:t> </a:t>
            </a:r>
            <a:r>
              <a:rPr lang="en-US" sz="900" smtClean="0">
                <a:latin typeface="Arial" charset="0"/>
              </a:rPr>
              <a:t>  351</a:t>
            </a:r>
          </a:p>
          <a:p>
            <a:pPr marL="273050" indent="-273050">
              <a:buFontTx/>
              <a:buNone/>
            </a:pPr>
            <a:r>
              <a:rPr lang="en-US" sz="900" smtClean="0">
                <a:latin typeface="Arial" charset="0"/>
              </a:rPr>
              <a:t> 27. 22 not 26                                                             3225123</a:t>
            </a:r>
          </a:p>
          <a:p>
            <a:pPr marL="273050" indent="-273050">
              <a:buFontTx/>
              <a:buNone/>
            </a:pPr>
            <a:r>
              <a:rPr lang="en-US" sz="900" smtClean="0">
                <a:latin typeface="Arial" charset="0"/>
              </a:rPr>
              <a:t> 26. 24 not 25                                                               378624</a:t>
            </a:r>
          </a:p>
          <a:p>
            <a:pPr marL="273050" indent="-273050">
              <a:buFontTx/>
              <a:buNone/>
            </a:pPr>
            <a:r>
              <a:rPr lang="en-US" sz="900" smtClean="0">
                <a:latin typeface="Arial" charset="0"/>
              </a:rPr>
              <a:t> 25. 24 and 23                                                             124342</a:t>
            </a:r>
          </a:p>
          <a:p>
            <a:pPr marL="273050" indent="-273050">
              <a:buFontTx/>
              <a:buNone/>
            </a:pPr>
            <a:r>
              <a:rPr lang="en-US" sz="900" smtClean="0">
                <a:latin typeface="Arial" charset="0"/>
              </a:rPr>
              <a:t> 24. (animal* or nonhuman*).ti,ab.                                        502966</a:t>
            </a:r>
          </a:p>
          <a:p>
            <a:pPr marL="273050" indent="-273050">
              <a:buFontTx/>
              <a:buNone/>
            </a:pPr>
            <a:r>
              <a:rPr lang="en-US" sz="900" smtClean="0">
                <a:latin typeface="Arial" charset="0"/>
              </a:rPr>
              <a:t> 23. "human*".ti,ab.                                                    1286481</a:t>
            </a:r>
          </a:p>
          <a:p>
            <a:pPr marL="273050" indent="-273050">
              <a:buFontTx/>
              <a:buNone/>
            </a:pPr>
            <a:r>
              <a:rPr lang="en-US" sz="900" smtClean="0">
                <a:latin typeface="Arial" charset="0"/>
              </a:rPr>
              <a:t> 22. 17 or 14 or 18 or 20 or 13 or 19 or 15 or 12 or 21 or 16                 3421491</a:t>
            </a:r>
          </a:p>
          <a:p>
            <a:pPr marL="273050" indent="-273050">
              <a:buFontTx/>
              <a:buNone/>
            </a:pPr>
            <a:r>
              <a:rPr lang="en-US" sz="900" smtClean="0">
                <a:latin typeface="Arial" charset="0"/>
              </a:rPr>
              <a:t> 21. (random* or cross* over* or factorial* or placebo* or volunteer*).ti,ab.      585681</a:t>
            </a:r>
          </a:p>
          <a:p>
            <a:pPr marL="273050" indent="-273050">
              <a:buFontTx/>
              <a:buNone/>
            </a:pPr>
            <a:r>
              <a:rPr lang="en-US" sz="900" smtClean="0">
                <a:latin typeface="Arial" charset="0"/>
              </a:rPr>
              <a:t> 20. ((singl* or doubl* or trebl* or tripl*) adj (blind* or mask*)).ti,ab.   99243</a:t>
            </a:r>
          </a:p>
          <a:p>
            <a:pPr marL="273050" indent="-273050">
              <a:buFontTx/>
              <a:buNone/>
            </a:pPr>
            <a:r>
              <a:rPr lang="en-US" sz="900" smtClean="0">
                <a:latin typeface="Arial" charset="0"/>
              </a:rPr>
              <a:t> 19. single blind procedure/                                      9322</a:t>
            </a:r>
          </a:p>
          <a:p>
            <a:pPr marL="273050" indent="-273050">
              <a:buFontTx/>
              <a:buNone/>
            </a:pPr>
            <a:r>
              <a:rPr lang="en-US" sz="900" smtClean="0">
                <a:latin typeface="Arial" charset="0"/>
              </a:rPr>
              <a:t> 18. double blind procedure/                                       77383</a:t>
            </a:r>
          </a:p>
          <a:p>
            <a:pPr marL="273050" indent="-273050">
              <a:buFontTx/>
              <a:buNone/>
            </a:pPr>
            <a:r>
              <a:rPr lang="en-US" sz="900" smtClean="0">
                <a:latin typeface="Arial" charset="0"/>
              </a:rPr>
              <a:t> 17. phase 4 clinical trial/                                                         768</a:t>
            </a:r>
          </a:p>
          <a:p>
            <a:pPr marL="273050" indent="-273050">
              <a:buFontTx/>
              <a:buNone/>
            </a:pPr>
            <a:r>
              <a:rPr lang="en-US" sz="900" smtClean="0">
                <a:latin typeface="Arial" charset="0"/>
              </a:rPr>
              <a:t> 16. phase 3 clinical trial/                                                           9336</a:t>
            </a:r>
          </a:p>
          <a:p>
            <a:pPr marL="273050" indent="-273050">
              <a:buFontTx/>
              <a:buNone/>
            </a:pPr>
            <a:r>
              <a:rPr lang="en-US" sz="900" smtClean="0">
                <a:latin typeface="Arial" charset="0"/>
              </a:rPr>
              <a:t> 15. multicenter study/                                                           51714</a:t>
            </a:r>
          </a:p>
          <a:p>
            <a:pPr marL="273050" indent="-273050">
              <a:buFontTx/>
              <a:buNone/>
            </a:pPr>
            <a:r>
              <a:rPr lang="en-US" sz="900" smtClean="0">
                <a:latin typeface="Arial" charset="0"/>
              </a:rPr>
              <a:t> 14. controlled study/                                                             3147201</a:t>
            </a:r>
          </a:p>
          <a:p>
            <a:pPr marL="273050" indent="-273050">
              <a:buFontTx/>
              <a:buNone/>
            </a:pPr>
            <a:r>
              <a:rPr lang="en-US" sz="900" smtClean="0">
                <a:latin typeface="Arial" charset="0"/>
              </a:rPr>
              <a:t> 13. randomization/                                                     28005</a:t>
            </a:r>
          </a:p>
          <a:p>
            <a:pPr marL="273050" indent="-273050">
              <a:buFontTx/>
              <a:buNone/>
            </a:pPr>
            <a:r>
              <a:rPr lang="en-US" sz="900" smtClean="0">
                <a:latin typeface="Arial" charset="0"/>
              </a:rPr>
              <a:t> 12. randomized controlled trial/                                           186217</a:t>
            </a:r>
          </a:p>
          <a:p>
            <a:pPr marL="273050" indent="-273050">
              <a:buFontTx/>
              <a:buNone/>
            </a:pPr>
            <a:r>
              <a:rPr lang="en-US" sz="900" smtClean="0">
                <a:latin typeface="Arial" charset="0"/>
              </a:rPr>
              <a:t> 11. 3 and 6 and 9 and 10                                                      746</a:t>
            </a:r>
          </a:p>
          <a:p>
            <a:pPr marL="273050" indent="-273050">
              <a:buFontTx/>
              <a:buNone/>
            </a:pPr>
            <a:r>
              <a:rPr lang="en-US" sz="900" smtClean="0">
                <a:latin typeface="Arial" charset="0"/>
              </a:rPr>
              <a:t> 10. ((reduc* or decreas*) and (intervention* or treatment*)).mp.          726843</a:t>
            </a:r>
          </a:p>
          <a:p>
            <a:pPr marL="273050" indent="-273050">
              <a:buFontTx/>
              <a:buNone/>
            </a:pPr>
            <a:r>
              <a:rPr lang="en-US" sz="900" smtClean="0">
                <a:latin typeface="Arial" charset="0"/>
              </a:rPr>
              <a:t> 9. 7 or 8                                                                    106461</a:t>
            </a:r>
          </a:p>
          <a:p>
            <a:pPr marL="273050" indent="-273050">
              <a:buFontTx/>
              <a:buNone/>
            </a:pPr>
            <a:r>
              <a:rPr lang="en-US" sz="900" smtClean="0">
                <a:latin typeface="Arial" charset="0"/>
              </a:rPr>
              <a:t> 8. (diarrhoea or diarrhea).mp.                                                104065</a:t>
            </a:r>
          </a:p>
          <a:p>
            <a:pPr marL="273050" indent="-273050">
              <a:buFontTx/>
              <a:buNone/>
            </a:pPr>
            <a:r>
              <a:rPr lang="en-US" sz="900" smtClean="0">
                <a:latin typeface="Arial" charset="0"/>
              </a:rPr>
              <a:t> 7. exp diarrhea/                                                          94393</a:t>
            </a:r>
          </a:p>
          <a:p>
            <a:pPr marL="273050" indent="-273050">
              <a:buFontTx/>
              <a:buNone/>
            </a:pPr>
            <a:r>
              <a:rPr lang="en-US" sz="900" smtClean="0">
                <a:latin typeface="Arial" charset="0"/>
              </a:rPr>
              <a:t> 6. 4 or 5                                                                     295905</a:t>
            </a:r>
          </a:p>
          <a:p>
            <a:pPr marL="273050" indent="-273050">
              <a:buFontTx/>
              <a:buNone/>
            </a:pPr>
            <a:r>
              <a:rPr lang="en-US" sz="900" smtClean="0">
                <a:latin typeface="Arial" charset="0"/>
              </a:rPr>
              <a:t> 5. chemotherap*.mp.                                                            278665</a:t>
            </a:r>
          </a:p>
          <a:p>
            <a:pPr marL="273050" indent="-273050">
              <a:buFontTx/>
              <a:buNone/>
            </a:pPr>
            <a:r>
              <a:rPr lang="en-US" sz="900" smtClean="0">
                <a:latin typeface="Arial" charset="0"/>
              </a:rPr>
              <a:t> 4. exp cancer chemotherapy/ or exp adjuvant chemotherapy/ or exp chemotherapy/ or exp cancer</a:t>
            </a:r>
          </a:p>
          <a:p>
            <a:pPr marL="273050" indent="-273050">
              <a:buFontTx/>
              <a:buNone/>
            </a:pPr>
            <a:r>
              <a:rPr lang="en-US" sz="900" smtClean="0">
                <a:latin typeface="Arial" charset="0"/>
              </a:rPr>
              <a:t>combination chemotherapy/ or exp combination chemotherapy/              206366 </a:t>
            </a:r>
          </a:p>
          <a:p>
            <a:pPr marL="273050" indent="-273050">
              <a:buFontTx/>
              <a:buNone/>
            </a:pPr>
            <a:r>
              <a:rPr lang="en-US" sz="900" smtClean="0">
                <a:latin typeface="Arial" charset="0"/>
              </a:rPr>
              <a:t> 3. 1 or 2                                                                     67140</a:t>
            </a:r>
          </a:p>
          <a:p>
            <a:pPr marL="273050" indent="-273050">
              <a:buFontTx/>
              <a:buNone/>
            </a:pPr>
            <a:r>
              <a:rPr lang="en-US" sz="900" smtClean="0">
                <a:latin typeface="Arial" charset="0"/>
              </a:rPr>
              <a:t> 2. (colorectal and (cancer* or carcinoma* or adenocarcinoma* or neoplasm* or tumor* or tumour*</a:t>
            </a:r>
          </a:p>
          <a:p>
            <a:pPr marL="273050" indent="-273050">
              <a:buFontTx/>
              <a:buNone/>
            </a:pPr>
            <a:r>
              <a:rPr lang="en-US" sz="900" smtClean="0">
                <a:latin typeface="Arial" charset="0"/>
              </a:rPr>
              <a:t>or polyp*)).mp.                                                            66745</a:t>
            </a:r>
          </a:p>
          <a:p>
            <a:pPr marL="273050" indent="-273050">
              <a:buFontTx/>
              <a:buNone/>
            </a:pPr>
            <a:r>
              <a:rPr lang="en-US" sz="900" smtClean="0">
                <a:latin typeface="Arial" charset="0"/>
              </a:rPr>
              <a:t> 1. exp colorectal adenoma/ or exp colorectal cancer/ or exp colorectal carcinoma/ or exp colorectal</a:t>
            </a:r>
          </a:p>
          <a:p>
            <a:pPr marL="273050" indent="-273050">
              <a:buFontTx/>
              <a:buNone/>
            </a:pPr>
            <a:r>
              <a:rPr lang="en-US" sz="900" smtClean="0">
                <a:latin typeface="Arial" charset="0"/>
              </a:rPr>
              <a:t>disease/                                                                 53225</a:t>
            </a:r>
          </a:p>
          <a:p>
            <a:pPr marL="273050" indent="-273050"/>
            <a:endParaRPr lang="pt-BR" sz="900" smtClean="0">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ítulo 1"/>
          <p:cNvSpPr>
            <a:spLocks noGrp="1"/>
          </p:cNvSpPr>
          <p:nvPr>
            <p:ph type="title" idx="4294967295"/>
          </p:nvPr>
        </p:nvSpPr>
        <p:spPr/>
        <p:txBody>
          <a:bodyPr lIns="0" rIns="0" bIns="0" anchor="b"/>
          <a:lstStyle/>
          <a:p>
            <a:r>
              <a:rPr lang="pt-BR" sz="1000" smtClean="0">
                <a:solidFill>
                  <a:srgbClr val="FFFF00"/>
                </a:solidFill>
              </a:rPr>
              <a:t/>
            </a:r>
            <a:br>
              <a:rPr lang="pt-BR" sz="1000" smtClean="0">
                <a:solidFill>
                  <a:srgbClr val="FFFF00"/>
                </a:solidFill>
              </a:rPr>
            </a:br>
            <a:r>
              <a:rPr lang="pt-BR" sz="2500" b="1" smtClean="0">
                <a:solidFill>
                  <a:schemeClr val="tx1"/>
                </a:solidFill>
              </a:rPr>
              <a:t>Resultado dos estudos </a:t>
            </a:r>
            <a:r>
              <a:rPr lang="pt-BR" sz="2100" b="1" smtClean="0">
                <a:solidFill>
                  <a:schemeClr val="tx1"/>
                </a:solidFill>
              </a:rPr>
              <a:t/>
            </a:r>
            <a:br>
              <a:rPr lang="pt-BR" sz="2100" b="1" smtClean="0">
                <a:solidFill>
                  <a:schemeClr val="tx1"/>
                </a:solidFill>
              </a:rPr>
            </a:br>
            <a:r>
              <a:rPr lang="pt-BR" sz="1000" smtClean="0"/>
              <a:t/>
            </a:r>
            <a:br>
              <a:rPr lang="pt-BR" sz="1000" smtClean="0"/>
            </a:br>
            <a:r>
              <a:rPr lang="pt-BR" sz="1000" smtClean="0">
                <a:solidFill>
                  <a:schemeClr val="tx1"/>
                </a:solidFill>
              </a:rPr>
              <a:t>437</a:t>
            </a:r>
            <a:r>
              <a:rPr lang="pt-BR" sz="2000" smtClean="0">
                <a:solidFill>
                  <a:schemeClr val="tx1"/>
                </a:solidFill>
              </a:rPr>
              <a:t/>
            </a:r>
            <a:br>
              <a:rPr lang="pt-BR" sz="2000" smtClean="0">
                <a:solidFill>
                  <a:schemeClr val="tx1"/>
                </a:solidFill>
              </a:rPr>
            </a:br>
            <a:endParaRPr lang="pt-BR" sz="1000" smtClean="0">
              <a:solidFill>
                <a:schemeClr val="tx1"/>
              </a:solidFill>
            </a:endParaRPr>
          </a:p>
        </p:txBody>
      </p:sp>
      <p:sp>
        <p:nvSpPr>
          <p:cNvPr id="74755" name="Espaço Reservado para Conteúdo 2"/>
          <p:cNvSpPr>
            <a:spLocks noGrp="1"/>
          </p:cNvSpPr>
          <p:nvPr>
            <p:ph idx="4294967295"/>
          </p:nvPr>
        </p:nvSpPr>
        <p:spPr/>
        <p:txBody>
          <a:bodyPr/>
          <a:lstStyle/>
          <a:p>
            <a:pPr marL="273050" indent="-273050"/>
            <a:r>
              <a:rPr lang="pt-BR" sz="1400" b="1" smtClean="0">
                <a:latin typeface="Arial" charset="0"/>
              </a:rPr>
              <a:t>2 estudos rondomizados sobre tratamento da diarréia induzida pela quimioterapia;</a:t>
            </a:r>
          </a:p>
          <a:p>
            <a:pPr marL="273050" indent="-273050"/>
            <a:r>
              <a:rPr lang="pt-BR" sz="1400" b="1" smtClean="0">
                <a:latin typeface="Arial" charset="0"/>
              </a:rPr>
              <a:t>8 estudos sobre tratamento da diarréia induzida pela quimioterapia; com dúvida sobre a randomização</a:t>
            </a:r>
          </a:p>
          <a:p>
            <a:pPr marL="273050" indent="-273050"/>
            <a:r>
              <a:rPr lang="pt-BR" sz="1400" b="1" smtClean="0">
                <a:latin typeface="Arial" charset="0"/>
              </a:rPr>
              <a:t>3 estudos sobre tratamento da diarréia induzida pela quimioterapia não rondomizados;</a:t>
            </a:r>
          </a:p>
          <a:p>
            <a:pPr marL="273050" indent="-273050"/>
            <a:r>
              <a:rPr lang="pt-BR" sz="1400" b="1" smtClean="0">
                <a:latin typeface="Arial" charset="0"/>
              </a:rPr>
              <a:t>1 revisão sobre tratamento da diarréia induzida pela quimioterapia;</a:t>
            </a:r>
          </a:p>
          <a:p>
            <a:pPr marL="273050" indent="-273050"/>
            <a:r>
              <a:rPr lang="pt-BR" sz="1400" b="1" smtClean="0">
                <a:latin typeface="Arial" charset="0"/>
              </a:rPr>
              <a:t>2 estudos em animais;</a:t>
            </a:r>
          </a:p>
          <a:p>
            <a:pPr marL="273050" indent="-273050"/>
            <a:r>
              <a:rPr lang="pt-BR" sz="1400" b="1" smtClean="0">
                <a:latin typeface="Arial" charset="0"/>
              </a:rPr>
              <a:t>43 estudos sobre drogas para tratamento de outras neoplasias;</a:t>
            </a:r>
          </a:p>
          <a:p>
            <a:pPr marL="273050" indent="-273050"/>
            <a:r>
              <a:rPr lang="pt-BR" sz="1400" b="1" smtClean="0">
                <a:latin typeface="Arial" charset="0"/>
              </a:rPr>
              <a:t>23 estudos sobre prognóstico de paciente com câncer cólon-retal;</a:t>
            </a:r>
          </a:p>
          <a:p>
            <a:pPr marL="273050" indent="-273050"/>
            <a:r>
              <a:rPr lang="pt-BR" sz="1400" b="1" smtClean="0">
                <a:latin typeface="Arial" charset="0"/>
              </a:rPr>
              <a:t>7 estudos sobre mecanismo de ação de drogas;</a:t>
            </a:r>
          </a:p>
          <a:p>
            <a:pPr marL="273050" indent="-273050"/>
            <a:r>
              <a:rPr lang="pt-BR" sz="1400" b="1" smtClean="0">
                <a:latin typeface="Arial" charset="0"/>
              </a:rPr>
              <a:t>1 estudo sobre biodisponibilidade da quimioterapia oral;</a:t>
            </a:r>
          </a:p>
          <a:p>
            <a:pPr marL="273050" indent="-273050"/>
            <a:r>
              <a:rPr lang="pt-BR" sz="1400" b="1" smtClean="0">
                <a:latin typeface="Arial" charset="0"/>
              </a:rPr>
              <a:t>12 estudos sobre efeito colateral de quimioterapia não diarréia;</a:t>
            </a:r>
          </a:p>
          <a:p>
            <a:pPr marL="273050" indent="-273050"/>
            <a:r>
              <a:rPr lang="pt-BR" sz="1400" b="1" smtClean="0">
                <a:latin typeface="Arial" charset="0"/>
              </a:rPr>
              <a:t>1 estudo de coorte prospectivo;</a:t>
            </a:r>
          </a:p>
          <a:p>
            <a:pPr marL="273050" indent="-273050"/>
            <a:r>
              <a:rPr lang="pt-BR" sz="1400" b="1" smtClean="0">
                <a:latin typeface="Arial" charset="0"/>
              </a:rPr>
              <a:t>1 estudo de caso controle;</a:t>
            </a:r>
          </a:p>
          <a:p>
            <a:pPr marL="273050" indent="-273050"/>
            <a:r>
              <a:rPr lang="pt-BR" sz="1400" b="1" smtClean="0">
                <a:latin typeface="Arial" charset="0"/>
              </a:rPr>
              <a:t>1 análise retrospectiva</a:t>
            </a:r>
          </a:p>
          <a:p>
            <a:pPr marL="273050" indent="-273050"/>
            <a:r>
              <a:rPr lang="pt-BR" sz="1400" b="1" smtClean="0">
                <a:latin typeface="Arial" charset="0"/>
              </a:rPr>
              <a:t>1 estudo de custo</a:t>
            </a:r>
          </a:p>
          <a:p>
            <a:pPr marL="273050" indent="-273050"/>
            <a:r>
              <a:rPr lang="pt-BR" sz="1400" b="1" smtClean="0">
                <a:latin typeface="Arial" charset="0"/>
              </a:rPr>
              <a:t>331 estudos sobre protocolos para tratamento de câncer cólon-retal.</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ítulo 1"/>
          <p:cNvSpPr>
            <a:spLocks noGrp="1"/>
          </p:cNvSpPr>
          <p:nvPr>
            <p:ph type="title" idx="4294967295"/>
          </p:nvPr>
        </p:nvSpPr>
        <p:spPr>
          <a:xfrm>
            <a:off x="638299" y="455220"/>
            <a:ext cx="7772400" cy="1143000"/>
          </a:xfrm>
        </p:spPr>
        <p:txBody>
          <a:bodyPr lIns="0" rIns="0" bIns="0" anchor="b"/>
          <a:lstStyle/>
          <a:p>
            <a:r>
              <a:rPr lang="pt-BR" sz="1600" dirty="0" smtClean="0"/>
              <a:t/>
            </a:r>
            <a:br>
              <a:rPr lang="pt-BR" sz="1600" dirty="0" smtClean="0"/>
            </a:br>
            <a:r>
              <a:rPr lang="pt-BR" sz="3200" b="1" dirty="0" smtClean="0">
                <a:solidFill>
                  <a:schemeClr val="tx1"/>
                </a:solidFill>
              </a:rPr>
              <a:t>Coleta de dados e análise</a:t>
            </a:r>
            <a:r>
              <a:rPr lang="pt-BR" sz="3200" dirty="0" smtClean="0">
                <a:solidFill>
                  <a:srgbClr val="FFFF00"/>
                </a:solidFill>
              </a:rPr>
              <a:t> </a:t>
            </a:r>
            <a:br>
              <a:rPr lang="pt-BR" sz="3200" dirty="0" smtClean="0">
                <a:solidFill>
                  <a:srgbClr val="FFFF00"/>
                </a:solidFill>
              </a:rPr>
            </a:br>
            <a:r>
              <a:rPr lang="pt-BR" sz="1600" dirty="0" smtClean="0">
                <a:solidFill>
                  <a:srgbClr val="FFFF00"/>
                </a:solidFill>
              </a:rPr>
              <a:t/>
            </a:r>
            <a:br>
              <a:rPr lang="pt-BR" sz="1600" dirty="0" smtClean="0">
                <a:solidFill>
                  <a:srgbClr val="FFFF00"/>
                </a:solidFill>
              </a:rPr>
            </a:br>
            <a:r>
              <a:rPr lang="pt-BR" sz="1600" dirty="0" err="1" smtClean="0">
                <a:solidFill>
                  <a:schemeClr val="tx1"/>
                </a:solidFill>
              </a:rPr>
              <a:t>Higges</a:t>
            </a:r>
            <a:r>
              <a:rPr lang="pt-BR" sz="1600" dirty="0" smtClean="0">
                <a:solidFill>
                  <a:schemeClr val="tx1"/>
                </a:solidFill>
              </a:rPr>
              <a:t> ,Cochrane </a:t>
            </a:r>
            <a:r>
              <a:rPr lang="pt-BR" sz="1600" dirty="0" err="1" smtClean="0">
                <a:solidFill>
                  <a:schemeClr val="tx1"/>
                </a:solidFill>
              </a:rPr>
              <a:t>Handbook</a:t>
            </a:r>
            <a:r>
              <a:rPr lang="pt-BR" sz="1600" dirty="0" smtClean="0">
                <a:solidFill>
                  <a:schemeClr val="tx1"/>
                </a:solidFill>
              </a:rPr>
              <a:t> for </a:t>
            </a:r>
            <a:r>
              <a:rPr lang="pt-BR" sz="1600" dirty="0" err="1" smtClean="0">
                <a:solidFill>
                  <a:schemeClr val="tx1"/>
                </a:solidFill>
              </a:rPr>
              <a:t>Systematic</a:t>
            </a:r>
            <a:r>
              <a:rPr lang="pt-BR" sz="1600" dirty="0" smtClean="0">
                <a:solidFill>
                  <a:schemeClr val="tx1"/>
                </a:solidFill>
              </a:rPr>
              <a:t> </a:t>
            </a:r>
            <a:r>
              <a:rPr lang="pt-BR" sz="1600" dirty="0" err="1" smtClean="0">
                <a:solidFill>
                  <a:schemeClr val="tx1"/>
                </a:solidFill>
              </a:rPr>
              <a:t>Review</a:t>
            </a:r>
            <a:r>
              <a:rPr lang="pt-BR" sz="1600" dirty="0" smtClean="0">
                <a:solidFill>
                  <a:schemeClr val="tx1"/>
                </a:solidFill>
              </a:rPr>
              <a:t> </a:t>
            </a:r>
            <a:r>
              <a:rPr lang="pt-BR" sz="1600" dirty="0" err="1" smtClean="0">
                <a:solidFill>
                  <a:schemeClr val="tx1"/>
                </a:solidFill>
              </a:rPr>
              <a:t>Intervation</a:t>
            </a:r>
            <a:r>
              <a:rPr lang="pt-BR" sz="1600" dirty="0" smtClean="0">
                <a:solidFill>
                  <a:schemeClr val="tx1"/>
                </a:solidFill>
              </a:rPr>
              <a:t> , 2009</a:t>
            </a:r>
            <a:br>
              <a:rPr lang="pt-BR" sz="1600" dirty="0" smtClean="0">
                <a:solidFill>
                  <a:schemeClr val="tx1"/>
                </a:solidFill>
              </a:rPr>
            </a:br>
            <a:endParaRPr lang="pt-BR" sz="1600" dirty="0" smtClean="0">
              <a:solidFill>
                <a:schemeClr val="tx1"/>
              </a:solidFill>
            </a:endParaRPr>
          </a:p>
        </p:txBody>
      </p:sp>
      <p:sp>
        <p:nvSpPr>
          <p:cNvPr id="75779" name="Espaço Reservado para Conteúdo 2"/>
          <p:cNvSpPr>
            <a:spLocks noGrp="1"/>
          </p:cNvSpPr>
          <p:nvPr>
            <p:ph idx="4294967295"/>
          </p:nvPr>
        </p:nvSpPr>
        <p:spPr>
          <a:xfrm>
            <a:off x="721426" y="1731818"/>
            <a:ext cx="7772400" cy="4114800"/>
          </a:xfrm>
        </p:spPr>
        <p:txBody>
          <a:bodyPr/>
          <a:lstStyle/>
          <a:p>
            <a:pPr marL="879475" lvl="1" indent="-514350">
              <a:buFontTx/>
              <a:buAutoNum type="arabicPeriod"/>
            </a:pPr>
            <a:endParaRPr lang="pt-BR" sz="2000" dirty="0" smtClean="0">
              <a:latin typeface="Arial" charset="0"/>
            </a:endParaRPr>
          </a:p>
          <a:p>
            <a:pPr>
              <a:buFont typeface="Wingdings" pitchFamily="2" charset="2"/>
              <a:buChar char="§"/>
            </a:pPr>
            <a:r>
              <a:rPr lang="pt-BR" sz="2600" dirty="0" smtClean="0">
                <a:latin typeface="Arial" charset="0"/>
              </a:rPr>
              <a:t>Processo de seleção de estudo para inclusão</a:t>
            </a:r>
          </a:p>
          <a:p>
            <a:pPr marL="273050" indent="-273050"/>
            <a:endParaRPr lang="pt-BR" sz="2600" dirty="0" smtClean="0">
              <a:latin typeface="Arial" charset="0"/>
            </a:endParaRPr>
          </a:p>
          <a:p>
            <a:pPr marL="712788" lvl="1" indent="-347663" algn="just">
              <a:buFont typeface="Arial" pitchFamily="34" charset="0"/>
              <a:buChar char="•"/>
            </a:pPr>
            <a:r>
              <a:rPr lang="pt-BR" sz="2400" dirty="0" smtClean="0">
                <a:latin typeface="Arial" charset="0"/>
              </a:rPr>
              <a:t>Exame títulos e resumos para remover trabalhos irrelevantes</a:t>
            </a:r>
          </a:p>
          <a:p>
            <a:pPr marL="712788" lvl="1" indent="-347663" algn="just">
              <a:buFont typeface="Arial" pitchFamily="34" charset="0"/>
              <a:buChar char="•"/>
            </a:pPr>
            <a:r>
              <a:rPr lang="pt-BR" sz="2400" dirty="0" smtClean="0">
                <a:latin typeface="Arial" charset="0"/>
              </a:rPr>
              <a:t>Submeter os trabalhos completos aos critérios de inclusão</a:t>
            </a:r>
          </a:p>
          <a:p>
            <a:pPr marL="712788" lvl="1" indent="-347663" algn="just">
              <a:buFont typeface="Arial" pitchFamily="34" charset="0"/>
              <a:buChar char="•"/>
            </a:pPr>
            <a:r>
              <a:rPr lang="pt-BR" sz="2400" dirty="0" smtClean="0">
                <a:latin typeface="Arial" charset="0"/>
              </a:rPr>
              <a:t>Corresponder com o pesquisador quando apropriado,</a:t>
            </a:r>
          </a:p>
          <a:p>
            <a:pPr marL="712788" lvl="1" indent="-347663" algn="just">
              <a:buFont typeface="Arial" pitchFamily="34" charset="0"/>
              <a:buChar char="•"/>
            </a:pPr>
            <a:r>
              <a:rPr lang="pt-BR" sz="2400" dirty="0" smtClean="0">
                <a:latin typeface="Arial" charset="0"/>
              </a:rPr>
              <a:t>Realizar as decisões finais da inclusão do estudo em consenso.</a:t>
            </a:r>
          </a:p>
          <a:p>
            <a:pPr marL="879475" lvl="1" indent="-514350"/>
            <a:endParaRPr lang="pt-BR" sz="2400" dirty="0" smtClean="0">
              <a:latin typeface="Arial" charset="0"/>
            </a:endParaRPr>
          </a:p>
          <a:p>
            <a:pPr marL="273050" indent="-273050">
              <a:buFontTx/>
              <a:buNone/>
            </a:pPr>
            <a:endParaRPr lang="pt-BR"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ítulo 1"/>
          <p:cNvSpPr>
            <a:spLocks noGrp="1"/>
          </p:cNvSpPr>
          <p:nvPr>
            <p:ph type="title" idx="4294967295"/>
          </p:nvPr>
        </p:nvSpPr>
        <p:spPr>
          <a:xfrm>
            <a:off x="457200" y="333375"/>
            <a:ext cx="8229600" cy="2087563"/>
          </a:xfrm>
        </p:spPr>
        <p:txBody>
          <a:bodyPr lIns="0" rIns="0" bIns="0" anchor="b"/>
          <a:lstStyle/>
          <a:p>
            <a:r>
              <a:rPr lang="pt-BR" sz="1200" dirty="0" smtClean="0"/>
              <a:t/>
            </a:r>
            <a:br>
              <a:rPr lang="pt-BR" sz="1200" dirty="0" smtClean="0"/>
            </a:br>
            <a:r>
              <a:rPr lang="pt-BR" sz="1900" dirty="0" smtClean="0">
                <a:solidFill>
                  <a:srgbClr val="FFFF00"/>
                </a:solidFill>
              </a:rPr>
              <a:t> </a:t>
            </a:r>
            <a:br>
              <a:rPr lang="pt-BR" sz="1900" dirty="0" smtClean="0">
                <a:solidFill>
                  <a:srgbClr val="FFFF00"/>
                </a:solidFill>
              </a:rPr>
            </a:br>
            <a:r>
              <a:rPr lang="pt-BR" sz="1300" dirty="0" smtClean="0">
                <a:solidFill>
                  <a:srgbClr val="FFFF00"/>
                </a:solidFill>
              </a:rPr>
              <a:t/>
            </a:r>
            <a:br>
              <a:rPr lang="pt-BR" sz="1300" dirty="0" smtClean="0">
                <a:solidFill>
                  <a:srgbClr val="FFFF00"/>
                </a:solidFill>
              </a:rPr>
            </a:br>
            <a:r>
              <a:rPr lang="pt-BR" sz="1200" dirty="0" smtClean="0"/>
              <a:t/>
            </a:r>
            <a:br>
              <a:rPr lang="pt-BR" sz="1200" dirty="0" smtClean="0"/>
            </a:br>
            <a:r>
              <a:rPr lang="pt-BR" sz="1200" dirty="0" smtClean="0"/>
              <a:t/>
            </a:r>
            <a:br>
              <a:rPr lang="pt-BR" sz="1200" dirty="0" smtClean="0"/>
            </a:br>
            <a:endParaRPr lang="pt-BR" sz="1200" dirty="0" smtClean="0"/>
          </a:p>
        </p:txBody>
      </p:sp>
      <p:sp>
        <p:nvSpPr>
          <p:cNvPr id="76803" name="Espaço Reservado para Conteúdo 2"/>
          <p:cNvSpPr>
            <a:spLocks noGrp="1"/>
          </p:cNvSpPr>
          <p:nvPr>
            <p:ph idx="4294967295"/>
          </p:nvPr>
        </p:nvSpPr>
        <p:spPr>
          <a:xfrm>
            <a:off x="480373" y="516165"/>
            <a:ext cx="8229600" cy="4624388"/>
          </a:xfrm>
        </p:spPr>
        <p:txBody>
          <a:bodyPr/>
          <a:lstStyle/>
          <a:p>
            <a:pPr marL="0" indent="0">
              <a:lnSpc>
                <a:spcPct val="90000"/>
              </a:lnSpc>
              <a:spcBef>
                <a:spcPts val="1200"/>
              </a:spcBef>
              <a:buNone/>
            </a:pPr>
            <a:r>
              <a:rPr lang="pt-BR" sz="2800" b="1" u="sng" dirty="0" smtClean="0">
                <a:latin typeface="Arial" charset="0"/>
              </a:rPr>
              <a:t>Execução :</a:t>
            </a:r>
          </a:p>
          <a:p>
            <a:pPr marL="273050" indent="-273050">
              <a:lnSpc>
                <a:spcPct val="90000"/>
              </a:lnSpc>
              <a:spcBef>
                <a:spcPts val="1200"/>
              </a:spcBef>
            </a:pPr>
            <a:endParaRPr lang="pt-BR" sz="2400" b="1" u="sng" dirty="0" smtClean="0">
              <a:latin typeface="Arial" charset="0"/>
            </a:endParaRPr>
          </a:p>
          <a:p>
            <a:pPr marL="450850" indent="-450850" algn="just">
              <a:lnSpc>
                <a:spcPct val="90000"/>
              </a:lnSpc>
              <a:spcBef>
                <a:spcPts val="1200"/>
              </a:spcBef>
              <a:buFontTx/>
              <a:buNone/>
            </a:pPr>
            <a:r>
              <a:rPr lang="pt-BR" sz="2400" dirty="0" smtClean="0">
                <a:latin typeface="Arial" charset="0"/>
              </a:rPr>
              <a:t>1-	</a:t>
            </a:r>
            <a:r>
              <a:rPr lang="pt-BR" sz="2400" dirty="0" err="1" smtClean="0">
                <a:latin typeface="Arial" charset="0"/>
              </a:rPr>
              <a:t>Minimo</a:t>
            </a:r>
            <a:r>
              <a:rPr lang="pt-BR" sz="2400" dirty="0" smtClean="0">
                <a:latin typeface="Arial" charset="0"/>
              </a:rPr>
              <a:t> de dois autores independentes;</a:t>
            </a:r>
          </a:p>
          <a:p>
            <a:pPr marL="450850" indent="-450850" algn="just">
              <a:lnSpc>
                <a:spcPct val="90000"/>
              </a:lnSpc>
              <a:spcBef>
                <a:spcPts val="1200"/>
              </a:spcBef>
              <a:buFontTx/>
              <a:buNone/>
            </a:pPr>
            <a:r>
              <a:rPr lang="pt-BR" sz="2400" dirty="0" smtClean="0">
                <a:latin typeface="Arial" charset="0"/>
              </a:rPr>
              <a:t>2- 	A elegibilidade do artigo deve ser realizada por pessoas  imparciais em relação a informação sobre o artigo(autor, instituição, revista de publicação, magnitude e direção dos resultados).</a:t>
            </a:r>
          </a:p>
          <a:p>
            <a:pPr marL="450850" indent="-450850" algn="just">
              <a:lnSpc>
                <a:spcPct val="90000"/>
              </a:lnSpc>
              <a:spcBef>
                <a:spcPts val="1200"/>
              </a:spcBef>
              <a:buFontTx/>
              <a:buNone/>
            </a:pPr>
            <a:r>
              <a:rPr lang="pt-BR" sz="2400" dirty="0" smtClean="0">
                <a:latin typeface="Arial" charset="0"/>
              </a:rPr>
              <a:t>3- Desacordos quanto a inclusão do estudo deve ser resolvido em uma discussão; </a:t>
            </a:r>
          </a:p>
          <a:p>
            <a:pPr marL="450850" indent="-450850" algn="just">
              <a:lnSpc>
                <a:spcPct val="90000"/>
              </a:lnSpc>
              <a:spcBef>
                <a:spcPts val="1200"/>
              </a:spcBef>
              <a:buFontTx/>
              <a:buNone/>
            </a:pPr>
            <a:r>
              <a:rPr lang="pt-BR" sz="2400" dirty="0" smtClean="0">
                <a:latin typeface="Arial" charset="0"/>
              </a:rPr>
              <a:t>4- 	Se não houver acordo, outra pessoa deverá arbitrar; e a razão do desacordo deve ser explorada;</a:t>
            </a:r>
          </a:p>
          <a:p>
            <a:pPr marL="450850" indent="-450850" algn="just">
              <a:lnSpc>
                <a:spcPct val="90000"/>
              </a:lnSpc>
              <a:spcBef>
                <a:spcPts val="1200"/>
              </a:spcBef>
              <a:buFontTx/>
              <a:buNone/>
            </a:pPr>
            <a:r>
              <a:rPr lang="pt-BR" sz="2400" dirty="0" smtClean="0">
                <a:latin typeface="Arial" charset="0"/>
              </a:rPr>
              <a:t>5-	Qualquer mudança do critério de elegibilidade ou esquemas de codificação da coleta de dados deve ser reportada;</a:t>
            </a:r>
          </a:p>
          <a:p>
            <a:pPr marL="273050" indent="-273050">
              <a:lnSpc>
                <a:spcPct val="90000"/>
              </a:lnSpc>
              <a:spcBef>
                <a:spcPts val="1200"/>
              </a:spcBef>
            </a:pPr>
            <a:endParaRPr lang="pt-BR"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pt-BR" sz="4400">
                <a:solidFill>
                  <a:schemeClr val="tx2"/>
                </a:solidFill>
              </a:rPr>
              <a:t>Metanálise</a:t>
            </a:r>
            <a:endParaRPr lang="en-US" sz="4400">
              <a:solidFill>
                <a:schemeClr val="tx2"/>
              </a:solidFill>
            </a:endParaRPr>
          </a:p>
        </p:txBody>
      </p:sp>
      <p:sp>
        <p:nvSpPr>
          <p:cNvPr id="20483" name="Rectangle 3"/>
          <p:cNvSpPr>
            <a:spLocks noChangeArrowheads="1"/>
          </p:cNvSpPr>
          <p:nvPr/>
        </p:nvSpPr>
        <p:spPr bwMode="auto">
          <a:xfrm>
            <a:off x="685800" y="1981200"/>
            <a:ext cx="7772400" cy="3429000"/>
          </a:xfrm>
          <a:prstGeom prst="rect">
            <a:avLst/>
          </a:prstGeom>
          <a:noFill/>
          <a:ln w="9525">
            <a:noFill/>
            <a:miter lim="800000"/>
            <a:headEnd/>
            <a:tailEnd/>
          </a:ln>
        </p:spPr>
        <p:txBody>
          <a:bodyPr/>
          <a:lstStyle/>
          <a:p>
            <a:pPr marL="342900" indent="-342900">
              <a:spcBef>
                <a:spcPct val="20000"/>
              </a:spcBef>
              <a:buFont typeface="Wingdings" pitchFamily="2" charset="2"/>
              <a:buChar char="§"/>
            </a:pPr>
            <a:r>
              <a:rPr lang="pt-BR" sz="3600" dirty="0" err="1">
                <a:solidFill>
                  <a:schemeClr val="accent1"/>
                </a:solidFill>
              </a:rPr>
              <a:t>Metanálise</a:t>
            </a:r>
            <a:endParaRPr lang="pt-BR" sz="3600" dirty="0">
              <a:solidFill>
                <a:schemeClr val="accent1"/>
              </a:solidFill>
            </a:endParaRPr>
          </a:p>
          <a:p>
            <a:pPr marL="742950" lvl="1" indent="-285750" algn="just">
              <a:spcBef>
                <a:spcPct val="20000"/>
              </a:spcBef>
              <a:buFontTx/>
              <a:buChar char="–"/>
            </a:pPr>
            <a:r>
              <a:rPr lang="pt-BR" sz="2400" dirty="0">
                <a:solidFill>
                  <a:srgbClr val="FF0000"/>
                </a:solidFill>
              </a:rPr>
              <a:t>Definição</a:t>
            </a:r>
            <a:r>
              <a:rPr lang="pt-BR" sz="2400" dirty="0"/>
              <a:t> - coleção de técnicas que combinam resultados de dois ou mais estudos independentes para produzir uma resposta global da questão de interesse. </a:t>
            </a:r>
          </a:p>
          <a:p>
            <a:pPr marL="742950" lvl="1" indent="-285750" algn="just">
              <a:spcBef>
                <a:spcPct val="20000"/>
              </a:spcBef>
              <a:buFontTx/>
              <a:buChar char="–"/>
            </a:pPr>
            <a:r>
              <a:rPr lang="pt-BR" sz="2400" dirty="0">
                <a:solidFill>
                  <a:srgbClr val="FF0000"/>
                </a:solidFill>
              </a:rPr>
              <a:t>Objetivo</a:t>
            </a:r>
            <a:r>
              <a:rPr lang="pt-BR" sz="2400" dirty="0"/>
              <a:t> – produzir um resultado com poder estatístico maior que o de cada estudo individual.</a:t>
            </a:r>
          </a:p>
          <a:p>
            <a:pPr marL="742950" lvl="1" indent="-285750" algn="just">
              <a:spcBef>
                <a:spcPct val="20000"/>
              </a:spcBef>
              <a:buFontTx/>
              <a:buChar char="–"/>
            </a:pPr>
            <a:r>
              <a:rPr lang="pt-BR" sz="2400" dirty="0">
                <a:solidFill>
                  <a:srgbClr val="FF0000"/>
                </a:solidFill>
              </a:rPr>
              <a:t>Conflito</a:t>
            </a:r>
            <a:r>
              <a:rPr lang="pt-BR" sz="2400" dirty="0"/>
              <a:t> – quais estudos devem ser incluídos e para qual população se aplicam os resultados.</a:t>
            </a:r>
            <a:endParaRPr lang="en-US" sz="2400" dirty="0"/>
          </a:p>
        </p:txBody>
      </p:sp>
      <p:sp>
        <p:nvSpPr>
          <p:cNvPr id="20484" name="Text Box 4"/>
          <p:cNvSpPr txBox="1">
            <a:spLocks noChangeArrowheads="1"/>
          </p:cNvSpPr>
          <p:nvPr/>
        </p:nvSpPr>
        <p:spPr bwMode="auto">
          <a:xfrm>
            <a:off x="457200" y="5911850"/>
            <a:ext cx="8305800" cy="366713"/>
          </a:xfrm>
          <a:prstGeom prst="rect">
            <a:avLst/>
          </a:prstGeom>
          <a:noFill/>
          <a:ln w="9525">
            <a:noFill/>
            <a:miter lim="800000"/>
            <a:headEnd/>
            <a:tailEnd/>
          </a:ln>
        </p:spPr>
        <p:txBody>
          <a:bodyPr>
            <a:spAutoFit/>
          </a:bodyPr>
          <a:lstStyle/>
          <a:p>
            <a:pPr algn="ctr"/>
            <a:r>
              <a:rPr lang="en-US">
                <a:solidFill>
                  <a:srgbClr val="FF6600"/>
                </a:solidFill>
              </a:rPr>
              <a:t>The Cambridge Dictionary of Statistics in the Medical Sciences</a:t>
            </a:r>
            <a:r>
              <a:rPr lang="pt-BR">
                <a:solidFill>
                  <a:srgbClr val="FF6600"/>
                </a:solidFill>
              </a:rPr>
              <a:t>. BS Everit -1995</a:t>
            </a:r>
            <a:endParaRPr lang="en-US">
              <a:solidFill>
                <a:srgbClr val="FF66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idx="4294967295"/>
          </p:nvPr>
        </p:nvSpPr>
        <p:spPr>
          <a:xfrm>
            <a:off x="638299" y="607621"/>
            <a:ext cx="7848600" cy="27432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cs typeface="Times New Roman" pitchFamily="18" charset="0"/>
              </a:rPr>
              <a:t>3- </a:t>
            </a:r>
            <a:r>
              <a:rPr lang="en-GB" sz="3200" b="1" dirty="0" err="1" smtClean="0">
                <a:cs typeface="Times New Roman" pitchFamily="18" charset="0"/>
              </a:rPr>
              <a:t>Efetividade</a:t>
            </a:r>
            <a:r>
              <a:rPr lang="en-GB" sz="3200" b="1" dirty="0" smtClean="0">
                <a:cs typeface="Times New Roman" pitchFamily="18" charset="0"/>
              </a:rPr>
              <a:t> de </a:t>
            </a:r>
            <a:r>
              <a:rPr lang="en-GB" sz="3200" b="1" dirty="0" err="1" smtClean="0">
                <a:cs typeface="Times New Roman" pitchFamily="18" charset="0"/>
              </a:rPr>
              <a:t>antibióticos</a:t>
            </a:r>
            <a:r>
              <a:rPr lang="en-GB" sz="3200" b="1" dirty="0" smtClean="0">
                <a:cs typeface="Times New Roman" pitchFamily="18" charset="0"/>
              </a:rPr>
              <a:t> </a:t>
            </a:r>
            <a:r>
              <a:rPr lang="en-GB" sz="3200" b="1" dirty="0" err="1" smtClean="0">
                <a:cs typeface="Times New Roman" pitchFamily="18" charset="0"/>
              </a:rPr>
              <a:t>em</a:t>
            </a:r>
            <a:r>
              <a:rPr lang="en-GB" sz="3200" b="1" dirty="0" smtClean="0">
                <a:cs typeface="Times New Roman" pitchFamily="18" charset="0"/>
              </a:rPr>
              <a:t> </a:t>
            </a:r>
            <a:r>
              <a:rPr lang="en-GB" sz="3200" b="1" dirty="0" err="1" smtClean="0">
                <a:cs typeface="Times New Roman" pitchFamily="18" charset="0"/>
              </a:rPr>
              <a:t>pacientes</a:t>
            </a:r>
            <a:r>
              <a:rPr lang="en-GB" sz="3200" b="1" dirty="0" smtClean="0">
                <a:cs typeface="Times New Roman" pitchFamily="18" charset="0"/>
              </a:rPr>
              <a:t> com trauma de </a:t>
            </a:r>
            <a:r>
              <a:rPr lang="en-GB" sz="3200" b="1" dirty="0" err="1" smtClean="0">
                <a:cs typeface="Times New Roman" pitchFamily="18" charset="0"/>
              </a:rPr>
              <a:t>tórax</a:t>
            </a:r>
            <a:r>
              <a:rPr lang="en-GB" sz="3200" b="1" dirty="0" smtClean="0">
                <a:cs typeface="Times New Roman" pitchFamily="18" charset="0"/>
              </a:rPr>
              <a:t> </a:t>
            </a:r>
            <a:r>
              <a:rPr lang="en-GB" sz="3200" b="1" dirty="0" err="1" smtClean="0">
                <a:cs typeface="Times New Roman" pitchFamily="18" charset="0"/>
              </a:rPr>
              <a:t>submetidos</a:t>
            </a:r>
            <a:r>
              <a:rPr lang="en-GB" sz="3200" b="1" dirty="0" smtClean="0">
                <a:cs typeface="Times New Roman" pitchFamily="18" charset="0"/>
              </a:rPr>
              <a:t> à </a:t>
            </a:r>
            <a:r>
              <a:rPr lang="en-GB" sz="3200" b="1" dirty="0" err="1" smtClean="0">
                <a:cs typeface="Times New Roman" pitchFamily="18" charset="0"/>
              </a:rPr>
              <a:t>toracostomia</a:t>
            </a:r>
            <a:r>
              <a:rPr lang="en-GB" sz="3200" b="1" dirty="0" smtClean="0">
                <a:cs typeface="Times New Roman" pitchFamily="18" charset="0"/>
              </a:rPr>
              <a:t> tubular </a:t>
            </a:r>
            <a:r>
              <a:rPr lang="en-GB" sz="3200" b="1" dirty="0" err="1" smtClean="0">
                <a:cs typeface="Times New Roman" pitchFamily="18" charset="0"/>
              </a:rPr>
              <a:t>fechada</a:t>
            </a:r>
            <a:r>
              <a:rPr lang="en-GB" sz="3200" b="1" dirty="0" smtClean="0">
                <a:cs typeface="Times New Roman" pitchFamily="18" charset="0"/>
              </a:rPr>
              <a:t> (</a:t>
            </a:r>
            <a:r>
              <a:rPr lang="en-GB" sz="3200" b="1" dirty="0" err="1" smtClean="0">
                <a:cs typeface="Times New Roman" pitchFamily="18" charset="0"/>
              </a:rPr>
              <a:t>drenagem</a:t>
            </a:r>
            <a:r>
              <a:rPr lang="en-GB" sz="3200" b="1" dirty="0" smtClean="0">
                <a:cs typeface="Times New Roman" pitchFamily="18" charset="0"/>
              </a:rPr>
              <a:t> </a:t>
            </a:r>
            <a:r>
              <a:rPr lang="en-GB" sz="3200" b="1" dirty="0" err="1" smtClean="0">
                <a:cs typeface="Times New Roman" pitchFamily="18" charset="0"/>
              </a:rPr>
              <a:t>torácica</a:t>
            </a:r>
            <a:r>
              <a:rPr lang="en-GB" sz="3200" b="1" dirty="0" smtClean="0">
                <a:cs typeface="Times New Roman" pitchFamily="18" charset="0"/>
              </a:rPr>
              <a:t>) : </a:t>
            </a:r>
            <a:r>
              <a:rPr lang="en-GB" sz="3200" dirty="0" err="1" smtClean="0">
                <a:cs typeface="Times New Roman" pitchFamily="18" charset="0"/>
              </a:rPr>
              <a:t>revisão</a:t>
            </a:r>
            <a:r>
              <a:rPr lang="en-GB" sz="3200" dirty="0" smtClean="0">
                <a:cs typeface="Times New Roman" pitchFamily="18" charset="0"/>
              </a:rPr>
              <a:t> </a:t>
            </a:r>
            <a:r>
              <a:rPr lang="en-GB" sz="3200" dirty="0" err="1" smtClean="0">
                <a:cs typeface="Times New Roman" pitchFamily="18" charset="0"/>
              </a:rPr>
              <a:t>sistemática</a:t>
            </a:r>
            <a:r>
              <a:rPr lang="en-GB" sz="3200" dirty="0" smtClean="0">
                <a:cs typeface="Times New Roman" pitchFamily="18" charset="0"/>
              </a:rPr>
              <a:t>.</a:t>
            </a:r>
            <a:r>
              <a:rPr lang="en-GB" sz="3200" b="1" dirty="0" smtClean="0">
                <a:cs typeface="Times New Roman" pitchFamily="18" charset="0"/>
              </a:rPr>
              <a:t/>
            </a:r>
            <a:br>
              <a:rPr lang="en-GB" sz="3200" b="1" dirty="0" smtClean="0">
                <a:cs typeface="Times New Roman" pitchFamily="18" charset="0"/>
              </a:rPr>
            </a:br>
            <a:endParaRPr lang="en-GB" sz="3200" b="1" dirty="0" smtClean="0">
              <a:cs typeface="Times New Roman" pitchFamily="18" charset="0"/>
            </a:endParaRPr>
          </a:p>
        </p:txBody>
      </p:sp>
      <p:sp>
        <p:nvSpPr>
          <p:cNvPr id="77827" name="Rectangle 2"/>
          <p:cNvSpPr>
            <a:spLocks noGrp="1" noChangeArrowheads="1"/>
          </p:cNvSpPr>
          <p:nvPr>
            <p:ph type="subTitle" idx="4294967295"/>
          </p:nvPr>
        </p:nvSpPr>
        <p:spPr>
          <a:xfrm>
            <a:off x="924049" y="3346059"/>
            <a:ext cx="7467600" cy="2239962"/>
          </a:xfrm>
        </p:spPr>
        <p:txBody>
          <a:bodyPr lIns="90000" tIns="46800" rIns="90000" bIns="46800"/>
          <a:lstStyle/>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smtClean="0">
                <a:cs typeface="Times New Roman" pitchFamily="18" charset="0"/>
              </a:rPr>
              <a:t>Pós</a:t>
            </a:r>
            <a:r>
              <a:rPr lang="en-GB" sz="2000" dirty="0" smtClean="0">
                <a:cs typeface="Times New Roman" pitchFamily="18" charset="0"/>
              </a:rPr>
              <a:t> </a:t>
            </a:r>
            <a:r>
              <a:rPr lang="en-GB" sz="2000" dirty="0" err="1" smtClean="0">
                <a:cs typeface="Times New Roman" pitchFamily="18" charset="0"/>
              </a:rPr>
              <a:t>graduando</a:t>
            </a:r>
            <a:r>
              <a:rPr lang="en-GB" sz="2000" dirty="0" smtClean="0">
                <a:cs typeface="Times New Roman" pitchFamily="18" charset="0"/>
              </a:rPr>
              <a:t>: Claudio </a:t>
            </a:r>
            <a:r>
              <a:rPr lang="en-GB" sz="2000" dirty="0" err="1" smtClean="0">
                <a:cs typeface="Times New Roman" pitchFamily="18" charset="0"/>
              </a:rPr>
              <a:t>Rubira</a:t>
            </a:r>
            <a:endParaRPr lang="en-GB" sz="2000" dirty="0" smtClean="0">
              <a:cs typeface="Times New Roman" pitchFamily="18" charset="0"/>
            </a:endParaRPr>
          </a:p>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smtClean="0">
                <a:cs typeface="Times New Roman" pitchFamily="18" charset="0"/>
              </a:rPr>
              <a:t>Orientador</a:t>
            </a:r>
            <a:r>
              <a:rPr lang="en-GB" sz="2000" dirty="0" smtClean="0">
                <a:cs typeface="Times New Roman" pitchFamily="18" charset="0"/>
              </a:rPr>
              <a:t>: Prof. </a:t>
            </a:r>
            <a:r>
              <a:rPr lang="en-GB" sz="2000" dirty="0" err="1" smtClean="0">
                <a:cs typeface="Times New Roman" pitchFamily="18" charset="0"/>
              </a:rPr>
              <a:t>Dr.</a:t>
            </a:r>
            <a:r>
              <a:rPr lang="en-GB" sz="2000" dirty="0" smtClean="0">
                <a:cs typeface="Times New Roman" pitchFamily="18" charset="0"/>
              </a:rPr>
              <a:t> </a:t>
            </a:r>
            <a:r>
              <a:rPr lang="en-GB" sz="2000" dirty="0" err="1" smtClean="0">
                <a:cs typeface="Times New Roman" pitchFamily="18" charset="0"/>
              </a:rPr>
              <a:t>Antônio</a:t>
            </a:r>
            <a:r>
              <a:rPr lang="en-GB" sz="2000" dirty="0" smtClean="0">
                <a:cs typeface="Times New Roman" pitchFamily="18" charset="0"/>
              </a:rPr>
              <a:t> José Maria </a:t>
            </a:r>
            <a:r>
              <a:rPr lang="en-GB" sz="2000" dirty="0" err="1" smtClean="0">
                <a:cs typeface="Times New Roman" pitchFamily="18" charset="0"/>
              </a:rPr>
              <a:t>Catâneo</a:t>
            </a:r>
            <a:r>
              <a:rPr lang="en-GB" sz="2000" dirty="0" smtClean="0">
                <a:cs typeface="Times New Roman" pitchFamily="18" charset="0"/>
              </a:rPr>
              <a:t>.</a:t>
            </a:r>
          </a:p>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cs typeface="Times New Roman" pitchFamily="18" charset="0"/>
              </a:rPr>
              <a:t>Co-</a:t>
            </a:r>
            <a:r>
              <a:rPr lang="en-GB" sz="2000" dirty="0" err="1" smtClean="0">
                <a:cs typeface="Times New Roman" pitchFamily="18" charset="0"/>
              </a:rPr>
              <a:t>orientador</a:t>
            </a:r>
            <a:r>
              <a:rPr lang="en-GB" sz="2000" dirty="0" smtClean="0">
                <a:cs typeface="Times New Roman" pitchFamily="18" charset="0"/>
              </a:rPr>
              <a:t>: Prof. </a:t>
            </a:r>
            <a:r>
              <a:rPr lang="en-GB" sz="2000" dirty="0" err="1" smtClean="0">
                <a:cs typeface="Times New Roman" pitchFamily="18" charset="0"/>
              </a:rPr>
              <a:t>Dr.</a:t>
            </a:r>
            <a:r>
              <a:rPr lang="en-GB" sz="2000" dirty="0" smtClean="0">
                <a:cs typeface="Times New Roman" pitchFamily="18" charset="0"/>
              </a:rPr>
              <a:t> Paulo Eduardo de Oliveira </a:t>
            </a:r>
            <a:r>
              <a:rPr lang="en-GB" sz="2000" dirty="0" err="1" smtClean="0">
                <a:cs typeface="Times New Roman" pitchFamily="18" charset="0"/>
              </a:rPr>
              <a:t>Carvalho</a:t>
            </a:r>
            <a:r>
              <a:rPr lang="en-GB" sz="2000" dirty="0" smtClean="0">
                <a:cs typeface="Times New Roman" pitchFamily="18" charset="0"/>
              </a:rPr>
              <a:t>.</a:t>
            </a:r>
          </a:p>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cs typeface="Times New Roman" pitchFamily="18" charset="0"/>
              </a:rPr>
              <a:t>	</a:t>
            </a:r>
          </a:p>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cs typeface="Times New Roman" pitchFamily="18" charset="0"/>
            </a:endParaRPr>
          </a:p>
          <a:p>
            <a:pPr marL="0" indent="0"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cs typeface="Times New Roman" pitchFamily="18" charset="0"/>
              </a:rPr>
              <a:t>			                          </a:t>
            </a:r>
            <a:r>
              <a:rPr lang="en-GB" sz="2000" dirty="0" err="1" smtClean="0">
                <a:cs typeface="Times New Roman" pitchFamily="18" charset="0"/>
              </a:rPr>
              <a:t>Botucatu</a:t>
            </a:r>
            <a:r>
              <a:rPr lang="en-GB" sz="2000" dirty="0" smtClean="0">
                <a:cs typeface="Times New Roman" pitchFamily="18" charset="0"/>
              </a:rPr>
              <a:t> 2007</a:t>
            </a:r>
          </a:p>
          <a:p>
            <a:pPr marL="0" indent="0" algn="ctr" defTabSz="449263" eaLnBrk="1" hangingPunct="1">
              <a:spcBef>
                <a:spcPts val="500"/>
              </a:spcBef>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idx="4294967295"/>
          </p:nvPr>
        </p:nvSpPr>
        <p:spPr>
          <a:xfrm>
            <a:off x="673924" y="357353"/>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t>JUSTIFICATIVA</a:t>
            </a:r>
          </a:p>
        </p:txBody>
      </p:sp>
      <p:sp>
        <p:nvSpPr>
          <p:cNvPr id="78851" name="Rectangle 2"/>
          <p:cNvSpPr>
            <a:spLocks noGrp="1" noChangeArrowheads="1"/>
          </p:cNvSpPr>
          <p:nvPr>
            <p:ph type="body" idx="4294967295"/>
          </p:nvPr>
        </p:nvSpPr>
        <p:spPr>
          <a:xfrm>
            <a:off x="581890" y="1814945"/>
            <a:ext cx="7903235" cy="4083050"/>
          </a:xfrm>
        </p:spPr>
        <p:txBody>
          <a:bodyPr lIns="90000" tIns="46800" rIns="90000" bIns="46800"/>
          <a:lstStyle/>
          <a:p>
            <a:pPr marL="339725" indent="-339725" algn="just" defTabSz="449263" eaLnBrk="1" hangingPunct="1">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cs typeface="Times New Roman" pitchFamily="18" charset="0"/>
              </a:rPr>
              <a:t>Ainda</a:t>
            </a:r>
            <a:r>
              <a:rPr lang="en-GB" sz="2800" dirty="0" smtClean="0">
                <a:cs typeface="Times New Roman" pitchFamily="18" charset="0"/>
              </a:rPr>
              <a:t> </a:t>
            </a:r>
            <a:r>
              <a:rPr lang="en-GB" sz="2800" dirty="0" err="1" smtClean="0">
                <a:cs typeface="Times New Roman" pitchFamily="18" charset="0"/>
              </a:rPr>
              <a:t>não</a:t>
            </a:r>
            <a:r>
              <a:rPr lang="en-GB" sz="2800" dirty="0" smtClean="0">
                <a:cs typeface="Times New Roman" pitchFamily="18" charset="0"/>
              </a:rPr>
              <a:t> se </a:t>
            </a:r>
            <a:r>
              <a:rPr lang="en-GB" sz="2800" dirty="0" err="1" smtClean="0">
                <a:cs typeface="Times New Roman" pitchFamily="18" charset="0"/>
              </a:rPr>
              <a:t>demonstrou</a:t>
            </a:r>
            <a:r>
              <a:rPr lang="en-GB" sz="2800" dirty="0" smtClean="0">
                <a:cs typeface="Times New Roman" pitchFamily="18" charset="0"/>
              </a:rPr>
              <a:t> </a:t>
            </a:r>
            <a:r>
              <a:rPr lang="en-GB" sz="2800" dirty="0" err="1" smtClean="0">
                <a:cs typeface="Times New Roman" pitchFamily="18" charset="0"/>
              </a:rPr>
              <a:t>uma</a:t>
            </a:r>
            <a:r>
              <a:rPr lang="en-GB" sz="2800" dirty="0" smtClean="0">
                <a:cs typeface="Times New Roman" pitchFamily="18" charset="0"/>
              </a:rPr>
              <a:t> </a:t>
            </a:r>
            <a:r>
              <a:rPr lang="en-GB" sz="2800" dirty="0" err="1" smtClean="0">
                <a:cs typeface="Times New Roman" pitchFamily="18" charset="0"/>
              </a:rPr>
              <a:t>clara</a:t>
            </a:r>
            <a:r>
              <a:rPr lang="en-GB" sz="2800" dirty="0" smtClean="0">
                <a:cs typeface="Times New Roman" pitchFamily="18" charset="0"/>
              </a:rPr>
              <a:t> </a:t>
            </a:r>
            <a:r>
              <a:rPr lang="en-GB" sz="2800" dirty="0" err="1" smtClean="0">
                <a:cs typeface="Times New Roman" pitchFamily="18" charset="0"/>
              </a:rPr>
              <a:t>vantagem</a:t>
            </a:r>
            <a:r>
              <a:rPr lang="en-GB" sz="2800" dirty="0" smtClean="0">
                <a:cs typeface="Times New Roman" pitchFamily="18" charset="0"/>
              </a:rPr>
              <a:t> no </a:t>
            </a:r>
            <a:r>
              <a:rPr lang="en-GB" sz="2800" dirty="0" err="1" smtClean="0">
                <a:cs typeface="Times New Roman" pitchFamily="18" charset="0"/>
              </a:rPr>
              <a:t>uso</a:t>
            </a:r>
            <a:r>
              <a:rPr lang="en-GB" sz="2800" dirty="0" smtClean="0">
                <a:cs typeface="Times New Roman" pitchFamily="18" charset="0"/>
              </a:rPr>
              <a:t> de </a:t>
            </a:r>
            <a:r>
              <a:rPr lang="en-GB" sz="2800" dirty="0" err="1" smtClean="0">
                <a:cs typeface="Times New Roman" pitchFamily="18" charset="0"/>
              </a:rPr>
              <a:t>antibióticos</a:t>
            </a:r>
            <a:r>
              <a:rPr lang="en-GB" sz="2800" dirty="0" smtClean="0">
                <a:cs typeface="Times New Roman" pitchFamily="18" charset="0"/>
              </a:rPr>
              <a:t> </a:t>
            </a:r>
            <a:r>
              <a:rPr lang="en-GB" sz="2800" dirty="0" err="1" smtClean="0">
                <a:cs typeface="Times New Roman" pitchFamily="18" charset="0"/>
              </a:rPr>
              <a:t>em</a:t>
            </a:r>
            <a:r>
              <a:rPr lang="en-GB" sz="2800" dirty="0" smtClean="0">
                <a:cs typeface="Times New Roman" pitchFamily="18" charset="0"/>
              </a:rPr>
              <a:t> </a:t>
            </a:r>
            <a:r>
              <a:rPr lang="en-GB" sz="2800" dirty="0" err="1" smtClean="0">
                <a:cs typeface="Times New Roman" pitchFamily="18" charset="0"/>
              </a:rPr>
              <a:t>termos</a:t>
            </a:r>
            <a:r>
              <a:rPr lang="en-GB" sz="2800" dirty="0" smtClean="0">
                <a:cs typeface="Times New Roman" pitchFamily="18" charset="0"/>
              </a:rPr>
              <a:t> de </a:t>
            </a:r>
            <a:r>
              <a:rPr lang="en-GB" sz="2800" dirty="0" err="1" smtClean="0">
                <a:cs typeface="Times New Roman" pitchFamily="18" charset="0"/>
              </a:rPr>
              <a:t>redução</a:t>
            </a:r>
            <a:r>
              <a:rPr lang="en-GB" sz="2800" dirty="0" smtClean="0">
                <a:cs typeface="Times New Roman" pitchFamily="18" charset="0"/>
              </a:rPr>
              <a:t> da </a:t>
            </a:r>
            <a:r>
              <a:rPr lang="en-GB" sz="2800" dirty="0" err="1" smtClean="0">
                <a:cs typeface="Times New Roman" pitchFamily="18" charset="0"/>
              </a:rPr>
              <a:t>incidência</a:t>
            </a:r>
            <a:r>
              <a:rPr lang="en-GB" sz="2800" dirty="0" smtClean="0">
                <a:cs typeface="Times New Roman" pitchFamily="18" charset="0"/>
              </a:rPr>
              <a:t> de </a:t>
            </a:r>
            <a:r>
              <a:rPr lang="en-GB" sz="2800" dirty="0" err="1" smtClean="0">
                <a:cs typeface="Times New Roman" pitchFamily="18" charset="0"/>
              </a:rPr>
              <a:t>empiema</a:t>
            </a:r>
            <a:r>
              <a:rPr lang="en-GB" sz="2800" dirty="0" smtClean="0">
                <a:cs typeface="Times New Roman" pitchFamily="18" charset="0"/>
              </a:rPr>
              <a:t> </a:t>
            </a:r>
            <a:r>
              <a:rPr lang="en-GB" sz="2800" dirty="0" err="1" smtClean="0">
                <a:cs typeface="Times New Roman" pitchFamily="18" charset="0"/>
              </a:rPr>
              <a:t>pós</a:t>
            </a:r>
            <a:r>
              <a:rPr lang="en-GB" sz="2800" dirty="0" smtClean="0">
                <a:cs typeface="Times New Roman" pitchFamily="18" charset="0"/>
              </a:rPr>
              <a:t> </a:t>
            </a:r>
            <a:r>
              <a:rPr lang="en-GB" sz="2800" dirty="0" err="1" smtClean="0">
                <a:cs typeface="Times New Roman" pitchFamily="18" charset="0"/>
              </a:rPr>
              <a:t>traumático</a:t>
            </a:r>
            <a:r>
              <a:rPr lang="en-GB" sz="2800" dirty="0" smtClean="0">
                <a:cs typeface="Times New Roman" pitchFamily="18" charset="0"/>
              </a:rPr>
              <a:t>.</a:t>
            </a:r>
          </a:p>
          <a:p>
            <a:pPr marL="339725" indent="-339725" algn="just" defTabSz="449263" eaLnBrk="1" hangingPunct="1">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cs typeface="Times New Roman" pitchFamily="18" charset="0"/>
            </a:endParaRPr>
          </a:p>
          <a:p>
            <a:pPr marL="339725" indent="-339725" algn="just" defTabSz="449263" eaLnBrk="1" hangingPunct="1">
              <a:spcBef>
                <a:spcPts val="7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cs typeface="Times New Roman" pitchFamily="18" charset="0"/>
              </a:rPr>
              <a:t>Resultados</a:t>
            </a:r>
            <a:r>
              <a:rPr lang="en-GB" sz="2800" dirty="0" smtClean="0">
                <a:cs typeface="Times New Roman" pitchFamily="18" charset="0"/>
              </a:rPr>
              <a:t> </a:t>
            </a:r>
            <a:r>
              <a:rPr lang="en-GB" sz="2800" dirty="0" err="1" smtClean="0">
                <a:cs typeface="Times New Roman" pitchFamily="18" charset="0"/>
              </a:rPr>
              <a:t>contraditórios</a:t>
            </a:r>
            <a:r>
              <a:rPr lang="en-GB" sz="2800" dirty="0" smtClean="0">
                <a:cs typeface="Times New Roman" pitchFamily="18" charset="0"/>
              </a:rPr>
              <a:t> </a:t>
            </a:r>
            <a:r>
              <a:rPr lang="en-GB" sz="2800" dirty="0" err="1" smtClean="0">
                <a:cs typeface="Times New Roman" pitchFamily="18" charset="0"/>
              </a:rPr>
              <a:t>provavelmente</a:t>
            </a:r>
            <a:r>
              <a:rPr lang="en-GB" sz="2800" dirty="0" smtClean="0">
                <a:cs typeface="Times New Roman" pitchFamily="18" charset="0"/>
              </a:rPr>
              <a:t> </a:t>
            </a:r>
            <a:r>
              <a:rPr lang="en-GB" sz="2800" dirty="0" err="1" smtClean="0">
                <a:cs typeface="Times New Roman" pitchFamily="18" charset="0"/>
              </a:rPr>
              <a:t>devido</a:t>
            </a:r>
            <a:r>
              <a:rPr lang="en-GB" sz="2800" dirty="0" smtClean="0">
                <a:cs typeface="Times New Roman" pitchFamily="18" charset="0"/>
              </a:rPr>
              <a:t> a </a:t>
            </a:r>
            <a:r>
              <a:rPr lang="en-GB" sz="2800" dirty="0" err="1" smtClean="0">
                <a:cs typeface="Times New Roman" pitchFamily="18" charset="0"/>
              </a:rPr>
              <a:t>estudos</a:t>
            </a:r>
            <a:r>
              <a:rPr lang="en-GB" sz="2800" dirty="0" smtClean="0">
                <a:cs typeface="Times New Roman" pitchFamily="18" charset="0"/>
              </a:rPr>
              <a:t> de </a:t>
            </a:r>
            <a:r>
              <a:rPr lang="en-GB" sz="2800" dirty="0" err="1" smtClean="0">
                <a:cs typeface="Times New Roman" pitchFamily="18" charset="0"/>
              </a:rPr>
              <a:t>diferentes</a:t>
            </a:r>
            <a:r>
              <a:rPr lang="en-GB" sz="2800" dirty="0" smtClean="0">
                <a:cs typeface="Times New Roman" pitchFamily="18" charset="0"/>
              </a:rPr>
              <a:t> </a:t>
            </a:r>
            <a:r>
              <a:rPr lang="en-GB" sz="2800" dirty="0" err="1" smtClean="0">
                <a:cs typeface="Times New Roman" pitchFamily="18" charset="0"/>
              </a:rPr>
              <a:t>desenhos</a:t>
            </a:r>
            <a:r>
              <a:rPr lang="en-GB" sz="2800" dirty="0" smtClean="0">
                <a:cs typeface="Times New Roman" pitchFamily="18" charset="0"/>
              </a:rPr>
              <a:t>, </a:t>
            </a:r>
            <a:r>
              <a:rPr lang="en-GB" sz="2800" dirty="0" err="1" smtClean="0">
                <a:cs typeface="Times New Roman" pitchFamily="18" charset="0"/>
              </a:rPr>
              <a:t>tamanhos</a:t>
            </a:r>
            <a:r>
              <a:rPr lang="en-GB" sz="2800" dirty="0" smtClean="0">
                <a:cs typeface="Times New Roman" pitchFamily="18" charset="0"/>
              </a:rPr>
              <a:t>, </a:t>
            </a:r>
            <a:r>
              <a:rPr lang="en-GB" sz="2800" dirty="0" err="1" smtClean="0">
                <a:cs typeface="Times New Roman" pitchFamily="18" charset="0"/>
              </a:rPr>
              <a:t>escolha</a:t>
            </a:r>
            <a:r>
              <a:rPr lang="en-GB" sz="2800" dirty="0" smtClean="0">
                <a:cs typeface="Times New Roman" pitchFamily="18" charset="0"/>
              </a:rPr>
              <a:t> de </a:t>
            </a:r>
            <a:r>
              <a:rPr lang="en-GB" sz="2800" dirty="0" err="1" smtClean="0">
                <a:cs typeface="Times New Roman" pitchFamily="18" charset="0"/>
              </a:rPr>
              <a:t>antibióticos</a:t>
            </a:r>
            <a:r>
              <a:rPr lang="en-GB" sz="2800" dirty="0" smtClean="0">
                <a:cs typeface="Times New Roman" pitchFamily="18" charset="0"/>
              </a:rPr>
              <a:t>, </a:t>
            </a:r>
            <a:r>
              <a:rPr lang="en-GB" sz="2800" dirty="0" err="1" smtClean="0">
                <a:cs typeface="Times New Roman" pitchFamily="18" charset="0"/>
              </a:rPr>
              <a:t>duração</a:t>
            </a:r>
            <a:r>
              <a:rPr lang="en-GB" sz="2800" dirty="0" smtClean="0">
                <a:cs typeface="Times New Roman" pitchFamily="18" charset="0"/>
              </a:rPr>
              <a:t> da </a:t>
            </a:r>
            <a:r>
              <a:rPr lang="en-GB" sz="2800" dirty="0" err="1" smtClean="0">
                <a:cs typeface="Times New Roman" pitchFamily="18" charset="0"/>
              </a:rPr>
              <a:t>terapia</a:t>
            </a:r>
            <a:r>
              <a:rPr lang="en-GB" sz="2800" dirty="0" smtClean="0">
                <a:cs typeface="Times New Roman" pitchFamily="18" charset="0"/>
              </a:rPr>
              <a:t> e </a:t>
            </a:r>
            <a:r>
              <a:rPr lang="en-GB" sz="2800" dirty="0" err="1" smtClean="0">
                <a:cs typeface="Times New Roman" pitchFamily="18" charset="0"/>
              </a:rPr>
              <a:t>mesmo</a:t>
            </a:r>
            <a:r>
              <a:rPr lang="en-GB" sz="2800" dirty="0" smtClean="0">
                <a:cs typeface="Times New Roman" pitchFamily="18" charset="0"/>
              </a:rPr>
              <a:t>  </a:t>
            </a:r>
            <a:r>
              <a:rPr lang="en-GB" sz="2800" dirty="0" err="1" smtClean="0">
                <a:cs typeface="Times New Roman" pitchFamily="18" charset="0"/>
              </a:rPr>
              <a:t>populações</a:t>
            </a:r>
            <a:r>
              <a:rPr lang="en-GB" sz="2800" dirty="0" smtClean="0">
                <a:cs typeface="Times New Roman" pitchFamily="18" charset="0"/>
              </a:rPr>
              <a:t> </a:t>
            </a:r>
            <a:r>
              <a:rPr lang="en-GB" sz="2800" dirty="0" err="1" smtClean="0">
                <a:cs typeface="Times New Roman" pitchFamily="18" charset="0"/>
              </a:rPr>
              <a:t>diferentes</a:t>
            </a:r>
            <a:r>
              <a:rPr lang="en-GB" sz="2800" dirty="0" smtClean="0">
                <a:cs typeface="Times New Roman" pitchFamily="18" charset="0"/>
              </a:rPr>
              <a:t> </a:t>
            </a:r>
            <a:r>
              <a:rPr lang="en-GB" sz="2800" dirty="0" err="1" smtClean="0">
                <a:cs typeface="Times New Roman" pitchFamily="18" charset="0"/>
              </a:rPr>
              <a:t>em</a:t>
            </a:r>
            <a:r>
              <a:rPr lang="en-GB" sz="2800" dirty="0" smtClean="0">
                <a:cs typeface="Times New Roman" pitchFamily="18" charset="0"/>
              </a:rPr>
              <a:t> </a:t>
            </a:r>
            <a:r>
              <a:rPr lang="en-GB" sz="2800" dirty="0" err="1" smtClean="0">
                <a:cs typeface="Times New Roman" pitchFamily="18" charset="0"/>
              </a:rPr>
              <a:t>relação</a:t>
            </a:r>
            <a:r>
              <a:rPr lang="en-GB" sz="2800" dirty="0" smtClean="0">
                <a:cs typeface="Times New Roman" pitchFamily="18" charset="0"/>
              </a:rPr>
              <a:t> </a:t>
            </a:r>
            <a:r>
              <a:rPr lang="en-GB" sz="2800" dirty="0" err="1" smtClean="0">
                <a:cs typeface="Times New Roman" pitchFamily="18" charset="0"/>
              </a:rPr>
              <a:t>ao</a:t>
            </a:r>
            <a:r>
              <a:rPr lang="en-GB" sz="2800" dirty="0" smtClean="0">
                <a:cs typeface="Times New Roman" pitchFamily="18" charset="0"/>
              </a:rPr>
              <a:t> </a:t>
            </a:r>
            <a:r>
              <a:rPr lang="en-GB" sz="2800" dirty="0" err="1" smtClean="0">
                <a:cs typeface="Times New Roman" pitchFamily="18" charset="0"/>
              </a:rPr>
              <a:t>tipo</a:t>
            </a:r>
            <a:r>
              <a:rPr lang="en-GB" sz="2800" dirty="0" smtClean="0">
                <a:cs typeface="Times New Roman" pitchFamily="18" charset="0"/>
              </a:rPr>
              <a:t> de trauma.</a:t>
            </a:r>
          </a:p>
          <a:p>
            <a:pPr marL="339725" indent="-339725" defTabSz="449263" eaLnBrk="1" hangingPunct="1">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p>
          <a:p>
            <a:pPr marL="339725" indent="-339725" defTabSz="449263" eaLnBrk="1" hangingPunct="1">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4294967295"/>
          </p:nvPr>
        </p:nvSpPr>
        <p:spPr>
          <a:xfrm>
            <a:off x="685800" y="1981201"/>
            <a:ext cx="7775575" cy="2863932"/>
          </a:xfrm>
        </p:spPr>
        <p:txBody>
          <a:bodyPr lIns="90000" tIns="46800" rIns="90000" bIns="46800"/>
          <a:lstStyle/>
          <a:p>
            <a:pPr algn="just"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smtClean="0">
                <a:cs typeface="Times New Roman" pitchFamily="18" charset="0"/>
              </a:rPr>
              <a:t>HIPÓTESE</a:t>
            </a:r>
          </a:p>
          <a:p>
            <a:pPr marL="739775" lvl="1" indent="-282575"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cs typeface="Times New Roman" pitchFamily="18" charset="0"/>
            </a:endParaRPr>
          </a:p>
          <a:p>
            <a:pPr lvl="1" algn="just" defTabSz="449263" eaLnBrk="1" hangingPunct="1">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A </a:t>
            </a:r>
            <a:r>
              <a:rPr lang="en-GB" dirty="0" err="1" smtClean="0">
                <a:cs typeface="Times New Roman" pitchFamily="18" charset="0"/>
              </a:rPr>
              <a:t>administração</a:t>
            </a:r>
            <a:r>
              <a:rPr lang="en-GB" dirty="0" smtClean="0">
                <a:cs typeface="Times New Roman" pitchFamily="18" charset="0"/>
              </a:rPr>
              <a:t> de </a:t>
            </a:r>
            <a:r>
              <a:rPr lang="en-GB" dirty="0" err="1" smtClean="0">
                <a:cs typeface="Times New Roman" pitchFamily="18" charset="0"/>
              </a:rPr>
              <a:t>antibióticos</a:t>
            </a:r>
            <a:r>
              <a:rPr lang="en-GB" dirty="0" smtClean="0">
                <a:cs typeface="Times New Roman" pitchFamily="18" charset="0"/>
              </a:rPr>
              <a:t> </a:t>
            </a:r>
            <a:r>
              <a:rPr lang="en-GB" dirty="0" err="1" smtClean="0">
                <a:cs typeface="Times New Roman" pitchFamily="18" charset="0"/>
              </a:rPr>
              <a:t>em</a:t>
            </a:r>
            <a:r>
              <a:rPr lang="en-GB" dirty="0" smtClean="0">
                <a:cs typeface="Times New Roman" pitchFamily="18" charset="0"/>
              </a:rPr>
              <a:t> </a:t>
            </a:r>
            <a:r>
              <a:rPr lang="en-GB" dirty="0" err="1" smtClean="0">
                <a:cs typeface="Times New Roman" pitchFamily="18" charset="0"/>
              </a:rPr>
              <a:t>pacientes</a:t>
            </a:r>
            <a:r>
              <a:rPr lang="en-GB" dirty="0" smtClean="0">
                <a:cs typeface="Times New Roman" pitchFamily="18" charset="0"/>
              </a:rPr>
              <a:t> com trauma </a:t>
            </a:r>
            <a:r>
              <a:rPr lang="en-GB" dirty="0" err="1" smtClean="0">
                <a:cs typeface="Times New Roman" pitchFamily="18" charset="0"/>
              </a:rPr>
              <a:t>torácico</a:t>
            </a:r>
            <a:r>
              <a:rPr lang="en-GB" dirty="0" smtClean="0">
                <a:cs typeface="Times New Roman" pitchFamily="18" charset="0"/>
              </a:rPr>
              <a:t> </a:t>
            </a:r>
            <a:r>
              <a:rPr lang="en-GB" dirty="0" err="1" smtClean="0">
                <a:cs typeface="Times New Roman" pitchFamily="18" charset="0"/>
              </a:rPr>
              <a:t>submetidos</a:t>
            </a:r>
            <a:r>
              <a:rPr lang="en-GB" dirty="0" smtClean="0">
                <a:cs typeface="Times New Roman" pitchFamily="18" charset="0"/>
              </a:rPr>
              <a:t> a </a:t>
            </a:r>
            <a:r>
              <a:rPr lang="en-GB" dirty="0" err="1" smtClean="0">
                <a:cs typeface="Times New Roman" pitchFamily="18" charset="0"/>
              </a:rPr>
              <a:t>drenagem</a:t>
            </a:r>
            <a:r>
              <a:rPr lang="en-GB" dirty="0" smtClean="0">
                <a:cs typeface="Times New Roman" pitchFamily="18" charset="0"/>
              </a:rPr>
              <a:t> </a:t>
            </a:r>
            <a:r>
              <a:rPr lang="en-GB" dirty="0" err="1" smtClean="0">
                <a:cs typeface="Times New Roman" pitchFamily="18" charset="0"/>
              </a:rPr>
              <a:t>torácica</a:t>
            </a:r>
            <a:r>
              <a:rPr lang="en-GB" dirty="0" smtClean="0">
                <a:cs typeface="Times New Roman" pitchFamily="18" charset="0"/>
              </a:rPr>
              <a:t> </a:t>
            </a:r>
            <a:r>
              <a:rPr lang="en-GB" dirty="0" err="1" smtClean="0">
                <a:cs typeface="Times New Roman" pitchFamily="18" charset="0"/>
              </a:rPr>
              <a:t>reduz</a:t>
            </a:r>
            <a:r>
              <a:rPr lang="en-GB" dirty="0" smtClean="0">
                <a:cs typeface="Times New Roman" pitchFamily="18" charset="0"/>
              </a:rPr>
              <a:t> a </a:t>
            </a:r>
            <a:r>
              <a:rPr lang="en-GB" dirty="0" err="1" smtClean="0">
                <a:cs typeface="Times New Roman" pitchFamily="18" charset="0"/>
              </a:rPr>
              <a:t>incidência</a:t>
            </a:r>
            <a:r>
              <a:rPr lang="en-GB" dirty="0" smtClean="0">
                <a:cs typeface="Times New Roman" pitchFamily="18" charset="0"/>
              </a:rPr>
              <a:t> de </a:t>
            </a:r>
            <a:r>
              <a:rPr lang="en-GB" dirty="0" err="1" smtClean="0">
                <a:cs typeface="Times New Roman" pitchFamily="18" charset="0"/>
              </a:rPr>
              <a:t>empiema</a:t>
            </a:r>
            <a:r>
              <a:rPr lang="en-GB" dirty="0" smtClean="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4294967295"/>
          </p:nvPr>
        </p:nvSpPr>
        <p:spPr>
          <a:xfrm>
            <a:off x="583562" y="1891332"/>
            <a:ext cx="8049800" cy="2645043"/>
          </a:xfrm>
        </p:spPr>
        <p:txBody>
          <a:bodyPr lIns="90000" tIns="46800" rIns="90000" bIns="46800"/>
          <a:lstStyle/>
          <a:p>
            <a:pPr algn="just"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OBJETIVO</a:t>
            </a:r>
          </a:p>
          <a:p>
            <a:pPr algn="just"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800" dirty="0" smtClean="0">
              <a:cs typeface="Times New Roman" pitchFamily="18" charset="0"/>
            </a:endParaRPr>
          </a:p>
          <a:p>
            <a:pPr lvl="1" algn="just" defTabSz="449263" eaLnBrk="1" hangingPunct="1">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cs typeface="Times New Roman" pitchFamily="18" charset="0"/>
              </a:rPr>
              <a:t>Avaliar</a:t>
            </a:r>
            <a:r>
              <a:rPr lang="en-GB" dirty="0" smtClean="0">
                <a:cs typeface="Times New Roman" pitchFamily="18" charset="0"/>
              </a:rPr>
              <a:t> a </a:t>
            </a:r>
            <a:r>
              <a:rPr lang="en-GB" dirty="0" err="1" smtClean="0">
                <a:cs typeface="Times New Roman" pitchFamily="18" charset="0"/>
              </a:rPr>
              <a:t>efetividade</a:t>
            </a:r>
            <a:r>
              <a:rPr lang="en-GB" dirty="0" smtClean="0">
                <a:cs typeface="Times New Roman" pitchFamily="18" charset="0"/>
              </a:rPr>
              <a:t> da </a:t>
            </a:r>
            <a:r>
              <a:rPr lang="en-GB" dirty="0" err="1" smtClean="0">
                <a:cs typeface="Times New Roman" pitchFamily="18" charset="0"/>
              </a:rPr>
              <a:t>administração</a:t>
            </a:r>
            <a:r>
              <a:rPr lang="en-GB" dirty="0" smtClean="0">
                <a:cs typeface="Times New Roman" pitchFamily="18" charset="0"/>
              </a:rPr>
              <a:t> de </a:t>
            </a:r>
            <a:r>
              <a:rPr lang="en-GB" dirty="0" err="1" smtClean="0">
                <a:cs typeface="Times New Roman" pitchFamily="18" charset="0"/>
              </a:rPr>
              <a:t>antibiótico</a:t>
            </a:r>
            <a:r>
              <a:rPr lang="en-GB" dirty="0" smtClean="0">
                <a:cs typeface="Times New Roman" pitchFamily="18" charset="0"/>
              </a:rPr>
              <a:t> </a:t>
            </a:r>
            <a:r>
              <a:rPr lang="en-GB" dirty="0" err="1" smtClean="0">
                <a:cs typeface="Times New Roman" pitchFamily="18" charset="0"/>
              </a:rPr>
              <a:t>na</a:t>
            </a:r>
            <a:r>
              <a:rPr lang="en-GB" dirty="0" smtClean="0">
                <a:cs typeface="Times New Roman" pitchFamily="18" charset="0"/>
              </a:rPr>
              <a:t> </a:t>
            </a:r>
            <a:r>
              <a:rPr lang="en-GB" dirty="0" err="1" smtClean="0">
                <a:cs typeface="Times New Roman" pitchFamily="18" charset="0"/>
              </a:rPr>
              <a:t>redução</a:t>
            </a:r>
            <a:r>
              <a:rPr lang="en-GB" dirty="0" smtClean="0">
                <a:cs typeface="Times New Roman" pitchFamily="18" charset="0"/>
              </a:rPr>
              <a:t> de </a:t>
            </a:r>
            <a:r>
              <a:rPr lang="en-GB" dirty="0" err="1" smtClean="0">
                <a:cs typeface="Times New Roman" pitchFamily="18" charset="0"/>
              </a:rPr>
              <a:t>empiema</a:t>
            </a:r>
            <a:r>
              <a:rPr lang="en-GB" dirty="0" smtClean="0">
                <a:cs typeface="Times New Roman" pitchFamily="18" charset="0"/>
              </a:rPr>
              <a:t> </a:t>
            </a:r>
            <a:r>
              <a:rPr lang="en-GB" dirty="0" err="1" smtClean="0">
                <a:cs typeface="Times New Roman" pitchFamily="18" charset="0"/>
              </a:rPr>
              <a:t>em</a:t>
            </a:r>
            <a:r>
              <a:rPr lang="en-GB" dirty="0" smtClean="0">
                <a:cs typeface="Times New Roman" pitchFamily="18" charset="0"/>
              </a:rPr>
              <a:t> </a:t>
            </a:r>
            <a:r>
              <a:rPr lang="en-GB" dirty="0" err="1" smtClean="0">
                <a:cs typeface="Times New Roman" pitchFamily="18" charset="0"/>
              </a:rPr>
              <a:t>pacientes</a:t>
            </a:r>
            <a:r>
              <a:rPr lang="en-GB" dirty="0" smtClean="0">
                <a:cs typeface="Times New Roman" pitchFamily="18" charset="0"/>
              </a:rPr>
              <a:t> com trauma </a:t>
            </a:r>
            <a:r>
              <a:rPr lang="en-GB" dirty="0" err="1" smtClean="0">
                <a:cs typeface="Times New Roman" pitchFamily="18" charset="0"/>
              </a:rPr>
              <a:t>torácico</a:t>
            </a:r>
            <a:r>
              <a:rPr lang="en-GB" dirty="0" smtClean="0">
                <a:cs typeface="Times New Roman" pitchFamily="18" charset="0"/>
              </a:rPr>
              <a:t> </a:t>
            </a:r>
            <a:r>
              <a:rPr lang="en-GB" dirty="0" err="1" smtClean="0">
                <a:cs typeface="Times New Roman" pitchFamily="18" charset="0"/>
              </a:rPr>
              <a:t>submetidos</a:t>
            </a:r>
            <a:r>
              <a:rPr lang="en-GB" dirty="0" smtClean="0">
                <a:cs typeface="Times New Roman" pitchFamily="18" charset="0"/>
              </a:rPr>
              <a:t> a </a:t>
            </a:r>
            <a:r>
              <a:rPr lang="en-GB" dirty="0" err="1" smtClean="0">
                <a:cs typeface="Times New Roman" pitchFamily="18" charset="0"/>
              </a:rPr>
              <a:t>drenagem</a:t>
            </a:r>
            <a:r>
              <a:rPr lang="en-GB" dirty="0" smtClean="0">
                <a:cs typeface="Times New Roman" pitchFamily="18" charset="0"/>
              </a:rPr>
              <a:t> </a:t>
            </a:r>
            <a:r>
              <a:rPr lang="en-GB" dirty="0" err="1" smtClean="0">
                <a:cs typeface="Times New Roman" pitchFamily="18" charset="0"/>
              </a:rPr>
              <a:t>torácica</a:t>
            </a:r>
            <a:r>
              <a:rPr lang="en-GB" dirty="0" smtClean="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ChangeArrowheads="1"/>
          </p:cNvSpPr>
          <p:nvPr>
            <p:ph type="title" idx="4294967295"/>
          </p:nvPr>
        </p:nvSpPr>
        <p:spPr>
          <a:xfrm>
            <a:off x="685800" y="725488"/>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MÉTODOS</a:t>
            </a:r>
          </a:p>
        </p:txBody>
      </p:sp>
      <p:sp>
        <p:nvSpPr>
          <p:cNvPr id="81923" name="Rectangle 2"/>
          <p:cNvSpPr>
            <a:spLocks noGrp="1" noChangeArrowheads="1"/>
          </p:cNvSpPr>
          <p:nvPr>
            <p:ph type="body" idx="4294967295"/>
          </p:nvPr>
        </p:nvSpPr>
        <p:spPr>
          <a:xfrm>
            <a:off x="673291" y="2470622"/>
            <a:ext cx="7775575" cy="1759527"/>
          </a:xfrm>
        </p:spPr>
        <p:txBody>
          <a:bodyPr lIns="90000" tIns="46800" rIns="90000" bIns="46800"/>
          <a:lstStyle/>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err="1" smtClean="0">
                <a:cs typeface="Times New Roman" pitchFamily="18" charset="0"/>
              </a:rPr>
              <a:t>Participantes</a:t>
            </a:r>
            <a:endParaRPr lang="en-GB" sz="4000" dirty="0" smtClean="0">
              <a:cs typeface="Times New Roman" pitchFamily="18" charset="0"/>
            </a:endParaRPr>
          </a:p>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600" dirty="0" smtClean="0">
              <a:cs typeface="Times New Roman" pitchFamily="18" charset="0"/>
            </a:endParaRPr>
          </a:p>
          <a:p>
            <a:pPr lvl="4"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err="1" smtClean="0">
                <a:cs typeface="Times New Roman" pitchFamily="18" charset="0"/>
              </a:rPr>
              <a:t>vítimas</a:t>
            </a:r>
            <a:r>
              <a:rPr lang="en-GB" sz="2800" dirty="0" smtClean="0">
                <a:cs typeface="Times New Roman" pitchFamily="18" charset="0"/>
              </a:rPr>
              <a:t> de trauma </a:t>
            </a:r>
            <a:r>
              <a:rPr lang="en-GB" sz="2800" dirty="0" err="1" smtClean="0">
                <a:cs typeface="Times New Roman" pitchFamily="18" charset="0"/>
              </a:rPr>
              <a:t>torácico</a:t>
            </a:r>
            <a:r>
              <a:rPr lang="en-GB" sz="2800" dirty="0" smtClean="0">
                <a:cs typeface="Times New Roman" pitchFamily="18" charset="0"/>
              </a:rPr>
              <a:t> </a:t>
            </a:r>
            <a:r>
              <a:rPr lang="en-GB" sz="2800" dirty="0" err="1" smtClean="0">
                <a:cs typeface="Times New Roman" pitchFamily="18" charset="0"/>
              </a:rPr>
              <a:t>submetidos</a:t>
            </a:r>
            <a:r>
              <a:rPr lang="en-GB" sz="2800" dirty="0" smtClean="0">
                <a:cs typeface="Times New Roman" pitchFamily="18" charset="0"/>
              </a:rPr>
              <a:t> a </a:t>
            </a:r>
            <a:r>
              <a:rPr lang="en-GB" sz="2800" dirty="0" err="1" smtClean="0">
                <a:cs typeface="Times New Roman" pitchFamily="18" charset="0"/>
              </a:rPr>
              <a:t>drenagem</a:t>
            </a:r>
            <a:r>
              <a:rPr lang="en-GB" sz="2800" dirty="0" smtClean="0">
                <a:cs typeface="Times New Roman" pitchFamily="18" charset="0"/>
              </a:rPr>
              <a:t> </a:t>
            </a:r>
            <a:r>
              <a:rPr lang="en-GB" sz="2800" dirty="0" err="1" smtClean="0">
                <a:cs typeface="Times New Roman" pitchFamily="18" charset="0"/>
              </a:rPr>
              <a:t>torácica</a:t>
            </a:r>
            <a:endParaRPr lang="en-GB" sz="2800" dirty="0" smtClean="0">
              <a:cs typeface="Times New Roman" pitchFamily="18" charset="0"/>
            </a:endParaRPr>
          </a:p>
          <a:p>
            <a:pPr marL="739775" lvl="1" indent="-28257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600"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idx="4294967295"/>
          </p:nvPr>
        </p:nvSpPr>
        <p:spPr>
          <a:xfrm>
            <a:off x="685800" y="725488"/>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MÉTODOS</a:t>
            </a:r>
            <a:r>
              <a:rPr lang="en-GB" smtClean="0"/>
              <a:t> </a:t>
            </a:r>
          </a:p>
        </p:txBody>
      </p:sp>
      <p:sp>
        <p:nvSpPr>
          <p:cNvPr id="70659" name="Rectangle 2"/>
          <p:cNvSpPr>
            <a:spLocks noGrp="1" noChangeArrowheads="1"/>
          </p:cNvSpPr>
          <p:nvPr>
            <p:ph type="body" idx="4294967295"/>
          </p:nvPr>
        </p:nvSpPr>
        <p:spPr>
          <a:xfrm>
            <a:off x="685800" y="1981200"/>
            <a:ext cx="7775575" cy="3998913"/>
          </a:xfrm>
        </p:spPr>
        <p:txBody>
          <a:bodyPr lIns="90000" tIns="46800" rIns="90000" bIns="46800"/>
          <a:lstStyle/>
          <a:p>
            <a:pPr marL="339725" indent="-339725"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smtClean="0">
                <a:cs typeface="Times New Roman" pitchFamily="18" charset="0"/>
              </a:rPr>
              <a:t>INTERVENÇÃO</a:t>
            </a:r>
          </a:p>
          <a:p>
            <a:pPr marL="739775" lvl="1" indent="-282575"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err="1" smtClean="0">
                <a:cs typeface="Times New Roman" pitchFamily="18" charset="0"/>
              </a:rPr>
              <a:t>Uso</a:t>
            </a:r>
            <a:r>
              <a:rPr lang="en-GB" dirty="0" smtClean="0">
                <a:cs typeface="Times New Roman" pitchFamily="18" charset="0"/>
              </a:rPr>
              <a:t> de </a:t>
            </a:r>
            <a:r>
              <a:rPr lang="en-GB" dirty="0" err="1" smtClean="0">
                <a:cs typeface="Times New Roman" pitchFamily="18" charset="0"/>
              </a:rPr>
              <a:t>qualquer</a:t>
            </a:r>
            <a:r>
              <a:rPr lang="en-GB" dirty="0" smtClean="0">
                <a:cs typeface="Times New Roman" pitchFamily="18" charset="0"/>
              </a:rPr>
              <a:t> </a:t>
            </a:r>
            <a:r>
              <a:rPr lang="en-GB" dirty="0" err="1" smtClean="0">
                <a:cs typeface="Times New Roman" pitchFamily="18" charset="0"/>
              </a:rPr>
              <a:t>tipo</a:t>
            </a:r>
            <a:r>
              <a:rPr lang="en-GB" dirty="0" smtClean="0">
                <a:cs typeface="Times New Roman" pitchFamily="18" charset="0"/>
              </a:rPr>
              <a:t> de </a:t>
            </a:r>
            <a:r>
              <a:rPr lang="en-GB" dirty="0" err="1" smtClean="0">
                <a:cs typeface="Times New Roman" pitchFamily="18" charset="0"/>
              </a:rPr>
              <a:t>antibiótico</a:t>
            </a:r>
            <a:r>
              <a:rPr lang="en-GB" dirty="0" smtClean="0">
                <a:cs typeface="Times New Roman" pitchFamily="18" charset="0"/>
              </a:rPr>
              <a:t> </a:t>
            </a:r>
          </a:p>
          <a:p>
            <a:pPr marL="739775" lvl="1" indent="-282575"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smtClean="0">
              <a:cs typeface="Times New Roman" pitchFamily="18" charset="0"/>
            </a:endParaRPr>
          </a:p>
          <a:p>
            <a:pPr marL="365125" lvl="1" indent="-365125" algn="just" defTabSz="449263" eaLnBrk="1" hangingPunct="1">
              <a:buFont typeface="Arial" pitchFamily="34" charset="0"/>
              <a:buChar char="•"/>
              <a:tabLst>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3200" dirty="0" smtClean="0">
                <a:cs typeface="Times New Roman" pitchFamily="18" charset="0"/>
              </a:rPr>
              <a:t>CONTRÔLE</a:t>
            </a:r>
          </a:p>
          <a:p>
            <a:pPr marL="739775" lvl="1" indent="-282575"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dirty="0" err="1" smtClean="0">
                <a:cs typeface="Times New Roman" pitchFamily="18" charset="0"/>
              </a:rPr>
              <a:t>Uso</a:t>
            </a:r>
            <a:r>
              <a:rPr lang="en-GB" dirty="0" smtClean="0">
                <a:cs typeface="Times New Roman" pitchFamily="18" charset="0"/>
              </a:rPr>
              <a:t> de placebo </a:t>
            </a:r>
            <a:r>
              <a:rPr lang="en-GB" dirty="0" err="1" smtClean="0">
                <a:cs typeface="Times New Roman" pitchFamily="18" charset="0"/>
              </a:rPr>
              <a:t>em</a:t>
            </a:r>
            <a:r>
              <a:rPr lang="en-GB" dirty="0" smtClean="0">
                <a:cs typeface="Times New Roman" pitchFamily="18" charset="0"/>
              </a:rPr>
              <a:t> um </a:t>
            </a:r>
            <a:r>
              <a:rPr lang="en-GB" dirty="0" err="1" smtClean="0">
                <a:cs typeface="Times New Roman" pitchFamily="18" charset="0"/>
              </a:rPr>
              <a:t>grupo</a:t>
            </a:r>
            <a:r>
              <a:rPr lang="en-GB" dirty="0" smtClean="0">
                <a:cs typeface="Times New Roman" pitchFamily="18" charset="0"/>
              </a:rPr>
              <a:t> </a:t>
            </a:r>
            <a:r>
              <a:rPr lang="en-GB" dirty="0" err="1" smtClean="0">
                <a:cs typeface="Times New Roman" pitchFamily="18" charset="0"/>
              </a:rPr>
              <a:t>contrôle</a:t>
            </a:r>
            <a:r>
              <a:rPr lang="en-GB" dirty="0" smtClean="0">
                <a:cs typeface="Times New Roman" pitchFamily="18" charset="0"/>
              </a:rPr>
              <a:t>. </a:t>
            </a:r>
          </a:p>
          <a:p>
            <a:pPr marL="339725" indent="-33972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en-GB"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idx="4294967295"/>
          </p:nvPr>
        </p:nvSpPr>
        <p:spPr>
          <a:xfrm>
            <a:off x="590797" y="191098"/>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MÉTODOS</a:t>
            </a:r>
            <a:r>
              <a:rPr lang="en-GB" dirty="0" smtClean="0"/>
              <a:t> </a:t>
            </a:r>
          </a:p>
        </p:txBody>
      </p:sp>
      <p:sp>
        <p:nvSpPr>
          <p:cNvPr id="83971" name="Rectangle 2"/>
          <p:cNvSpPr>
            <a:spLocks noGrp="1" noChangeArrowheads="1"/>
          </p:cNvSpPr>
          <p:nvPr>
            <p:ph type="body" idx="4294967295"/>
          </p:nvPr>
        </p:nvSpPr>
        <p:spPr>
          <a:xfrm>
            <a:off x="685800" y="1458686"/>
            <a:ext cx="7772400" cy="4550228"/>
          </a:xfrm>
        </p:spPr>
        <p:txBody>
          <a:bodyPr lIns="90000" tIns="46800" rIns="90000" bIns="46800"/>
          <a:lstStyle/>
          <a:p>
            <a:pPr marL="0" indent="0" defTabSz="449263" eaLnBrk="1" hangingPunct="1">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DESFECHOS CLÍNICOS AVALIADOS</a:t>
            </a:r>
          </a:p>
          <a:p>
            <a:pPr marL="339725" indent="-339725" algn="just" defTabSz="449263" eaLnBrk="1" hangingPunct="1">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cs typeface="Times New Roman" pitchFamily="18" charset="0"/>
              </a:rPr>
              <a:t>a) </a:t>
            </a:r>
            <a:r>
              <a:rPr lang="en-GB" sz="2800" dirty="0" err="1" smtClean="0">
                <a:cs typeface="Times New Roman" pitchFamily="18" charset="0"/>
              </a:rPr>
              <a:t>Primários</a:t>
            </a:r>
            <a:endParaRPr lang="en-GB" sz="2800" dirty="0" smtClean="0">
              <a:cs typeface="Times New Roman" pitchFamily="18" charset="0"/>
            </a:endParaRPr>
          </a:p>
          <a:p>
            <a:pPr marL="457200" lvl="1" indent="0" algn="just" defTabSz="449263" eaLnBrk="1" hangingPunct="1">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err="1" smtClean="0">
                <a:cs typeface="Times New Roman" pitchFamily="18" charset="0"/>
              </a:rPr>
              <a:t>Incidência</a:t>
            </a:r>
            <a:r>
              <a:rPr lang="en-GB" sz="2400" dirty="0" smtClean="0">
                <a:cs typeface="Times New Roman" pitchFamily="18" charset="0"/>
              </a:rPr>
              <a:t> de </a:t>
            </a:r>
            <a:r>
              <a:rPr lang="en-GB" sz="2400" dirty="0" err="1" smtClean="0">
                <a:cs typeface="Times New Roman" pitchFamily="18" charset="0"/>
              </a:rPr>
              <a:t>empiema</a:t>
            </a:r>
            <a:r>
              <a:rPr lang="en-GB" sz="2400" dirty="0" smtClean="0">
                <a:cs typeface="Times New Roman" pitchFamily="18" charset="0"/>
              </a:rPr>
              <a:t> pleural: </a:t>
            </a:r>
            <a:r>
              <a:rPr lang="en-GB" sz="2400" dirty="0" err="1" smtClean="0">
                <a:cs typeface="Times New Roman" pitchFamily="18" charset="0"/>
              </a:rPr>
              <a:t>pacientes</a:t>
            </a:r>
            <a:r>
              <a:rPr lang="en-GB" sz="2400" dirty="0" smtClean="0">
                <a:cs typeface="Times New Roman" pitchFamily="18" charset="0"/>
              </a:rPr>
              <a:t> </a:t>
            </a:r>
            <a:r>
              <a:rPr lang="en-GB" sz="2400" dirty="0" err="1" smtClean="0">
                <a:cs typeface="Times New Roman" pitchFamily="18" charset="0"/>
              </a:rPr>
              <a:t>que</a:t>
            </a:r>
            <a:r>
              <a:rPr lang="en-GB" sz="2400" dirty="0" smtClean="0">
                <a:cs typeface="Times New Roman" pitchFamily="18" charset="0"/>
              </a:rPr>
              <a:t> </a:t>
            </a:r>
            <a:r>
              <a:rPr lang="en-GB" sz="2400" dirty="0" err="1" smtClean="0">
                <a:cs typeface="Times New Roman" pitchFamily="18" charset="0"/>
              </a:rPr>
              <a:t>apresentaram</a:t>
            </a:r>
            <a:r>
              <a:rPr lang="en-GB" sz="2400" dirty="0" smtClean="0">
                <a:cs typeface="Times New Roman" pitchFamily="18" charset="0"/>
              </a:rPr>
              <a:t> </a:t>
            </a:r>
            <a:r>
              <a:rPr lang="en-GB" sz="2400" dirty="0" err="1" smtClean="0">
                <a:cs typeface="Times New Roman" pitchFamily="18" charset="0"/>
              </a:rPr>
              <a:t>empiema</a:t>
            </a:r>
            <a:r>
              <a:rPr lang="en-GB" sz="2400" dirty="0" smtClean="0">
                <a:cs typeface="Times New Roman" pitchFamily="18" charset="0"/>
              </a:rPr>
              <a:t> pleural </a:t>
            </a:r>
            <a:r>
              <a:rPr lang="en-GB" sz="2400" dirty="0" err="1" smtClean="0">
                <a:cs typeface="Times New Roman" pitchFamily="18" charset="0"/>
              </a:rPr>
              <a:t>pós-traumático</a:t>
            </a:r>
            <a:r>
              <a:rPr lang="en-GB" sz="2400" dirty="0" smtClean="0">
                <a:cs typeface="Times New Roman" pitchFamily="18" charset="0"/>
              </a:rPr>
              <a:t> </a:t>
            </a:r>
            <a:r>
              <a:rPr lang="en-GB" sz="2400" dirty="0" err="1" smtClean="0">
                <a:cs typeface="Times New Roman" pitchFamily="18" charset="0"/>
              </a:rPr>
              <a:t>durante</a:t>
            </a:r>
            <a:r>
              <a:rPr lang="en-GB" sz="2400" dirty="0" smtClean="0">
                <a:cs typeface="Times New Roman" pitchFamily="18" charset="0"/>
              </a:rPr>
              <a:t> o </a:t>
            </a:r>
            <a:r>
              <a:rPr lang="en-GB" sz="2400" dirty="0" err="1" smtClean="0">
                <a:cs typeface="Times New Roman" pitchFamily="18" charset="0"/>
              </a:rPr>
              <a:t>seguimento</a:t>
            </a:r>
            <a:r>
              <a:rPr lang="en-GB" sz="2400" dirty="0" smtClean="0">
                <a:cs typeface="Times New Roman" pitchFamily="18" charset="0"/>
              </a:rPr>
              <a:t>, de </a:t>
            </a:r>
            <a:r>
              <a:rPr lang="en-GB" sz="2400" dirty="0" err="1" smtClean="0">
                <a:cs typeface="Times New Roman" pitchFamily="18" charset="0"/>
              </a:rPr>
              <a:t>acordo</a:t>
            </a:r>
            <a:r>
              <a:rPr lang="en-GB" sz="2400" dirty="0" smtClean="0">
                <a:cs typeface="Times New Roman" pitchFamily="18" charset="0"/>
              </a:rPr>
              <a:t> com </a:t>
            </a:r>
            <a:r>
              <a:rPr lang="en-GB" sz="2400" dirty="0" err="1" smtClean="0">
                <a:cs typeface="Times New Roman" pitchFamily="18" charset="0"/>
              </a:rPr>
              <a:t>os</a:t>
            </a:r>
            <a:r>
              <a:rPr lang="en-GB" sz="2400" dirty="0" smtClean="0">
                <a:cs typeface="Times New Roman" pitchFamily="18" charset="0"/>
              </a:rPr>
              <a:t> </a:t>
            </a:r>
            <a:r>
              <a:rPr lang="en-GB" sz="2400" dirty="0" err="1" smtClean="0">
                <a:cs typeface="Times New Roman" pitchFamily="18" charset="0"/>
              </a:rPr>
              <a:t>autores</a:t>
            </a:r>
            <a:r>
              <a:rPr lang="en-GB" sz="2400" dirty="0" smtClean="0">
                <a:cs typeface="Times New Roman" pitchFamily="18" charset="0"/>
              </a:rPr>
              <a:t> dos </a:t>
            </a:r>
            <a:r>
              <a:rPr lang="en-GB" sz="2400" dirty="0" err="1" smtClean="0">
                <a:cs typeface="Times New Roman" pitchFamily="18" charset="0"/>
              </a:rPr>
              <a:t>ensaios</a:t>
            </a:r>
            <a:r>
              <a:rPr lang="en-GB" sz="2400" dirty="0" smtClean="0">
                <a:cs typeface="Times New Roman" pitchFamily="18" charset="0"/>
              </a:rPr>
              <a:t> </a:t>
            </a:r>
            <a:r>
              <a:rPr lang="en-GB" sz="2400" dirty="0" err="1" smtClean="0">
                <a:cs typeface="Times New Roman" pitchFamily="18" charset="0"/>
              </a:rPr>
              <a:t>clínicos</a:t>
            </a:r>
            <a:r>
              <a:rPr lang="en-GB" sz="2400" dirty="0" smtClean="0">
                <a:cs typeface="Times New Roman" pitchFamily="18" charset="0"/>
              </a:rPr>
              <a:t>.</a:t>
            </a:r>
          </a:p>
          <a:p>
            <a:pPr marL="339725" indent="-339725" algn="just" defTabSz="449263" eaLnBrk="1" hangingPunct="1">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cs typeface="Times New Roman" pitchFamily="18" charset="0"/>
              </a:rPr>
              <a:t>b) </a:t>
            </a:r>
            <a:r>
              <a:rPr lang="en-GB" sz="2800" dirty="0" err="1" smtClean="0">
                <a:cs typeface="Times New Roman" pitchFamily="18" charset="0"/>
              </a:rPr>
              <a:t>Secundários</a:t>
            </a:r>
            <a:endParaRPr lang="en-GB" sz="2800" dirty="0" smtClean="0">
              <a:cs typeface="Times New Roman" pitchFamily="18" charset="0"/>
            </a:endParaRPr>
          </a:p>
          <a:p>
            <a:pPr marL="457200" lvl="1" indent="0" algn="just" defTabSz="449263" eaLnBrk="1" hangingPunct="1">
              <a:spcBef>
                <a:spcPts val="600"/>
              </a:spcBef>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err="1" smtClean="0">
                <a:cs typeface="Times New Roman" pitchFamily="18" charset="0"/>
              </a:rPr>
              <a:t>Incidência</a:t>
            </a:r>
            <a:r>
              <a:rPr lang="en-GB" sz="2400" dirty="0" smtClean="0">
                <a:cs typeface="Times New Roman" pitchFamily="18" charset="0"/>
              </a:rPr>
              <a:t> de pneumonia: </a:t>
            </a:r>
            <a:r>
              <a:rPr lang="en-GB" sz="2400" dirty="0" err="1" smtClean="0">
                <a:cs typeface="Times New Roman" pitchFamily="18" charset="0"/>
              </a:rPr>
              <a:t>pacientes</a:t>
            </a:r>
            <a:r>
              <a:rPr lang="en-GB" sz="2400" dirty="0" smtClean="0">
                <a:cs typeface="Times New Roman" pitchFamily="18" charset="0"/>
              </a:rPr>
              <a:t> </a:t>
            </a:r>
            <a:r>
              <a:rPr lang="en-GB" sz="2400" dirty="0" err="1" smtClean="0">
                <a:cs typeface="Times New Roman" pitchFamily="18" charset="0"/>
              </a:rPr>
              <a:t>que</a:t>
            </a:r>
            <a:r>
              <a:rPr lang="en-GB" sz="2400" dirty="0" smtClean="0">
                <a:cs typeface="Times New Roman" pitchFamily="18" charset="0"/>
              </a:rPr>
              <a:t> </a:t>
            </a:r>
            <a:r>
              <a:rPr lang="en-GB" sz="2400" dirty="0" err="1" smtClean="0">
                <a:cs typeface="Times New Roman" pitchFamily="18" charset="0"/>
              </a:rPr>
              <a:t>apresentaram</a:t>
            </a:r>
            <a:r>
              <a:rPr lang="en-GB" sz="2400" dirty="0" smtClean="0">
                <a:cs typeface="Times New Roman" pitchFamily="18" charset="0"/>
              </a:rPr>
              <a:t> pneumonia </a:t>
            </a:r>
            <a:r>
              <a:rPr lang="en-GB" sz="2400" dirty="0" err="1" smtClean="0">
                <a:cs typeface="Times New Roman" pitchFamily="18" charset="0"/>
              </a:rPr>
              <a:t>durante</a:t>
            </a:r>
            <a:r>
              <a:rPr lang="en-GB" sz="2400" dirty="0" smtClean="0">
                <a:cs typeface="Times New Roman" pitchFamily="18" charset="0"/>
              </a:rPr>
              <a:t> o </a:t>
            </a:r>
            <a:r>
              <a:rPr lang="en-GB" sz="2400" dirty="0" err="1" smtClean="0">
                <a:cs typeface="Times New Roman" pitchFamily="18" charset="0"/>
              </a:rPr>
              <a:t>seguimento</a:t>
            </a:r>
            <a:r>
              <a:rPr lang="en-GB" sz="2400" dirty="0" smtClean="0">
                <a:cs typeface="Times New Roman" pitchFamily="18" charset="0"/>
              </a:rPr>
              <a:t>, de </a:t>
            </a:r>
            <a:r>
              <a:rPr lang="en-GB" sz="2400" dirty="0" err="1" smtClean="0">
                <a:cs typeface="Times New Roman" pitchFamily="18" charset="0"/>
              </a:rPr>
              <a:t>acordo</a:t>
            </a:r>
            <a:r>
              <a:rPr lang="en-GB" sz="2400" dirty="0" smtClean="0">
                <a:cs typeface="Times New Roman" pitchFamily="18" charset="0"/>
              </a:rPr>
              <a:t> com </a:t>
            </a:r>
            <a:r>
              <a:rPr lang="en-GB" sz="2400" dirty="0" err="1" smtClean="0">
                <a:cs typeface="Times New Roman" pitchFamily="18" charset="0"/>
              </a:rPr>
              <a:t>os</a:t>
            </a:r>
            <a:r>
              <a:rPr lang="en-GB" sz="2400" dirty="0" smtClean="0">
                <a:cs typeface="Times New Roman" pitchFamily="18" charset="0"/>
              </a:rPr>
              <a:t> </a:t>
            </a:r>
            <a:r>
              <a:rPr lang="en-GB" sz="2400" dirty="0" err="1" smtClean="0">
                <a:cs typeface="Times New Roman" pitchFamily="18" charset="0"/>
              </a:rPr>
              <a:t>autores</a:t>
            </a:r>
            <a:r>
              <a:rPr lang="en-GB" sz="2400" dirty="0" smtClean="0">
                <a:cs typeface="Times New Roman" pitchFamily="18" charset="0"/>
              </a:rPr>
              <a:t> dos </a:t>
            </a:r>
            <a:r>
              <a:rPr lang="en-GB" sz="2400" dirty="0" err="1" smtClean="0">
                <a:cs typeface="Times New Roman" pitchFamily="18" charset="0"/>
              </a:rPr>
              <a:t>ensaios</a:t>
            </a:r>
            <a:r>
              <a:rPr lang="en-GB" sz="2400" dirty="0" smtClean="0">
                <a:cs typeface="Times New Roman" pitchFamily="18" charset="0"/>
              </a:rPr>
              <a:t> </a:t>
            </a:r>
            <a:r>
              <a:rPr lang="en-GB" sz="2400" dirty="0" err="1" smtClean="0">
                <a:cs typeface="Times New Roman" pitchFamily="18" charset="0"/>
              </a:rPr>
              <a:t>clínicos</a:t>
            </a:r>
            <a:r>
              <a:rPr lang="en-GB" sz="2400" dirty="0" smtClean="0">
                <a:cs typeface="Times New Roman" pitchFamily="18" charset="0"/>
              </a:rPr>
              <a:t>.</a:t>
            </a:r>
          </a:p>
          <a:p>
            <a:pPr marL="339725" indent="-339725" defTabSz="449263" eaLnBrk="1" hangingPunct="1">
              <a:spcBef>
                <a:spcPts val="7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p>
          <a:p>
            <a:pPr marL="739775" lvl="1" indent="-28257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idx="4294967295"/>
          </p:nvPr>
        </p:nvSpPr>
        <p:spPr>
          <a:xfrm>
            <a:off x="685800" y="725488"/>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MÉTODOS</a:t>
            </a:r>
          </a:p>
        </p:txBody>
      </p:sp>
      <p:sp>
        <p:nvSpPr>
          <p:cNvPr id="84995" name="Rectangle 2"/>
          <p:cNvSpPr>
            <a:spLocks noGrp="1" noChangeArrowheads="1"/>
          </p:cNvSpPr>
          <p:nvPr>
            <p:ph type="body" idx="4294967295"/>
          </p:nvPr>
        </p:nvSpPr>
        <p:spPr>
          <a:xfrm>
            <a:off x="685800" y="1981200"/>
            <a:ext cx="7775575" cy="4095750"/>
          </a:xfrm>
        </p:spPr>
        <p:txBody>
          <a:bodyPr lIns="90000" tIns="46800" rIns="90000" bIns="46800"/>
          <a:lstStyle/>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u="sng" dirty="0" smtClean="0">
                <a:cs typeface="Times New Roman" pitchFamily="18" charset="0"/>
              </a:rPr>
              <a:t>LOCALIZAÇÃO DOS ESTUDOS</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cs typeface="Times New Roman" pitchFamily="18" charset="0"/>
              </a:rPr>
              <a:t>Busca</a:t>
            </a:r>
            <a:r>
              <a:rPr lang="en-GB" dirty="0" smtClean="0">
                <a:cs typeface="Times New Roman" pitchFamily="18" charset="0"/>
              </a:rPr>
              <a:t> </a:t>
            </a:r>
            <a:r>
              <a:rPr lang="en-GB" dirty="0" err="1" smtClean="0">
                <a:cs typeface="Times New Roman" pitchFamily="18" charset="0"/>
              </a:rPr>
              <a:t>Eletrônica</a:t>
            </a:r>
            <a:r>
              <a:rPr lang="en-GB" dirty="0" smtClean="0"/>
              <a:t> </a:t>
            </a:r>
          </a:p>
          <a:p>
            <a:pPr lvl="2" algn="just"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cs typeface="Times New Roman" pitchFamily="18" charset="0"/>
              </a:rPr>
              <a:t>Estratégia</a:t>
            </a:r>
            <a:r>
              <a:rPr lang="en-GB" dirty="0" smtClean="0">
                <a:cs typeface="Times New Roman" pitchFamily="18" charset="0"/>
              </a:rPr>
              <a:t> de </a:t>
            </a:r>
            <a:r>
              <a:rPr lang="en-GB" dirty="0" err="1" smtClean="0">
                <a:cs typeface="Times New Roman" pitchFamily="18" charset="0"/>
              </a:rPr>
              <a:t>busca</a:t>
            </a:r>
            <a:r>
              <a:rPr lang="en-GB" dirty="0" smtClean="0">
                <a:cs typeface="Times New Roman" pitchFamily="18" charset="0"/>
              </a:rPr>
              <a:t> </a:t>
            </a:r>
            <a:r>
              <a:rPr lang="en-GB" dirty="0" err="1" smtClean="0">
                <a:cs typeface="Times New Roman" pitchFamily="18" charset="0"/>
              </a:rPr>
              <a:t>para</a:t>
            </a:r>
            <a:r>
              <a:rPr lang="en-GB" dirty="0" smtClean="0">
                <a:cs typeface="Times New Roman" pitchFamily="18" charset="0"/>
              </a:rPr>
              <a:t> o </a:t>
            </a:r>
            <a:r>
              <a:rPr lang="en-GB" dirty="0" err="1" smtClean="0">
                <a:cs typeface="Times New Roman" pitchFamily="18" charset="0"/>
              </a:rPr>
              <a:t>assunto</a:t>
            </a:r>
            <a:r>
              <a:rPr lang="en-GB" dirty="0" smtClean="0">
                <a:cs typeface="Times New Roman" pitchFamily="18" charset="0"/>
              </a:rPr>
              <a:t> </a:t>
            </a:r>
            <a:r>
              <a:rPr lang="en-GB" dirty="0" err="1" smtClean="0">
                <a:cs typeface="Times New Roman" pitchFamily="18" charset="0"/>
              </a:rPr>
              <a:t>específico</a:t>
            </a:r>
            <a:r>
              <a:rPr lang="en-GB" dirty="0" smtClean="0">
                <a:cs typeface="Times New Roman" pitchFamily="18" charset="0"/>
              </a:rPr>
              <a:t> </a:t>
            </a:r>
            <a:r>
              <a:rPr lang="en-GB" dirty="0" err="1" smtClean="0">
                <a:cs typeface="Times New Roman" pitchFamily="18" charset="0"/>
              </a:rPr>
              <a:t>desta</a:t>
            </a:r>
            <a:r>
              <a:rPr lang="en-GB" dirty="0" smtClean="0">
                <a:cs typeface="Times New Roman" pitchFamily="18" charset="0"/>
              </a:rPr>
              <a:t> </a:t>
            </a:r>
            <a:r>
              <a:rPr lang="en-GB" dirty="0" err="1" smtClean="0">
                <a:cs typeface="Times New Roman" pitchFamily="18" charset="0"/>
              </a:rPr>
              <a:t>revisão</a:t>
            </a:r>
            <a:r>
              <a:rPr lang="en-GB" dirty="0" smtClean="0">
                <a:cs typeface="Times New Roman" pitchFamily="18" charset="0"/>
              </a:rPr>
              <a:t>:</a:t>
            </a:r>
          </a:p>
          <a:p>
            <a:pPr marL="739775" lvl="1" indent="-282575" algn="just"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(THORACOSTOMY OR THORACIC OR THORAX OR CHEST) AND (ANTI-BACTERIAL AGENTS OR ANTIBIOTIC OR ANTIBIOTICS)</a:t>
            </a:r>
          </a:p>
          <a:p>
            <a:pPr marL="739775" lvl="1" indent="-28257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ChangeArrowheads="1"/>
          </p:cNvSpPr>
          <p:nvPr>
            <p:ph type="title" idx="4294967295"/>
          </p:nvPr>
        </p:nvSpPr>
        <p:spPr>
          <a:xfrm>
            <a:off x="685800" y="725488"/>
            <a:ext cx="7775575" cy="91281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MÉTODOS</a:t>
            </a:r>
          </a:p>
        </p:txBody>
      </p:sp>
      <p:sp>
        <p:nvSpPr>
          <p:cNvPr id="86019" name="Rectangle 2"/>
          <p:cNvSpPr>
            <a:spLocks noGrp="1" noChangeArrowheads="1"/>
          </p:cNvSpPr>
          <p:nvPr>
            <p:ph type="body" idx="4294967295"/>
          </p:nvPr>
        </p:nvSpPr>
        <p:spPr>
          <a:xfrm>
            <a:off x="685800" y="1981200"/>
            <a:ext cx="7772400" cy="4335463"/>
          </a:xfrm>
        </p:spPr>
        <p:txBody>
          <a:bodyPr lIns="90000" tIns="46800" rIns="90000" bIns="46800"/>
          <a:lstStyle/>
          <a:p>
            <a:pPr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LOCALIZAÇÃO DOS ESTUDOS </a:t>
            </a:r>
          </a:p>
          <a:p>
            <a:pPr marL="622300" lvl="1" indent="-268288" defTabSz="449263" eaLnBrk="1" hangingPunct="1">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cs typeface="Times New Roman" pitchFamily="18" charset="0"/>
              </a:rPr>
              <a:t>Busca</a:t>
            </a:r>
            <a:r>
              <a:rPr lang="en-GB" dirty="0" smtClean="0">
                <a:cs typeface="Times New Roman" pitchFamily="18" charset="0"/>
              </a:rPr>
              <a:t> </a:t>
            </a:r>
            <a:r>
              <a:rPr lang="en-GB" dirty="0" err="1" smtClean="0">
                <a:cs typeface="Times New Roman" pitchFamily="18" charset="0"/>
              </a:rPr>
              <a:t>Eletrônica</a:t>
            </a:r>
            <a:r>
              <a:rPr lang="en-GB" dirty="0" smtClean="0">
                <a:cs typeface="Times New Roman" pitchFamily="18" charset="0"/>
              </a:rPr>
              <a:t> </a:t>
            </a:r>
          </a:p>
          <a:p>
            <a:pPr marL="622300" lvl="1" indent="-268288" defTabSz="449263" eaLnBrk="1" hangingPunct="1">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800" dirty="0" smtClean="0">
              <a:cs typeface="Times New Roman" pitchFamily="18" charset="0"/>
            </a:endParaRPr>
          </a:p>
          <a:p>
            <a:pPr marL="1073150" lvl="2" indent="-450850" defTabSz="449263" eaLnBrk="1" hangingPunct="1">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MEDLINE (1966 - </a:t>
            </a:r>
            <a:r>
              <a:rPr lang="en-GB" dirty="0" err="1" smtClean="0">
                <a:cs typeface="Times New Roman" pitchFamily="18" charset="0"/>
              </a:rPr>
              <a:t>Agosto</a:t>
            </a:r>
            <a:r>
              <a:rPr lang="en-GB" dirty="0" smtClean="0">
                <a:cs typeface="Times New Roman" pitchFamily="18" charset="0"/>
              </a:rPr>
              <a:t> 2007), </a:t>
            </a:r>
          </a:p>
          <a:p>
            <a:pPr marL="1073150" lvl="2" indent="-450850" defTabSz="449263" eaLnBrk="1" hangingPunct="1">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EMBASE (1980 - </a:t>
            </a:r>
            <a:r>
              <a:rPr lang="en-GB" dirty="0" err="1" smtClean="0">
                <a:cs typeface="Times New Roman" pitchFamily="18" charset="0"/>
              </a:rPr>
              <a:t>Agosto</a:t>
            </a:r>
            <a:r>
              <a:rPr lang="en-GB" dirty="0" smtClean="0">
                <a:cs typeface="Times New Roman" pitchFamily="18" charset="0"/>
              </a:rPr>
              <a:t> 2007), </a:t>
            </a:r>
          </a:p>
          <a:p>
            <a:pPr marL="1073150" lvl="2" indent="-450850" defTabSz="449263" eaLnBrk="1" hangingPunct="1">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LILACS (1982 - </a:t>
            </a:r>
            <a:r>
              <a:rPr lang="en-GB" dirty="0" err="1" smtClean="0">
                <a:cs typeface="Times New Roman" pitchFamily="18" charset="0"/>
              </a:rPr>
              <a:t>Agosto</a:t>
            </a:r>
            <a:r>
              <a:rPr lang="en-GB" dirty="0" smtClean="0">
                <a:cs typeface="Times New Roman" pitchFamily="18" charset="0"/>
              </a:rPr>
              <a:t> 2007), </a:t>
            </a:r>
          </a:p>
          <a:p>
            <a:pPr marL="1073150" lvl="2" indent="-450850" defTabSz="449263" eaLnBrk="1" hangingPunct="1">
              <a:buFont typeface="Wingdings" pitchFamily="2" charset="2"/>
              <a:buChar char="ü"/>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Base de dados de </a:t>
            </a:r>
            <a:r>
              <a:rPr lang="en-GB" dirty="0" err="1" smtClean="0">
                <a:cs typeface="Times New Roman" pitchFamily="18" charset="0"/>
              </a:rPr>
              <a:t>ensaios</a:t>
            </a:r>
            <a:r>
              <a:rPr lang="en-GB" dirty="0" smtClean="0">
                <a:cs typeface="Times New Roman" pitchFamily="18" charset="0"/>
              </a:rPr>
              <a:t> </a:t>
            </a:r>
            <a:r>
              <a:rPr lang="en-GB" dirty="0" err="1" smtClean="0">
                <a:cs typeface="Times New Roman" pitchFamily="18" charset="0"/>
              </a:rPr>
              <a:t>clínicos</a:t>
            </a:r>
            <a:r>
              <a:rPr lang="en-GB" dirty="0" smtClean="0">
                <a:cs typeface="Times New Roman" pitchFamily="18" charset="0"/>
              </a:rPr>
              <a:t> </a:t>
            </a:r>
            <a:r>
              <a:rPr lang="en-GB" dirty="0" err="1" smtClean="0">
                <a:cs typeface="Times New Roman" pitchFamily="18" charset="0"/>
              </a:rPr>
              <a:t>aleatorizados</a:t>
            </a:r>
            <a:r>
              <a:rPr lang="en-GB" dirty="0" smtClean="0">
                <a:cs typeface="Times New Roman" pitchFamily="18" charset="0"/>
              </a:rPr>
              <a:t> </a:t>
            </a:r>
            <a:r>
              <a:rPr lang="en-GB" dirty="0" err="1" smtClean="0">
                <a:cs typeface="Times New Roman" pitchFamily="18" charset="0"/>
              </a:rPr>
              <a:t>controlados</a:t>
            </a:r>
            <a:r>
              <a:rPr lang="en-GB" dirty="0" smtClean="0">
                <a:cs typeface="Times New Roman" pitchFamily="18" charset="0"/>
              </a:rPr>
              <a:t> da </a:t>
            </a:r>
            <a:r>
              <a:rPr lang="en-GB" dirty="0" err="1" smtClean="0">
                <a:cs typeface="Times New Roman" pitchFamily="18" charset="0"/>
              </a:rPr>
              <a:t>Colaboração</a:t>
            </a:r>
            <a:r>
              <a:rPr lang="en-GB" dirty="0" smtClean="0">
                <a:cs typeface="Times New Roman" pitchFamily="18" charset="0"/>
              </a:rPr>
              <a:t> Cochrane.</a:t>
            </a:r>
          </a:p>
          <a:p>
            <a:pPr marL="739775" lvl="1" indent="-28257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cs typeface="Times New Roman" pitchFamily="18" charset="0"/>
            </a:endParaRPr>
          </a:p>
          <a:p>
            <a:pPr marL="339725" indent="-339725" defTabSz="449263" eaLnBrk="1" hangingPunct="1">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title" idx="4294967295"/>
          </p:nvPr>
        </p:nvSpPr>
        <p:spPr>
          <a:xfrm>
            <a:off x="685800" y="0"/>
            <a:ext cx="7772400" cy="11430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RESULTADOS</a:t>
            </a:r>
          </a:p>
        </p:txBody>
      </p:sp>
      <p:sp>
        <p:nvSpPr>
          <p:cNvPr id="87043" name="Rectangle 2"/>
          <p:cNvSpPr>
            <a:spLocks noGrp="1" noChangeArrowheads="1"/>
          </p:cNvSpPr>
          <p:nvPr>
            <p:ph type="body" idx="4294967295"/>
          </p:nvPr>
        </p:nvSpPr>
        <p:spPr>
          <a:xfrm>
            <a:off x="0" y="914400"/>
            <a:ext cx="9144000" cy="5181600"/>
          </a:xfrm>
        </p:spPr>
        <p:txBody>
          <a:bodyPr lIns="90000" tIns="46800" rIns="90000" bIns="46800"/>
          <a:lstStyle/>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DESCRIÇÃO DOS ESTUDOS SELECIONADOS</a:t>
            </a:r>
            <a:r>
              <a:rPr lang="en-GB" dirty="0" smtClean="0"/>
              <a:t> </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err="1" smtClean="0"/>
              <a:t>Estudos</a:t>
            </a:r>
            <a:r>
              <a:rPr lang="en-GB" i="1" dirty="0" smtClean="0"/>
              <a:t> </a:t>
            </a:r>
            <a:r>
              <a:rPr lang="en-GB" i="1" dirty="0" err="1" smtClean="0"/>
              <a:t>excluídos</a:t>
            </a:r>
            <a:endParaRPr lang="en-GB" i="1" dirty="0" smtClean="0"/>
          </a:p>
        </p:txBody>
      </p:sp>
      <p:grpSp>
        <p:nvGrpSpPr>
          <p:cNvPr id="87044" name="Group 3"/>
          <p:cNvGrpSpPr>
            <a:grpSpLocks/>
          </p:cNvGrpSpPr>
          <p:nvPr/>
        </p:nvGrpSpPr>
        <p:grpSpPr bwMode="auto">
          <a:xfrm>
            <a:off x="1170432" y="2314575"/>
            <a:ext cx="6902006" cy="4313237"/>
            <a:chOff x="1056" y="1263"/>
            <a:chExt cx="4029" cy="2912"/>
          </a:xfrm>
        </p:grpSpPr>
        <p:grpSp>
          <p:nvGrpSpPr>
            <p:cNvPr id="87045" name="Group 4"/>
            <p:cNvGrpSpPr>
              <a:grpSpLocks/>
            </p:cNvGrpSpPr>
            <p:nvPr/>
          </p:nvGrpSpPr>
          <p:grpSpPr bwMode="auto">
            <a:xfrm>
              <a:off x="1059" y="1266"/>
              <a:ext cx="4023" cy="2906"/>
              <a:chOff x="1059" y="1266"/>
              <a:chExt cx="4023" cy="2906"/>
            </a:xfrm>
          </p:grpSpPr>
          <p:grpSp>
            <p:nvGrpSpPr>
              <p:cNvPr id="87047" name="Group 5"/>
              <p:cNvGrpSpPr>
                <a:grpSpLocks/>
              </p:cNvGrpSpPr>
              <p:nvPr/>
            </p:nvGrpSpPr>
            <p:grpSpPr bwMode="auto">
              <a:xfrm>
                <a:off x="1059" y="1266"/>
                <a:ext cx="2011" cy="383"/>
                <a:chOff x="1059" y="1266"/>
                <a:chExt cx="2011" cy="383"/>
              </a:xfrm>
            </p:grpSpPr>
            <p:sp>
              <p:nvSpPr>
                <p:cNvPr id="87089" name="Rectangle 6"/>
                <p:cNvSpPr>
                  <a:spLocks noChangeArrowheads="1"/>
                </p:cNvSpPr>
                <p:nvPr/>
              </p:nvSpPr>
              <p:spPr bwMode="auto">
                <a:xfrm>
                  <a:off x="1059" y="1266"/>
                  <a:ext cx="2012" cy="384"/>
                </a:xfrm>
                <a:prstGeom prst="rect">
                  <a:avLst/>
                </a:prstGeom>
                <a:solidFill>
                  <a:srgbClr val="F2F2F2"/>
                </a:solidFill>
                <a:ln w="9525">
                  <a:noFill/>
                  <a:round/>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nvGrpSpPr>
                <p:cNvPr id="87090" name="Group 7"/>
                <p:cNvGrpSpPr>
                  <a:grpSpLocks/>
                </p:cNvGrpSpPr>
                <p:nvPr/>
              </p:nvGrpSpPr>
              <p:grpSpPr bwMode="auto">
                <a:xfrm>
                  <a:off x="1059" y="1266"/>
                  <a:ext cx="2011" cy="383"/>
                  <a:chOff x="1059" y="1266"/>
                  <a:chExt cx="2011" cy="383"/>
                </a:xfrm>
              </p:grpSpPr>
              <p:sp>
                <p:nvSpPr>
                  <p:cNvPr id="87091" name="Rectangle 8"/>
                  <p:cNvSpPr>
                    <a:spLocks noChangeArrowheads="1"/>
                  </p:cNvSpPr>
                  <p:nvPr/>
                </p:nvSpPr>
                <p:spPr bwMode="auto">
                  <a:xfrm>
                    <a:off x="1087" y="1266"/>
                    <a:ext cx="1956" cy="384"/>
                  </a:xfrm>
                  <a:prstGeom prst="rect">
                    <a:avLst/>
                  </a:prstGeom>
                  <a:solidFill>
                    <a:srgbClr val="F2F2F2"/>
                  </a:solidFill>
                  <a:ln w="9525">
                    <a:noFill/>
                    <a:round/>
                    <a:headEnd/>
                    <a:tailEnd/>
                  </a:ln>
                </p:spPr>
                <p:txBody>
                  <a:bodyPr lIns="90000" tIns="46800" rIns="90000" bIns="46800"/>
                  <a:lstStyle/>
                  <a:p>
                    <a:pPr algn="ctr"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cs typeface="Times New Roman" pitchFamily="18" charset="0"/>
                      </a:rPr>
                      <a:t>Identificação do estudo</a:t>
                    </a:r>
                  </a:p>
                  <a:p>
                    <a:pPr algn="ctr"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a:cs typeface="Times New Roman" pitchFamily="18" charset="0"/>
                    </a:endParaRPr>
                  </a:p>
                </p:txBody>
              </p:sp>
              <p:sp>
                <p:nvSpPr>
                  <p:cNvPr id="87092" name="Rectangle 9"/>
                  <p:cNvSpPr>
                    <a:spLocks noChangeArrowheads="1"/>
                  </p:cNvSpPr>
                  <p:nvPr/>
                </p:nvSpPr>
                <p:spPr bwMode="auto">
                  <a:xfrm>
                    <a:off x="1059" y="1266"/>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grpSp>
            <p:nvGrpSpPr>
              <p:cNvPr id="87048" name="Group 10"/>
              <p:cNvGrpSpPr>
                <a:grpSpLocks/>
              </p:cNvGrpSpPr>
              <p:nvPr/>
            </p:nvGrpSpPr>
            <p:grpSpPr bwMode="auto">
              <a:xfrm>
                <a:off x="3071" y="1266"/>
                <a:ext cx="2011" cy="383"/>
                <a:chOff x="3071" y="1266"/>
                <a:chExt cx="2011" cy="383"/>
              </a:xfrm>
            </p:grpSpPr>
            <p:sp>
              <p:nvSpPr>
                <p:cNvPr id="87085" name="Rectangle 11"/>
                <p:cNvSpPr>
                  <a:spLocks noChangeArrowheads="1"/>
                </p:cNvSpPr>
                <p:nvPr/>
              </p:nvSpPr>
              <p:spPr bwMode="auto">
                <a:xfrm>
                  <a:off x="3071" y="1266"/>
                  <a:ext cx="2012" cy="384"/>
                </a:xfrm>
                <a:prstGeom prst="rect">
                  <a:avLst/>
                </a:prstGeom>
                <a:solidFill>
                  <a:srgbClr val="F2F2F2"/>
                </a:solidFill>
                <a:ln w="9525">
                  <a:noFill/>
                  <a:round/>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nvGrpSpPr>
                <p:cNvPr id="87086" name="Group 12"/>
                <p:cNvGrpSpPr>
                  <a:grpSpLocks/>
                </p:cNvGrpSpPr>
                <p:nvPr/>
              </p:nvGrpSpPr>
              <p:grpSpPr bwMode="auto">
                <a:xfrm>
                  <a:off x="3071" y="1266"/>
                  <a:ext cx="2011" cy="383"/>
                  <a:chOff x="3071" y="1266"/>
                  <a:chExt cx="2011" cy="383"/>
                </a:xfrm>
              </p:grpSpPr>
              <p:sp>
                <p:nvSpPr>
                  <p:cNvPr id="87087" name="Rectangle 13"/>
                  <p:cNvSpPr>
                    <a:spLocks noChangeArrowheads="1"/>
                  </p:cNvSpPr>
                  <p:nvPr/>
                </p:nvSpPr>
                <p:spPr bwMode="auto">
                  <a:xfrm>
                    <a:off x="3099" y="1266"/>
                    <a:ext cx="1956" cy="384"/>
                  </a:xfrm>
                  <a:prstGeom prst="rect">
                    <a:avLst/>
                  </a:prstGeom>
                  <a:solidFill>
                    <a:srgbClr val="F2F2F2"/>
                  </a:solidFill>
                  <a:ln w="9525">
                    <a:noFill/>
                    <a:round/>
                    <a:headEnd/>
                    <a:tailEnd/>
                  </a:ln>
                </p:spPr>
                <p:txBody>
                  <a:bodyPr lIns="90000" tIns="46800" rIns="90000" bIns="46800"/>
                  <a:lstStyle/>
                  <a:p>
                    <a:pPr algn="ctr"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cs typeface="Times New Roman" pitchFamily="18" charset="0"/>
                      </a:rPr>
                      <a:t>Razão para sua exclusão</a:t>
                    </a:r>
                  </a:p>
                  <a:p>
                    <a:pPr algn="ctr"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a:cs typeface="Times New Roman" pitchFamily="18" charset="0"/>
                    </a:endParaRPr>
                  </a:p>
                </p:txBody>
              </p:sp>
              <p:sp>
                <p:nvSpPr>
                  <p:cNvPr id="87088" name="Rectangle 14"/>
                  <p:cNvSpPr>
                    <a:spLocks noChangeArrowheads="1"/>
                  </p:cNvSpPr>
                  <p:nvPr/>
                </p:nvSpPr>
                <p:spPr bwMode="auto">
                  <a:xfrm>
                    <a:off x="3071" y="1266"/>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grpSp>
            <p:nvGrpSpPr>
              <p:cNvPr id="87049" name="Group 15"/>
              <p:cNvGrpSpPr>
                <a:grpSpLocks/>
              </p:cNvGrpSpPr>
              <p:nvPr/>
            </p:nvGrpSpPr>
            <p:grpSpPr bwMode="auto">
              <a:xfrm>
                <a:off x="1059" y="1650"/>
                <a:ext cx="2011" cy="383"/>
                <a:chOff x="1059" y="1650"/>
                <a:chExt cx="2011" cy="383"/>
              </a:xfrm>
            </p:grpSpPr>
            <p:sp>
              <p:nvSpPr>
                <p:cNvPr id="87083" name="Rectangle 16"/>
                <p:cNvSpPr>
                  <a:spLocks noChangeArrowheads="1"/>
                </p:cNvSpPr>
                <p:nvPr/>
              </p:nvSpPr>
              <p:spPr bwMode="auto">
                <a:xfrm>
                  <a:off x="1087" y="1650"/>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cs typeface="Times New Roman" pitchFamily="18" charset="0"/>
                    </a:rPr>
                    <a:t>1. Brunner et al. (1990)</a:t>
                  </a:r>
                  <a:r>
                    <a:rPr lang="ar-SA" sz="1400">
                      <a:cs typeface="Times New Roman" pitchFamily="18" charset="0"/>
                    </a:rPr>
                    <a:t>‏</a:t>
                  </a:r>
                  <a:endParaRPr lang="en-GB" sz="1400">
                    <a:cs typeface="Times New Roman" pitchFamily="18" charset="0"/>
                  </a:endParaRP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cs typeface="Times New Roman" pitchFamily="18" charset="0"/>
                  </a:endParaRPr>
                </a:p>
              </p:txBody>
            </p:sp>
            <p:sp>
              <p:nvSpPr>
                <p:cNvPr id="87084" name="Rectangle 17"/>
                <p:cNvSpPr>
                  <a:spLocks noChangeArrowheads="1"/>
                </p:cNvSpPr>
                <p:nvPr/>
              </p:nvSpPr>
              <p:spPr bwMode="auto">
                <a:xfrm>
                  <a:off x="1059" y="1650"/>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0" name="Group 18"/>
              <p:cNvGrpSpPr>
                <a:grpSpLocks/>
              </p:cNvGrpSpPr>
              <p:nvPr/>
            </p:nvGrpSpPr>
            <p:grpSpPr bwMode="auto">
              <a:xfrm>
                <a:off x="3071" y="1650"/>
                <a:ext cx="2011" cy="383"/>
                <a:chOff x="3071" y="1650"/>
                <a:chExt cx="2011" cy="383"/>
              </a:xfrm>
            </p:grpSpPr>
            <p:sp>
              <p:nvSpPr>
                <p:cNvPr id="87081" name="Rectangle 19"/>
                <p:cNvSpPr>
                  <a:spLocks noChangeArrowheads="1"/>
                </p:cNvSpPr>
                <p:nvPr/>
              </p:nvSpPr>
              <p:spPr bwMode="auto">
                <a:xfrm>
                  <a:off x="3099" y="1650"/>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cs typeface="Times New Roman" pitchFamily="18" charset="0"/>
                    </a:rPr>
                    <a:t>Ensaio clínico não aleatório.</a:t>
                  </a: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cs typeface="Times New Roman" pitchFamily="18" charset="0"/>
                  </a:endParaRPr>
                </a:p>
              </p:txBody>
            </p:sp>
            <p:sp>
              <p:nvSpPr>
                <p:cNvPr id="87082" name="Rectangle 20"/>
                <p:cNvSpPr>
                  <a:spLocks noChangeArrowheads="1"/>
                </p:cNvSpPr>
                <p:nvPr/>
              </p:nvSpPr>
              <p:spPr bwMode="auto">
                <a:xfrm>
                  <a:off x="3071" y="1650"/>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1" name="Group 21"/>
              <p:cNvGrpSpPr>
                <a:grpSpLocks/>
              </p:cNvGrpSpPr>
              <p:nvPr/>
            </p:nvGrpSpPr>
            <p:grpSpPr bwMode="auto">
              <a:xfrm>
                <a:off x="1059" y="2033"/>
                <a:ext cx="2011" cy="602"/>
                <a:chOff x="1059" y="2033"/>
                <a:chExt cx="2011" cy="602"/>
              </a:xfrm>
            </p:grpSpPr>
            <p:sp>
              <p:nvSpPr>
                <p:cNvPr id="87079" name="Rectangle 22"/>
                <p:cNvSpPr>
                  <a:spLocks noChangeArrowheads="1"/>
                </p:cNvSpPr>
                <p:nvPr/>
              </p:nvSpPr>
              <p:spPr bwMode="auto">
                <a:xfrm>
                  <a:off x="1087" y="2033"/>
                  <a:ext cx="1956" cy="603"/>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GB" sz="1400">
                      <a:cs typeface="Times New Roman" pitchFamily="18" charset="0"/>
                    </a:rPr>
                    <a:t>2. Demetriades et al. (1991)	</a:t>
                  </a:r>
                </a:p>
                <a:p>
                  <a:pPr algn="just" defTabSz="449263" eaLnBrk="0" hangingPunct="0">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n-GB" sz="1400">
                    <a:cs typeface="Times New Roman" pitchFamily="18" charset="0"/>
                  </a:endParaRPr>
                </a:p>
              </p:txBody>
            </p:sp>
            <p:sp>
              <p:nvSpPr>
                <p:cNvPr id="87080" name="Rectangle 23"/>
                <p:cNvSpPr>
                  <a:spLocks noChangeArrowheads="1"/>
                </p:cNvSpPr>
                <p:nvPr/>
              </p:nvSpPr>
              <p:spPr bwMode="auto">
                <a:xfrm>
                  <a:off x="1059" y="2033"/>
                  <a:ext cx="2012" cy="603"/>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2" name="Group 24"/>
              <p:cNvGrpSpPr>
                <a:grpSpLocks/>
              </p:cNvGrpSpPr>
              <p:nvPr/>
            </p:nvGrpSpPr>
            <p:grpSpPr bwMode="auto">
              <a:xfrm>
                <a:off x="3071" y="2033"/>
                <a:ext cx="2011" cy="602"/>
                <a:chOff x="3071" y="2033"/>
                <a:chExt cx="2011" cy="602"/>
              </a:xfrm>
            </p:grpSpPr>
            <p:sp>
              <p:nvSpPr>
                <p:cNvPr id="87077" name="Rectangle 25"/>
                <p:cNvSpPr>
                  <a:spLocks noChangeArrowheads="1"/>
                </p:cNvSpPr>
                <p:nvPr/>
              </p:nvSpPr>
              <p:spPr bwMode="auto">
                <a:xfrm>
                  <a:off x="3099" y="2033"/>
                  <a:ext cx="1956" cy="603"/>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cs typeface="Times New Roman" pitchFamily="18" charset="0"/>
                    </a:rPr>
                    <a:t>Ensaio clínico aleatório, porém comparando uso de antibiótico em dose única e uso contínuo.</a:t>
                  </a: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cs typeface="Times New Roman" pitchFamily="18" charset="0"/>
                  </a:endParaRPr>
                </a:p>
              </p:txBody>
            </p:sp>
            <p:sp>
              <p:nvSpPr>
                <p:cNvPr id="87078" name="Rectangle 26"/>
                <p:cNvSpPr>
                  <a:spLocks noChangeArrowheads="1"/>
                </p:cNvSpPr>
                <p:nvPr/>
              </p:nvSpPr>
              <p:spPr bwMode="auto">
                <a:xfrm>
                  <a:off x="3071" y="2033"/>
                  <a:ext cx="2012" cy="603"/>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3" name="Group 27"/>
              <p:cNvGrpSpPr>
                <a:grpSpLocks/>
              </p:cNvGrpSpPr>
              <p:nvPr/>
            </p:nvGrpSpPr>
            <p:grpSpPr bwMode="auto">
              <a:xfrm>
                <a:off x="1059" y="2637"/>
                <a:ext cx="2011" cy="383"/>
                <a:chOff x="1059" y="2637"/>
                <a:chExt cx="2011" cy="383"/>
              </a:xfrm>
            </p:grpSpPr>
            <p:sp>
              <p:nvSpPr>
                <p:cNvPr id="87075" name="Rectangle 28"/>
                <p:cNvSpPr>
                  <a:spLocks noChangeArrowheads="1"/>
                </p:cNvSpPr>
                <p:nvPr/>
              </p:nvSpPr>
              <p:spPr bwMode="auto">
                <a:xfrm>
                  <a:off x="1087" y="2637"/>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GB" sz="1400">
                      <a:cs typeface="Times New Roman" pitchFamily="18" charset="0"/>
                    </a:rPr>
                    <a:t>3. Fontelles e Montovani (2001)	</a:t>
                  </a:r>
                </a:p>
                <a:p>
                  <a:pPr algn="just" defTabSz="449263" eaLnBrk="0" hangingPunct="0">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n-GB" sz="1400">
                    <a:cs typeface="Times New Roman" pitchFamily="18" charset="0"/>
                  </a:endParaRPr>
                </a:p>
              </p:txBody>
            </p:sp>
            <p:sp>
              <p:nvSpPr>
                <p:cNvPr id="87076" name="Rectangle 29"/>
                <p:cNvSpPr>
                  <a:spLocks noChangeArrowheads="1"/>
                </p:cNvSpPr>
                <p:nvPr/>
              </p:nvSpPr>
              <p:spPr bwMode="auto">
                <a:xfrm>
                  <a:off x="1059" y="2637"/>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4" name="Group 30"/>
              <p:cNvGrpSpPr>
                <a:grpSpLocks/>
              </p:cNvGrpSpPr>
              <p:nvPr/>
            </p:nvGrpSpPr>
            <p:grpSpPr bwMode="auto">
              <a:xfrm>
                <a:off x="3071" y="2637"/>
                <a:ext cx="2011" cy="383"/>
                <a:chOff x="3071" y="2637"/>
                <a:chExt cx="2011" cy="383"/>
              </a:xfrm>
            </p:grpSpPr>
            <p:sp>
              <p:nvSpPr>
                <p:cNvPr id="87073" name="Rectangle 31"/>
                <p:cNvSpPr>
                  <a:spLocks noChangeArrowheads="1"/>
                </p:cNvSpPr>
                <p:nvPr/>
              </p:nvSpPr>
              <p:spPr bwMode="auto">
                <a:xfrm>
                  <a:off x="3099" y="2637"/>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a:cs typeface="Times New Roman" pitchFamily="18" charset="0"/>
                    </a:rPr>
                    <a:t>Estudo</a:t>
                  </a:r>
                  <a:r>
                    <a:rPr lang="en-GB" sz="1400" dirty="0">
                      <a:cs typeface="Times New Roman" pitchFamily="18" charset="0"/>
                    </a:rPr>
                    <a:t> </a:t>
                  </a:r>
                  <a:r>
                    <a:rPr lang="en-GB" sz="1400" dirty="0" err="1" smtClean="0">
                      <a:cs typeface="Times New Roman" pitchFamily="18" charset="0"/>
                    </a:rPr>
                    <a:t>Coorte</a:t>
                  </a:r>
                  <a:r>
                    <a:rPr lang="en-GB" sz="1400" dirty="0" smtClean="0">
                      <a:cs typeface="Times New Roman" pitchFamily="18" charset="0"/>
                    </a:rPr>
                    <a:t>.</a:t>
                  </a:r>
                  <a:endParaRPr lang="en-GB" sz="1400" dirty="0">
                    <a:cs typeface="Times New Roman" pitchFamily="18" charset="0"/>
                  </a:endParaRP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cs typeface="Times New Roman" pitchFamily="18" charset="0"/>
                  </a:endParaRPr>
                </a:p>
              </p:txBody>
            </p:sp>
            <p:sp>
              <p:nvSpPr>
                <p:cNvPr id="87074" name="Rectangle 32"/>
                <p:cNvSpPr>
                  <a:spLocks noChangeArrowheads="1"/>
                </p:cNvSpPr>
                <p:nvPr/>
              </p:nvSpPr>
              <p:spPr bwMode="auto">
                <a:xfrm>
                  <a:off x="3071" y="2637"/>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5" name="Group 33"/>
              <p:cNvGrpSpPr>
                <a:grpSpLocks/>
              </p:cNvGrpSpPr>
              <p:nvPr/>
            </p:nvGrpSpPr>
            <p:grpSpPr bwMode="auto">
              <a:xfrm>
                <a:off x="1059" y="3021"/>
                <a:ext cx="2011" cy="383"/>
                <a:chOff x="1059" y="3021"/>
                <a:chExt cx="2011" cy="383"/>
              </a:xfrm>
            </p:grpSpPr>
            <p:sp>
              <p:nvSpPr>
                <p:cNvPr id="87071" name="Rectangle 34"/>
                <p:cNvSpPr>
                  <a:spLocks noChangeArrowheads="1"/>
                </p:cNvSpPr>
                <p:nvPr/>
              </p:nvSpPr>
              <p:spPr bwMode="auto">
                <a:xfrm>
                  <a:off x="1087" y="3021"/>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GB" sz="1400">
                      <a:cs typeface="Times New Roman" pitchFamily="18" charset="0"/>
                    </a:rPr>
                    <a:t>4. Le Blanc et al. (1985)	</a:t>
                  </a:r>
                </a:p>
                <a:p>
                  <a:pPr algn="just" defTabSz="449263" eaLnBrk="0" hangingPunct="0">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n-GB" sz="1400">
                    <a:cs typeface="Times New Roman" pitchFamily="18" charset="0"/>
                  </a:endParaRPr>
                </a:p>
              </p:txBody>
            </p:sp>
            <p:sp>
              <p:nvSpPr>
                <p:cNvPr id="87072" name="Rectangle 35"/>
                <p:cNvSpPr>
                  <a:spLocks noChangeArrowheads="1"/>
                </p:cNvSpPr>
                <p:nvPr/>
              </p:nvSpPr>
              <p:spPr bwMode="auto">
                <a:xfrm>
                  <a:off x="1059" y="3021"/>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6" name="Group 36"/>
              <p:cNvGrpSpPr>
                <a:grpSpLocks/>
              </p:cNvGrpSpPr>
              <p:nvPr/>
            </p:nvGrpSpPr>
            <p:grpSpPr bwMode="auto">
              <a:xfrm>
                <a:off x="3071" y="3021"/>
                <a:ext cx="2011" cy="383"/>
                <a:chOff x="3071" y="3021"/>
                <a:chExt cx="2011" cy="383"/>
              </a:xfrm>
            </p:grpSpPr>
            <p:sp>
              <p:nvSpPr>
                <p:cNvPr id="87069" name="Rectangle 37"/>
                <p:cNvSpPr>
                  <a:spLocks noChangeArrowheads="1"/>
                </p:cNvSpPr>
                <p:nvPr/>
              </p:nvSpPr>
              <p:spPr bwMode="auto">
                <a:xfrm>
                  <a:off x="3099" y="3021"/>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cs typeface="Times New Roman" pitchFamily="18" charset="0"/>
                    </a:rPr>
                    <a:t>Ensaio clínico não aleatório.</a:t>
                  </a: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cs typeface="Times New Roman" pitchFamily="18" charset="0"/>
                  </a:endParaRPr>
                </a:p>
              </p:txBody>
            </p:sp>
            <p:sp>
              <p:nvSpPr>
                <p:cNvPr id="87070" name="Rectangle 38"/>
                <p:cNvSpPr>
                  <a:spLocks noChangeArrowheads="1"/>
                </p:cNvSpPr>
                <p:nvPr/>
              </p:nvSpPr>
              <p:spPr bwMode="auto">
                <a:xfrm>
                  <a:off x="3071" y="3021"/>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7" name="Group 39"/>
              <p:cNvGrpSpPr>
                <a:grpSpLocks/>
              </p:cNvGrpSpPr>
              <p:nvPr/>
            </p:nvGrpSpPr>
            <p:grpSpPr bwMode="auto">
              <a:xfrm>
                <a:off x="1059" y="3405"/>
                <a:ext cx="2011" cy="383"/>
                <a:chOff x="1059" y="3405"/>
                <a:chExt cx="2011" cy="383"/>
              </a:xfrm>
            </p:grpSpPr>
            <p:sp>
              <p:nvSpPr>
                <p:cNvPr id="87067" name="Rectangle 40"/>
                <p:cNvSpPr>
                  <a:spLocks noChangeArrowheads="1"/>
                </p:cNvSpPr>
                <p:nvPr/>
              </p:nvSpPr>
              <p:spPr bwMode="auto">
                <a:xfrm>
                  <a:off x="1087" y="3405"/>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GB" sz="1400">
                      <a:cs typeface="Times New Roman" pitchFamily="18" charset="0"/>
                    </a:rPr>
                    <a:t>5. Lo Curto et al. (1986)	</a:t>
                  </a:r>
                </a:p>
                <a:p>
                  <a:pPr algn="just" defTabSz="449263" eaLnBrk="0" hangingPunct="0">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n-GB" sz="1400">
                    <a:cs typeface="Times New Roman" pitchFamily="18" charset="0"/>
                  </a:endParaRPr>
                </a:p>
              </p:txBody>
            </p:sp>
            <p:sp>
              <p:nvSpPr>
                <p:cNvPr id="87068" name="Rectangle 41"/>
                <p:cNvSpPr>
                  <a:spLocks noChangeArrowheads="1"/>
                </p:cNvSpPr>
                <p:nvPr/>
              </p:nvSpPr>
              <p:spPr bwMode="auto">
                <a:xfrm>
                  <a:off x="1059" y="3405"/>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8" name="Group 42"/>
              <p:cNvGrpSpPr>
                <a:grpSpLocks/>
              </p:cNvGrpSpPr>
              <p:nvPr/>
            </p:nvGrpSpPr>
            <p:grpSpPr bwMode="auto">
              <a:xfrm>
                <a:off x="3071" y="3405"/>
                <a:ext cx="2011" cy="383"/>
                <a:chOff x="3071" y="3405"/>
                <a:chExt cx="2011" cy="383"/>
              </a:xfrm>
            </p:grpSpPr>
            <p:sp>
              <p:nvSpPr>
                <p:cNvPr id="87065" name="Rectangle 43"/>
                <p:cNvSpPr>
                  <a:spLocks noChangeArrowheads="1"/>
                </p:cNvSpPr>
                <p:nvPr/>
              </p:nvSpPr>
              <p:spPr bwMode="auto">
                <a:xfrm>
                  <a:off x="3099" y="3405"/>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a:cs typeface="Times New Roman" pitchFamily="18" charset="0"/>
                    </a:rPr>
                    <a:t>Ensaio clínico não aleatório.</a:t>
                  </a: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a:cs typeface="Times New Roman" pitchFamily="18" charset="0"/>
                  </a:endParaRPr>
                </a:p>
              </p:txBody>
            </p:sp>
            <p:sp>
              <p:nvSpPr>
                <p:cNvPr id="87066" name="Rectangle 44"/>
                <p:cNvSpPr>
                  <a:spLocks noChangeArrowheads="1"/>
                </p:cNvSpPr>
                <p:nvPr/>
              </p:nvSpPr>
              <p:spPr bwMode="auto">
                <a:xfrm>
                  <a:off x="3071" y="3405"/>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59" name="Group 45"/>
              <p:cNvGrpSpPr>
                <a:grpSpLocks/>
              </p:cNvGrpSpPr>
              <p:nvPr/>
            </p:nvGrpSpPr>
            <p:grpSpPr bwMode="auto">
              <a:xfrm>
                <a:off x="1059" y="3789"/>
                <a:ext cx="2011" cy="383"/>
                <a:chOff x="1059" y="3789"/>
                <a:chExt cx="2011" cy="383"/>
              </a:xfrm>
            </p:grpSpPr>
            <p:sp>
              <p:nvSpPr>
                <p:cNvPr id="87063" name="Rectangle 46"/>
                <p:cNvSpPr>
                  <a:spLocks noChangeArrowheads="1"/>
                </p:cNvSpPr>
                <p:nvPr/>
              </p:nvSpPr>
              <p:spPr bwMode="auto">
                <a:xfrm>
                  <a:off x="1087" y="3789"/>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GB" sz="1400">
                      <a:cs typeface="Times New Roman" pitchFamily="18" charset="0"/>
                    </a:rPr>
                    <a:t>6. Mandal et al. (1985)	</a:t>
                  </a:r>
                </a:p>
                <a:p>
                  <a:pPr algn="just" defTabSz="449263" eaLnBrk="0" hangingPunct="0">
                    <a:buClr>
                      <a:srgbClr val="FFCC66"/>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n-GB" sz="1400">
                    <a:cs typeface="Times New Roman" pitchFamily="18" charset="0"/>
                  </a:endParaRPr>
                </a:p>
              </p:txBody>
            </p:sp>
            <p:sp>
              <p:nvSpPr>
                <p:cNvPr id="87064" name="Rectangle 47"/>
                <p:cNvSpPr>
                  <a:spLocks noChangeArrowheads="1"/>
                </p:cNvSpPr>
                <p:nvPr/>
              </p:nvSpPr>
              <p:spPr bwMode="auto">
                <a:xfrm>
                  <a:off x="1059" y="3789"/>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nvGrpSpPr>
              <p:cNvPr id="87060" name="Group 48"/>
              <p:cNvGrpSpPr>
                <a:grpSpLocks/>
              </p:cNvGrpSpPr>
              <p:nvPr/>
            </p:nvGrpSpPr>
            <p:grpSpPr bwMode="auto">
              <a:xfrm>
                <a:off x="3071" y="3789"/>
                <a:ext cx="2011" cy="383"/>
                <a:chOff x="3071" y="3789"/>
                <a:chExt cx="2011" cy="383"/>
              </a:xfrm>
            </p:grpSpPr>
            <p:sp>
              <p:nvSpPr>
                <p:cNvPr id="87061" name="Rectangle 49"/>
                <p:cNvSpPr>
                  <a:spLocks noChangeArrowheads="1"/>
                </p:cNvSpPr>
                <p:nvPr/>
              </p:nvSpPr>
              <p:spPr bwMode="auto">
                <a:xfrm>
                  <a:off x="3099" y="3789"/>
                  <a:ext cx="1956" cy="384"/>
                </a:xfrm>
                <a:prstGeom prst="rect">
                  <a:avLst/>
                </a:prstGeom>
                <a:noFill/>
                <a:ln w="9525">
                  <a:noFill/>
                  <a:round/>
                  <a:headEnd/>
                  <a:tailEnd/>
                </a:ln>
              </p:spPr>
              <p:txBody>
                <a:bodyPr lIns="90000" tIns="46800" rIns="90000" bIns="46800"/>
                <a:lstStyle/>
                <a:p>
                  <a:pPr algn="just" defTabSz="449263">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a:cs typeface="Times New Roman" pitchFamily="18" charset="0"/>
                    </a:rPr>
                    <a:t>Ensaio</a:t>
                  </a:r>
                  <a:r>
                    <a:rPr lang="en-GB" sz="1400" dirty="0">
                      <a:cs typeface="Times New Roman" pitchFamily="18" charset="0"/>
                    </a:rPr>
                    <a:t> </a:t>
                  </a:r>
                  <a:r>
                    <a:rPr lang="en-GB" sz="1400" dirty="0" err="1">
                      <a:cs typeface="Times New Roman" pitchFamily="18" charset="0"/>
                    </a:rPr>
                    <a:t>clínico</a:t>
                  </a:r>
                  <a:r>
                    <a:rPr lang="en-GB" sz="1400" dirty="0">
                      <a:cs typeface="Times New Roman" pitchFamily="18" charset="0"/>
                    </a:rPr>
                    <a:t> </a:t>
                  </a:r>
                  <a:r>
                    <a:rPr lang="en-GB" sz="1400" dirty="0" err="1">
                      <a:cs typeface="Times New Roman" pitchFamily="18" charset="0"/>
                    </a:rPr>
                    <a:t>sem</a:t>
                  </a:r>
                  <a:r>
                    <a:rPr lang="en-GB" sz="1400" dirty="0">
                      <a:cs typeface="Times New Roman" pitchFamily="18" charset="0"/>
                    </a:rPr>
                    <a:t> </a:t>
                  </a:r>
                  <a:r>
                    <a:rPr lang="en-GB" sz="1400" dirty="0" smtClean="0">
                      <a:cs typeface="Times New Roman" pitchFamily="18" charset="0"/>
                    </a:rPr>
                    <a:t>placebo </a:t>
                  </a:r>
                  <a:r>
                    <a:rPr lang="en-GB" sz="1400" dirty="0" err="1" smtClean="0">
                      <a:cs typeface="Times New Roman" pitchFamily="18" charset="0"/>
                    </a:rPr>
                    <a:t>comparando</a:t>
                  </a:r>
                  <a:r>
                    <a:rPr lang="en-GB" sz="1400" dirty="0" smtClean="0">
                      <a:cs typeface="Times New Roman" pitchFamily="18" charset="0"/>
                    </a:rPr>
                    <a:t> </a:t>
                  </a:r>
                  <a:r>
                    <a:rPr lang="en-GB" sz="1400" dirty="0" err="1" smtClean="0">
                      <a:cs typeface="Times New Roman" pitchFamily="18" charset="0"/>
                    </a:rPr>
                    <a:t>dois</a:t>
                  </a:r>
                  <a:r>
                    <a:rPr lang="en-GB" sz="1400" dirty="0" smtClean="0">
                      <a:cs typeface="Times New Roman" pitchFamily="18" charset="0"/>
                    </a:rPr>
                    <a:t> </a:t>
                  </a:r>
                  <a:r>
                    <a:rPr lang="en-GB" sz="1400" dirty="0" err="1" smtClean="0">
                      <a:cs typeface="Times New Roman" pitchFamily="18" charset="0"/>
                    </a:rPr>
                    <a:t>antibioticos</a:t>
                  </a:r>
                  <a:r>
                    <a:rPr lang="en-GB" sz="1400" dirty="0" smtClean="0">
                      <a:cs typeface="Times New Roman" pitchFamily="18" charset="0"/>
                    </a:rPr>
                    <a:t>.</a:t>
                  </a:r>
                  <a:endParaRPr lang="en-GB" sz="1400" dirty="0">
                    <a:cs typeface="Times New Roman" pitchFamily="18" charset="0"/>
                  </a:endParaRPr>
                </a:p>
                <a:p>
                  <a:pPr algn="just" defTabSz="449263" eaLnBrk="0" hangingPunct="0">
                    <a:buClr>
                      <a:srgbClr val="FFCC66"/>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a:cs typeface="Times New Roman" pitchFamily="18" charset="0"/>
                  </a:endParaRPr>
                </a:p>
              </p:txBody>
            </p:sp>
            <p:sp>
              <p:nvSpPr>
                <p:cNvPr id="87062" name="Rectangle 50"/>
                <p:cNvSpPr>
                  <a:spLocks noChangeArrowheads="1"/>
                </p:cNvSpPr>
                <p:nvPr/>
              </p:nvSpPr>
              <p:spPr bwMode="auto">
                <a:xfrm>
                  <a:off x="3071" y="3789"/>
                  <a:ext cx="2012" cy="384"/>
                </a:xfrm>
                <a:prstGeom prst="rect">
                  <a:avLst/>
                </a:prstGeom>
                <a:noFill/>
                <a:ln w="93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grpSp>
        <p:sp>
          <p:nvSpPr>
            <p:cNvPr id="87046" name="Rectangle 51"/>
            <p:cNvSpPr>
              <a:spLocks noChangeArrowheads="1"/>
            </p:cNvSpPr>
            <p:nvPr/>
          </p:nvSpPr>
          <p:spPr bwMode="auto">
            <a:xfrm>
              <a:off x="1056" y="1263"/>
              <a:ext cx="4030" cy="2913"/>
            </a:xfrm>
            <a:prstGeom prst="rect">
              <a:avLst/>
            </a:prstGeom>
            <a:noFill/>
            <a:ln w="11160">
              <a:solidFill>
                <a:srgbClr val="A0A0A0"/>
              </a:solidFill>
              <a:miter lim="800000"/>
              <a:headEnd/>
              <a:tailEnd/>
            </a:ln>
          </p:spPr>
          <p:txBody>
            <a:bodyPr wrap="none" anchor="ctr"/>
            <a:lstStyle/>
            <a:p>
              <a:pPr defTabSz="449263">
                <a:lnSpc>
                  <a:spcPct val="90000"/>
                </a:lnSpc>
                <a:buClr>
                  <a:srgbClr val="FFCC66"/>
                </a:buClr>
                <a:buSzPct val="100000"/>
                <a:buFont typeface="Times New Roman" pitchFamily="18" charset="0"/>
                <a:buNone/>
              </a:pPr>
              <a:endParaRPr lang="pt-BR" sz="2800">
                <a:ea typeface="Lucida Sans Unicode" pitchFamily="34" charset="0"/>
                <a:cs typeface="Lucida Sans Unicode" pitchFamily="34" charset="0"/>
              </a:endParaRPr>
            </a:p>
          </p:txBody>
        </p:sp>
      </p:gr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0"/>
          <p:cNvGraphicFramePr>
            <a:graphicFrameLocks noChangeAspect="1"/>
          </p:cNvGraphicFramePr>
          <p:nvPr/>
        </p:nvGraphicFramePr>
        <p:xfrm>
          <a:off x="0" y="115888"/>
          <a:ext cx="9144000" cy="6653212"/>
        </p:xfrm>
        <a:graphic>
          <a:graphicData uri="http://schemas.openxmlformats.org/presentationml/2006/ole">
            <p:oleObj spid="_x0000_s1064" name="Slide" r:id="rId4" imgW="5143500" imgH="3429000" progId="PowerPoint.Slide.8">
              <p:embed/>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idx="4294967295"/>
          </p:nvPr>
        </p:nvSpPr>
        <p:spPr>
          <a:xfrm>
            <a:off x="685800" y="609600"/>
            <a:ext cx="7775575" cy="1146175"/>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 RESULTADOS </a:t>
            </a:r>
            <a:br>
              <a:rPr lang="en-GB" b="1" smtClean="0">
                <a:cs typeface="Times New Roman" pitchFamily="18" charset="0"/>
              </a:rPr>
            </a:br>
            <a:endParaRPr lang="en-GB" b="1" smtClean="0">
              <a:cs typeface="Times New Roman" pitchFamily="18" charset="0"/>
            </a:endParaRPr>
          </a:p>
        </p:txBody>
      </p:sp>
      <p:sp>
        <p:nvSpPr>
          <p:cNvPr id="88067" name="Rectangle 2"/>
          <p:cNvSpPr>
            <a:spLocks noGrp="1" noChangeArrowheads="1"/>
          </p:cNvSpPr>
          <p:nvPr>
            <p:ph type="body" idx="4294967295"/>
          </p:nvPr>
        </p:nvSpPr>
        <p:spPr>
          <a:xfrm>
            <a:off x="170688" y="1447800"/>
            <a:ext cx="8592312" cy="3928872"/>
          </a:xfrm>
        </p:spPr>
        <p:txBody>
          <a:bodyPr lIns="90000" tIns="46800" rIns="90000" bIns="46800"/>
          <a:lstStyle/>
          <a:p>
            <a:pPr marL="0" indent="0" defTabSz="449263" eaLnBrk="1" hangingPunct="1">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DESCRIÇÃO DOS ESTUDOS SELECIONADOS</a:t>
            </a:r>
            <a:r>
              <a:rPr lang="en-GB" dirty="0" smtClean="0"/>
              <a:t> </a:t>
            </a:r>
          </a:p>
          <a:p>
            <a:pPr marL="450850" lvl="1" indent="-365125"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err="1" smtClean="0">
                <a:cs typeface="Times New Roman" pitchFamily="18" charset="0"/>
              </a:rPr>
              <a:t>Estudos</a:t>
            </a:r>
            <a:r>
              <a:rPr lang="en-GB" i="1" dirty="0" smtClean="0">
                <a:cs typeface="Times New Roman" pitchFamily="18" charset="0"/>
              </a:rPr>
              <a:t> </a:t>
            </a:r>
            <a:r>
              <a:rPr lang="en-GB" i="1" dirty="0" err="1" smtClean="0">
                <a:cs typeface="Times New Roman" pitchFamily="18" charset="0"/>
              </a:rPr>
              <a:t>Incluídos</a:t>
            </a:r>
            <a:endParaRPr lang="en-GB" i="1" dirty="0" smtClean="0">
              <a:cs typeface="Times New Roman" pitchFamily="18" charset="0"/>
            </a:endParaRPr>
          </a:p>
          <a:p>
            <a:pPr marL="450850" lvl="1" indent="-365125" defTabSz="449263" eaLnBrk="1" hangingPunct="1">
              <a:buFont typeface="Wingdings" pitchFamily="2" charset="2"/>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i="1" dirty="0" smtClean="0">
              <a:cs typeface="Times New Roman" pitchFamily="18" charset="0"/>
            </a:endParaRPr>
          </a:p>
          <a:p>
            <a:pPr marL="719138" lvl="2" indent="-268288" algn="just" defTabSz="449263" eaLnBrk="1" hangingPunct="1">
              <a:tabLst>
                <a:tab pos="446088" algn="l"/>
                <a:tab pos="895350" algn="l"/>
                <a:tab pos="2693988"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err="1" smtClean="0">
                <a:cs typeface="Times New Roman" pitchFamily="18" charset="0"/>
              </a:rPr>
              <a:t>Seis</a:t>
            </a:r>
            <a:r>
              <a:rPr lang="en-GB" dirty="0" smtClean="0">
                <a:cs typeface="Times New Roman" pitchFamily="18" charset="0"/>
              </a:rPr>
              <a:t> </a:t>
            </a:r>
            <a:r>
              <a:rPr lang="en-GB" dirty="0" err="1" smtClean="0">
                <a:cs typeface="Times New Roman" pitchFamily="18" charset="0"/>
              </a:rPr>
              <a:t>estudos</a:t>
            </a:r>
            <a:r>
              <a:rPr lang="en-GB" dirty="0" smtClean="0">
                <a:cs typeface="Times New Roman" pitchFamily="18" charset="0"/>
              </a:rPr>
              <a:t> </a:t>
            </a:r>
            <a:r>
              <a:rPr lang="en-GB" dirty="0" err="1" smtClean="0">
                <a:cs typeface="Times New Roman" pitchFamily="18" charset="0"/>
              </a:rPr>
              <a:t>foram</a:t>
            </a:r>
            <a:r>
              <a:rPr lang="en-GB" dirty="0" smtClean="0">
                <a:cs typeface="Times New Roman" pitchFamily="18" charset="0"/>
              </a:rPr>
              <a:t> </a:t>
            </a:r>
            <a:r>
              <a:rPr lang="en-GB" dirty="0" err="1" smtClean="0">
                <a:cs typeface="Times New Roman" pitchFamily="18" charset="0"/>
              </a:rPr>
              <a:t>incluídos</a:t>
            </a:r>
            <a:r>
              <a:rPr lang="en-GB" dirty="0" smtClean="0">
                <a:cs typeface="Times New Roman" pitchFamily="18" charset="0"/>
              </a:rPr>
              <a:t> </a:t>
            </a:r>
            <a:r>
              <a:rPr lang="en-GB" dirty="0" err="1" smtClean="0">
                <a:cs typeface="Times New Roman" pitchFamily="18" charset="0"/>
              </a:rPr>
              <a:t>nesta</a:t>
            </a:r>
            <a:r>
              <a:rPr lang="en-GB" dirty="0" smtClean="0">
                <a:cs typeface="Times New Roman" pitchFamily="18" charset="0"/>
              </a:rPr>
              <a:t> </a:t>
            </a:r>
            <a:r>
              <a:rPr lang="en-GB" dirty="0" err="1" smtClean="0">
                <a:cs typeface="Times New Roman" pitchFamily="18" charset="0"/>
              </a:rPr>
              <a:t>revisão</a:t>
            </a:r>
            <a:r>
              <a:rPr lang="en-GB" dirty="0" smtClean="0">
                <a:cs typeface="Times New Roman" pitchFamily="18" charset="0"/>
              </a:rPr>
              <a:t>, </a:t>
            </a:r>
            <a:r>
              <a:rPr lang="en-GB" dirty="0" err="1" smtClean="0">
                <a:cs typeface="Times New Roman" pitchFamily="18" charset="0"/>
              </a:rPr>
              <a:t>todos</a:t>
            </a:r>
            <a:r>
              <a:rPr lang="en-GB" dirty="0" smtClean="0">
                <a:cs typeface="Times New Roman" pitchFamily="18" charset="0"/>
              </a:rPr>
              <a:t> </a:t>
            </a:r>
            <a:r>
              <a:rPr lang="en-GB" dirty="0" err="1" smtClean="0">
                <a:cs typeface="Times New Roman" pitchFamily="18" charset="0"/>
              </a:rPr>
              <a:t>eles</a:t>
            </a:r>
            <a:r>
              <a:rPr lang="en-GB" dirty="0" smtClean="0">
                <a:cs typeface="Times New Roman" pitchFamily="18" charset="0"/>
              </a:rPr>
              <a:t> </a:t>
            </a:r>
            <a:r>
              <a:rPr lang="en-GB" dirty="0" err="1" smtClean="0">
                <a:cs typeface="Times New Roman" pitchFamily="18" charset="0"/>
              </a:rPr>
              <a:t>publicados</a:t>
            </a:r>
            <a:r>
              <a:rPr lang="en-GB" dirty="0" smtClean="0">
                <a:cs typeface="Times New Roman" pitchFamily="18" charset="0"/>
              </a:rPr>
              <a:t> </a:t>
            </a:r>
            <a:r>
              <a:rPr lang="en-GB" dirty="0" err="1" smtClean="0">
                <a:cs typeface="Times New Roman" pitchFamily="18" charset="0"/>
              </a:rPr>
              <a:t>em</a:t>
            </a:r>
            <a:r>
              <a:rPr lang="en-GB" dirty="0" smtClean="0">
                <a:cs typeface="Times New Roman" pitchFamily="18" charset="0"/>
              </a:rPr>
              <a:t> </a:t>
            </a:r>
            <a:r>
              <a:rPr lang="en-GB" dirty="0" err="1" smtClean="0">
                <a:cs typeface="Times New Roman" pitchFamily="18" charset="0"/>
              </a:rPr>
              <a:t>língua</a:t>
            </a:r>
            <a:r>
              <a:rPr lang="en-GB" dirty="0" smtClean="0">
                <a:cs typeface="Times New Roman" pitchFamily="18" charset="0"/>
              </a:rPr>
              <a:t> </a:t>
            </a:r>
            <a:r>
              <a:rPr lang="en-GB" dirty="0" err="1" smtClean="0">
                <a:cs typeface="Times New Roman" pitchFamily="18" charset="0"/>
              </a:rPr>
              <a:t>inglesa</a:t>
            </a:r>
            <a:r>
              <a:rPr lang="en-GB" dirty="0" smtClean="0">
                <a:cs typeface="Times New Roman" pitchFamily="18" charset="0"/>
              </a:rPr>
              <a:t>.</a:t>
            </a:r>
          </a:p>
          <a:p>
            <a:pPr marL="719138" lvl="2" indent="-268288" algn="just" defTabSz="449263" eaLnBrk="1" hangingPunct="1">
              <a:tabLst>
                <a:tab pos="446088" algn="l"/>
                <a:tab pos="895350" algn="l"/>
                <a:tab pos="2693988"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cs typeface="Times New Roman" pitchFamily="18" charset="0"/>
              </a:rPr>
              <a:t>O </a:t>
            </a:r>
            <a:r>
              <a:rPr lang="en-GB" dirty="0" err="1" smtClean="0">
                <a:cs typeface="Times New Roman" pitchFamily="18" charset="0"/>
              </a:rPr>
              <a:t>ensaio</a:t>
            </a:r>
            <a:r>
              <a:rPr lang="en-GB" dirty="0" smtClean="0">
                <a:cs typeface="Times New Roman" pitchFamily="18" charset="0"/>
              </a:rPr>
              <a:t> </a:t>
            </a:r>
            <a:r>
              <a:rPr lang="en-GB" dirty="0" err="1" smtClean="0">
                <a:cs typeface="Times New Roman" pitchFamily="18" charset="0"/>
              </a:rPr>
              <a:t>clínico</a:t>
            </a:r>
            <a:r>
              <a:rPr lang="en-GB" dirty="0" smtClean="0">
                <a:cs typeface="Times New Roman" pitchFamily="18" charset="0"/>
              </a:rPr>
              <a:t> de Cant et al. </a:t>
            </a:r>
            <a:r>
              <a:rPr lang="en-GB" dirty="0" err="1" smtClean="0">
                <a:cs typeface="Times New Roman" pitchFamily="18" charset="0"/>
              </a:rPr>
              <a:t>foi</a:t>
            </a:r>
            <a:r>
              <a:rPr lang="en-GB" dirty="0" smtClean="0">
                <a:cs typeface="Times New Roman" pitchFamily="18" charset="0"/>
              </a:rPr>
              <a:t> </a:t>
            </a:r>
            <a:r>
              <a:rPr lang="en-GB" dirty="0" err="1" smtClean="0">
                <a:cs typeface="Times New Roman" pitchFamily="18" charset="0"/>
              </a:rPr>
              <a:t>realizado</a:t>
            </a:r>
            <a:r>
              <a:rPr lang="en-GB" dirty="0" smtClean="0">
                <a:cs typeface="Times New Roman" pitchFamily="18" charset="0"/>
              </a:rPr>
              <a:t> </a:t>
            </a:r>
            <a:r>
              <a:rPr lang="en-GB" dirty="0" err="1" smtClean="0">
                <a:cs typeface="Times New Roman" pitchFamily="18" charset="0"/>
              </a:rPr>
              <a:t>na</a:t>
            </a:r>
            <a:r>
              <a:rPr lang="en-GB" dirty="0" smtClean="0">
                <a:cs typeface="Times New Roman" pitchFamily="18" charset="0"/>
              </a:rPr>
              <a:t> </a:t>
            </a:r>
            <a:r>
              <a:rPr lang="en-GB" dirty="0" err="1" smtClean="0">
                <a:cs typeface="Times New Roman" pitchFamily="18" charset="0"/>
              </a:rPr>
              <a:t>África</a:t>
            </a:r>
            <a:r>
              <a:rPr lang="en-GB" dirty="0" smtClean="0">
                <a:cs typeface="Times New Roman" pitchFamily="18" charset="0"/>
              </a:rPr>
              <a:t> do </a:t>
            </a:r>
            <a:r>
              <a:rPr lang="en-GB" dirty="0" err="1" smtClean="0">
                <a:cs typeface="Times New Roman" pitchFamily="18" charset="0"/>
              </a:rPr>
              <a:t>Sul</a:t>
            </a:r>
            <a:r>
              <a:rPr lang="en-GB" dirty="0" smtClean="0">
                <a:cs typeface="Times New Roman" pitchFamily="18" charset="0"/>
              </a:rPr>
              <a:t> e </a:t>
            </a:r>
            <a:r>
              <a:rPr lang="en-GB" dirty="0" err="1" smtClean="0">
                <a:cs typeface="Times New Roman" pitchFamily="18" charset="0"/>
              </a:rPr>
              <a:t>os</a:t>
            </a:r>
            <a:r>
              <a:rPr lang="en-GB" dirty="0" smtClean="0">
                <a:cs typeface="Times New Roman" pitchFamily="18" charset="0"/>
              </a:rPr>
              <a:t> de Gonzales e </a:t>
            </a:r>
            <a:r>
              <a:rPr lang="en-GB" dirty="0" err="1" smtClean="0">
                <a:cs typeface="Times New Roman" pitchFamily="18" charset="0"/>
              </a:rPr>
              <a:t>Holevar</a:t>
            </a:r>
            <a:r>
              <a:rPr lang="en-GB" dirty="0" smtClean="0">
                <a:cs typeface="Times New Roman" pitchFamily="18" charset="0"/>
              </a:rPr>
              <a:t>, Grover et al., Maxwell et al., Nichols et al. e Stone et al. </a:t>
            </a:r>
            <a:r>
              <a:rPr lang="en-GB" dirty="0" err="1" smtClean="0">
                <a:cs typeface="Times New Roman" pitchFamily="18" charset="0"/>
              </a:rPr>
              <a:t>foram</a:t>
            </a:r>
            <a:r>
              <a:rPr lang="en-GB" dirty="0" smtClean="0">
                <a:cs typeface="Times New Roman" pitchFamily="18" charset="0"/>
              </a:rPr>
              <a:t> </a:t>
            </a:r>
            <a:r>
              <a:rPr lang="en-GB" dirty="0" err="1" smtClean="0">
                <a:cs typeface="Times New Roman" pitchFamily="18" charset="0"/>
              </a:rPr>
              <a:t>realizados</a:t>
            </a:r>
            <a:r>
              <a:rPr lang="en-GB" dirty="0" smtClean="0">
                <a:cs typeface="Times New Roman" pitchFamily="18" charset="0"/>
              </a:rPr>
              <a:t> </a:t>
            </a:r>
            <a:r>
              <a:rPr lang="en-GB" dirty="0" err="1" smtClean="0">
                <a:cs typeface="Times New Roman" pitchFamily="18" charset="0"/>
              </a:rPr>
              <a:t>nos</a:t>
            </a:r>
            <a:r>
              <a:rPr lang="en-GB" dirty="0" smtClean="0">
                <a:cs typeface="Times New Roman" pitchFamily="18" charset="0"/>
              </a:rPr>
              <a:t> EUA.</a:t>
            </a:r>
          </a:p>
          <a:p>
            <a:pPr marL="719138" lvl="1" indent="-268288" defTabSz="449263" eaLnBrk="1" hangingPunct="1">
              <a:buFontTx/>
              <a:buNone/>
              <a:tabLst>
                <a:tab pos="446088" algn="l"/>
                <a:tab pos="895350" algn="l"/>
                <a:tab pos="2693988"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ChangeArrowheads="1"/>
          </p:cNvSpPr>
          <p:nvPr>
            <p:ph type="title" idx="4294967295"/>
          </p:nvPr>
        </p:nvSpPr>
        <p:spPr>
          <a:xfrm>
            <a:off x="685800" y="465138"/>
            <a:ext cx="7775575" cy="14351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Descrição dos Estudos Incluídos</a:t>
            </a:r>
          </a:p>
        </p:txBody>
      </p:sp>
      <p:pic>
        <p:nvPicPr>
          <p:cNvPr id="89091" name="Picture 2"/>
          <p:cNvPicPr>
            <a:picLocks noChangeAspect="1" noChangeArrowheads="1"/>
          </p:cNvPicPr>
          <p:nvPr/>
        </p:nvPicPr>
        <p:blipFill>
          <a:blip r:embed="rId3" cstate="print"/>
          <a:srcRect/>
          <a:stretch>
            <a:fillRect/>
          </a:stretch>
        </p:blipFill>
        <p:spPr bwMode="auto">
          <a:xfrm>
            <a:off x="381000" y="228600"/>
            <a:ext cx="8458200" cy="6340475"/>
          </a:xfrm>
          <a:prstGeom prst="rect">
            <a:avLst/>
          </a:prstGeom>
          <a:noFill/>
          <a:ln w="9525">
            <a:noFill/>
            <a:round/>
            <a:headEnd/>
            <a:tailEnd/>
          </a:ln>
        </p:spPr>
      </p:pic>
      <p:sp>
        <p:nvSpPr>
          <p:cNvPr id="89092" name="Rectangle 3"/>
          <p:cNvSpPr>
            <a:spLocks noChangeArrowheads="1"/>
          </p:cNvSpPr>
          <p:nvPr/>
        </p:nvSpPr>
        <p:spPr bwMode="auto">
          <a:xfrm>
            <a:off x="2286000" y="52388"/>
            <a:ext cx="4343400" cy="1431925"/>
          </a:xfrm>
          <a:prstGeom prst="rect">
            <a:avLst/>
          </a:prstGeom>
          <a:noFill/>
          <a:ln w="9525">
            <a:noFill/>
            <a:round/>
            <a:headEnd/>
            <a:tailEnd/>
          </a:ln>
        </p:spPr>
        <p:txBody>
          <a:bodyPr lIns="90000" tIns="46800" rIns="90000" bIns="46800">
            <a:spAutoFit/>
          </a:bodyPr>
          <a:lstStyle/>
          <a:p>
            <a:pPr defTabSz="449263">
              <a:buClr>
                <a:srgbClr val="FF66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a:solidFill>
                  <a:srgbClr val="FF6600"/>
                </a:solidFill>
                <a:cs typeface="Times New Roman" pitchFamily="18" charset="0"/>
              </a:rPr>
              <a:t> RESULTADOS </a:t>
            </a:r>
            <a:br>
              <a:rPr lang="en-GB" sz="4400" b="1">
                <a:solidFill>
                  <a:srgbClr val="FF6600"/>
                </a:solidFill>
                <a:cs typeface="Times New Roman" pitchFamily="18" charset="0"/>
              </a:rPr>
            </a:br>
            <a:endParaRPr lang="en-GB" sz="4400" b="1">
              <a:solidFill>
                <a:srgbClr val="FF6600"/>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idx="4294967295"/>
          </p:nvPr>
        </p:nvSpPr>
        <p:spPr>
          <a:xfrm>
            <a:off x="457200" y="-541338"/>
            <a:ext cx="8229600" cy="3514726"/>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 </a:t>
            </a:r>
            <a:br>
              <a:rPr lang="en-GB" b="1" smtClean="0">
                <a:cs typeface="Times New Roman" pitchFamily="18" charset="0"/>
              </a:rPr>
            </a:br>
            <a:r>
              <a:rPr lang="en-GB" b="1" smtClean="0">
                <a:cs typeface="Times New Roman" pitchFamily="18" charset="0"/>
              </a:rPr>
              <a:t/>
            </a:r>
            <a:br>
              <a:rPr lang="en-GB" b="1" smtClean="0">
                <a:cs typeface="Times New Roman" pitchFamily="18" charset="0"/>
              </a:rPr>
            </a:br>
            <a:r>
              <a:rPr lang="en-GB" b="1" smtClean="0">
                <a:cs typeface="Times New Roman" pitchFamily="18" charset="0"/>
              </a:rPr>
              <a:t>RESULTADOS</a:t>
            </a:r>
            <a:br>
              <a:rPr lang="en-GB" b="1" smtClean="0">
                <a:cs typeface="Times New Roman" pitchFamily="18" charset="0"/>
              </a:rPr>
            </a:br>
            <a:r>
              <a:rPr lang="en-GB" sz="2800" b="1" smtClean="0">
                <a:cs typeface="Times New Roman" pitchFamily="18" charset="0"/>
              </a:rPr>
              <a:t>QUALIDADE DOS ESTUDOS INCLUÍDOS (VALIDADE INTERNA)</a:t>
            </a:r>
            <a:br>
              <a:rPr lang="en-GB" sz="2800" b="1" smtClean="0">
                <a:cs typeface="Times New Roman" pitchFamily="18" charset="0"/>
              </a:rPr>
            </a:br>
            <a:endParaRPr lang="en-GB" sz="2800" b="1" smtClean="0">
              <a:cs typeface="Times New Roman" pitchFamily="18" charset="0"/>
            </a:endParaRPr>
          </a:p>
        </p:txBody>
      </p:sp>
      <p:pic>
        <p:nvPicPr>
          <p:cNvPr id="90115" name="Picture 2"/>
          <p:cNvPicPr>
            <a:picLocks noChangeAspect="1" noChangeArrowheads="1"/>
          </p:cNvPicPr>
          <p:nvPr/>
        </p:nvPicPr>
        <p:blipFill>
          <a:blip r:embed="rId3" cstate="print"/>
          <a:srcRect/>
          <a:stretch>
            <a:fillRect/>
          </a:stretch>
        </p:blipFill>
        <p:spPr bwMode="auto">
          <a:xfrm>
            <a:off x="381000" y="2895600"/>
            <a:ext cx="8074231" cy="3371850"/>
          </a:xfrm>
          <a:prstGeom prst="rect">
            <a:avLst/>
          </a:prstGeom>
          <a:noFill/>
          <a:ln w="9525">
            <a:noFill/>
            <a:round/>
            <a:headEnd/>
            <a:tailEnd/>
          </a:ln>
        </p:spPr>
      </p:pic>
      <p:cxnSp>
        <p:nvCxnSpPr>
          <p:cNvPr id="3" name="Conector reto 2"/>
          <p:cNvCxnSpPr/>
          <p:nvPr/>
        </p:nvCxnSpPr>
        <p:spPr>
          <a:xfrm>
            <a:off x="8467106" y="2901142"/>
            <a:ext cx="0" cy="3322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468313" y="0"/>
            <a:ext cx="8229600" cy="11430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smtClean="0">
                <a:cs typeface="Times New Roman" pitchFamily="18" charset="0"/>
              </a:rPr>
              <a:t>COMPLICAÇÕES INFECCIOSAS</a:t>
            </a:r>
          </a:p>
        </p:txBody>
      </p:sp>
      <p:pic>
        <p:nvPicPr>
          <p:cNvPr id="91139" name="Picture 2"/>
          <p:cNvPicPr>
            <a:picLocks noChangeAspect="1" noChangeArrowheads="1"/>
          </p:cNvPicPr>
          <p:nvPr/>
        </p:nvPicPr>
        <p:blipFill>
          <a:blip r:embed="rId3" cstate="print"/>
          <a:srcRect/>
          <a:stretch>
            <a:fillRect/>
          </a:stretch>
        </p:blipFill>
        <p:spPr bwMode="auto">
          <a:xfrm>
            <a:off x="1116013" y="1082675"/>
            <a:ext cx="6985000" cy="5586413"/>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ChangeArrowheads="1"/>
          </p:cNvSpPr>
          <p:nvPr>
            <p:ph type="title" idx="4294967295"/>
          </p:nvPr>
        </p:nvSpPr>
        <p:spPr>
          <a:xfrm>
            <a:off x="457200" y="-541338"/>
            <a:ext cx="8229600" cy="2774951"/>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p>
        </p:txBody>
      </p:sp>
      <p:sp>
        <p:nvSpPr>
          <p:cNvPr id="92163" name="Rectangle 2"/>
          <p:cNvSpPr>
            <a:spLocks noGrp="1" noChangeArrowheads="1"/>
          </p:cNvSpPr>
          <p:nvPr>
            <p:ph type="body" idx="4294967295"/>
          </p:nvPr>
        </p:nvSpPr>
        <p:spPr>
          <a:xfrm>
            <a:off x="685800" y="1981201"/>
            <a:ext cx="7775575" cy="3371088"/>
          </a:xfrm>
        </p:spPr>
        <p:txBody>
          <a:bodyPr lIns="90000" tIns="46800" rIns="90000" bIns="46800"/>
          <a:lstStyle/>
          <a:p>
            <a:pPr algn="just" defTabSz="449263" eaLnBrk="1" hangingPunct="1">
              <a:buFont typeface="Wingdings" pitchFamily="2" charset="2"/>
              <a:buChar char="§"/>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dirty="0" smtClean="0">
                <a:cs typeface="Times New Roman" pitchFamily="18" charset="0"/>
              </a:rPr>
              <a:t>DESFECHOS ESTUDADOS</a:t>
            </a:r>
          </a:p>
          <a:p>
            <a:pPr algn="just" defTabSz="449263" eaLnBrk="1" hangingPunct="1">
              <a:buFont typeface="Wingdings" pitchFamily="2" charset="2"/>
              <a:buChar char="§"/>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400" dirty="0" smtClean="0">
              <a:cs typeface="Times New Roman" pitchFamily="18" charset="0"/>
            </a:endParaRPr>
          </a:p>
          <a:p>
            <a:pPr marL="622300" lvl="1" indent="-268288" algn="just" defTabSz="449263" eaLnBrk="1" hangingPunct="1">
              <a:buFont typeface="Arial" pitchFamily="34" charset="0"/>
              <a:buChar char="•"/>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dirty="0" err="1" smtClean="0">
                <a:cs typeface="Times New Roman" pitchFamily="18" charset="0"/>
              </a:rPr>
              <a:t>Todos</a:t>
            </a:r>
            <a:r>
              <a:rPr lang="en-GB" dirty="0" smtClean="0">
                <a:cs typeface="Times New Roman" pitchFamily="18" charset="0"/>
              </a:rPr>
              <a:t> </a:t>
            </a:r>
            <a:r>
              <a:rPr lang="en-GB" dirty="0" err="1" smtClean="0">
                <a:cs typeface="Times New Roman" pitchFamily="18" charset="0"/>
              </a:rPr>
              <a:t>estudos</a:t>
            </a:r>
            <a:r>
              <a:rPr lang="en-GB" dirty="0" smtClean="0">
                <a:cs typeface="Times New Roman" pitchFamily="18" charset="0"/>
              </a:rPr>
              <a:t> </a:t>
            </a:r>
            <a:r>
              <a:rPr lang="en-GB" dirty="0" err="1" smtClean="0">
                <a:cs typeface="Times New Roman" pitchFamily="18" charset="0"/>
              </a:rPr>
              <a:t>incluídos</a:t>
            </a:r>
            <a:r>
              <a:rPr lang="en-GB" dirty="0" smtClean="0">
                <a:cs typeface="Times New Roman" pitchFamily="18" charset="0"/>
              </a:rPr>
              <a:t> </a:t>
            </a:r>
            <a:r>
              <a:rPr lang="en-GB" dirty="0" err="1" smtClean="0">
                <a:cs typeface="Times New Roman" pitchFamily="18" charset="0"/>
              </a:rPr>
              <a:t>analisaram</a:t>
            </a:r>
            <a:r>
              <a:rPr lang="en-GB" dirty="0" smtClean="0">
                <a:cs typeface="Times New Roman" pitchFamily="18" charset="0"/>
              </a:rPr>
              <a:t>  o </a:t>
            </a:r>
            <a:r>
              <a:rPr lang="en-GB" dirty="0" err="1" smtClean="0">
                <a:cs typeface="Times New Roman" pitchFamily="18" charset="0"/>
              </a:rPr>
              <a:t>desfecho</a:t>
            </a:r>
            <a:r>
              <a:rPr lang="en-GB" dirty="0" smtClean="0">
                <a:cs typeface="Times New Roman" pitchFamily="18" charset="0"/>
              </a:rPr>
              <a:t> </a:t>
            </a:r>
            <a:r>
              <a:rPr lang="en-GB" dirty="0" err="1" smtClean="0">
                <a:cs typeface="Times New Roman" pitchFamily="18" charset="0"/>
              </a:rPr>
              <a:t>empiema</a:t>
            </a:r>
            <a:r>
              <a:rPr lang="en-GB" dirty="0" smtClean="0">
                <a:cs typeface="Times New Roman" pitchFamily="18" charset="0"/>
              </a:rPr>
              <a:t>, </a:t>
            </a:r>
            <a:r>
              <a:rPr lang="en-GB" dirty="0" err="1" smtClean="0">
                <a:cs typeface="Times New Roman" pitchFamily="18" charset="0"/>
              </a:rPr>
              <a:t>totalizando</a:t>
            </a:r>
            <a:r>
              <a:rPr lang="en-GB" dirty="0" smtClean="0">
                <a:cs typeface="Times New Roman" pitchFamily="18" charset="0"/>
              </a:rPr>
              <a:t> 753 </a:t>
            </a:r>
            <a:r>
              <a:rPr lang="en-GB" dirty="0" err="1" smtClean="0">
                <a:cs typeface="Times New Roman" pitchFamily="18" charset="0"/>
              </a:rPr>
              <a:t>pacientes</a:t>
            </a:r>
            <a:r>
              <a:rPr lang="en-GB" dirty="0" smtClean="0">
                <a:cs typeface="Times New Roman" pitchFamily="18" charset="0"/>
              </a:rPr>
              <a:t>. </a:t>
            </a:r>
          </a:p>
          <a:p>
            <a:pPr marL="622300" lvl="1" indent="-268288" algn="just" defTabSz="449263" eaLnBrk="1" hangingPunct="1">
              <a:buFont typeface="Arial" pitchFamily="34" charset="0"/>
              <a:buChar char="•"/>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dirty="0" smtClean="0">
                <a:cs typeface="Times New Roman" pitchFamily="18" charset="0"/>
              </a:rPr>
              <a:t>O </a:t>
            </a:r>
            <a:r>
              <a:rPr lang="en-GB" dirty="0" err="1" smtClean="0">
                <a:cs typeface="Times New Roman" pitchFamily="18" charset="0"/>
              </a:rPr>
              <a:t>desfecho</a:t>
            </a:r>
            <a:r>
              <a:rPr lang="en-GB" dirty="0" smtClean="0">
                <a:cs typeface="Times New Roman" pitchFamily="18" charset="0"/>
              </a:rPr>
              <a:t> pneumonia, </a:t>
            </a:r>
            <a:r>
              <a:rPr lang="en-GB" dirty="0" err="1" smtClean="0">
                <a:cs typeface="Times New Roman" pitchFamily="18" charset="0"/>
              </a:rPr>
              <a:t>não</a:t>
            </a:r>
            <a:r>
              <a:rPr lang="en-GB" dirty="0" smtClean="0">
                <a:cs typeface="Times New Roman" pitchFamily="18" charset="0"/>
              </a:rPr>
              <a:t> </a:t>
            </a:r>
            <a:r>
              <a:rPr lang="en-GB" dirty="0" err="1" smtClean="0">
                <a:cs typeface="Times New Roman" pitchFamily="18" charset="0"/>
              </a:rPr>
              <a:t>foi</a:t>
            </a:r>
            <a:r>
              <a:rPr lang="en-GB" dirty="0" smtClean="0">
                <a:cs typeface="Times New Roman" pitchFamily="18" charset="0"/>
              </a:rPr>
              <a:t> </a:t>
            </a:r>
            <a:r>
              <a:rPr lang="en-GB" dirty="0" err="1" smtClean="0">
                <a:cs typeface="Times New Roman" pitchFamily="18" charset="0"/>
              </a:rPr>
              <a:t>avaliado</a:t>
            </a:r>
            <a:r>
              <a:rPr lang="en-GB" dirty="0" smtClean="0">
                <a:cs typeface="Times New Roman" pitchFamily="18" charset="0"/>
              </a:rPr>
              <a:t> </a:t>
            </a:r>
            <a:r>
              <a:rPr lang="en-GB" dirty="0" err="1" smtClean="0">
                <a:cs typeface="Times New Roman" pitchFamily="18" charset="0"/>
              </a:rPr>
              <a:t>pelo</a:t>
            </a:r>
            <a:r>
              <a:rPr lang="en-GB" dirty="0" smtClean="0">
                <a:cs typeface="Times New Roman" pitchFamily="18" charset="0"/>
              </a:rPr>
              <a:t> </a:t>
            </a:r>
            <a:r>
              <a:rPr lang="en-GB" dirty="0" err="1" smtClean="0">
                <a:cs typeface="Times New Roman" pitchFamily="18" charset="0"/>
              </a:rPr>
              <a:t>estudo</a:t>
            </a:r>
            <a:r>
              <a:rPr lang="en-GB" dirty="0" smtClean="0">
                <a:cs typeface="Times New Roman" pitchFamily="18" charset="0"/>
              </a:rPr>
              <a:t> de Cant et al., </a:t>
            </a:r>
            <a:r>
              <a:rPr lang="en-GB" dirty="0" err="1" smtClean="0">
                <a:cs typeface="Times New Roman" pitchFamily="18" charset="0"/>
              </a:rPr>
              <a:t>totalizando</a:t>
            </a:r>
            <a:r>
              <a:rPr lang="en-GB" dirty="0" smtClean="0">
                <a:cs typeface="Times New Roman" pitchFamily="18" charset="0"/>
              </a:rPr>
              <a:t> 640 </a:t>
            </a:r>
            <a:r>
              <a:rPr lang="en-GB" dirty="0" err="1" smtClean="0">
                <a:cs typeface="Times New Roman" pitchFamily="18" charset="0"/>
              </a:rPr>
              <a:t>pacientes</a:t>
            </a:r>
            <a:r>
              <a:rPr lang="en-GB" dirty="0" smtClean="0">
                <a:cs typeface="Times New Roman" pitchFamily="18" charset="0"/>
              </a:rPr>
              <a:t>.</a:t>
            </a:r>
          </a:p>
          <a:p>
            <a:pPr marL="336550" indent="-33655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dirty="0"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ChangeArrowheads="1"/>
          </p:cNvSpPr>
          <p:nvPr>
            <p:ph type="title" idx="4294967295"/>
          </p:nvPr>
        </p:nvSpPr>
        <p:spPr>
          <a:xfrm>
            <a:off x="685800" y="465138"/>
            <a:ext cx="7775575" cy="14351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RESULTADOS</a:t>
            </a:r>
            <a:br>
              <a:rPr lang="en-GB" b="1" smtClean="0">
                <a:cs typeface="Times New Roman" pitchFamily="18" charset="0"/>
              </a:rPr>
            </a:br>
            <a:r>
              <a:rPr lang="en-GB" smtClean="0">
                <a:cs typeface="Times New Roman" pitchFamily="18" charset="0"/>
              </a:rPr>
              <a:t> </a:t>
            </a:r>
            <a:r>
              <a:rPr lang="en-GB" sz="3600" smtClean="0">
                <a:cs typeface="Times New Roman" pitchFamily="18" charset="0"/>
              </a:rPr>
              <a:t>Antibiótico </a:t>
            </a:r>
            <a:r>
              <a:rPr lang="en-GB" sz="3600" i="1" smtClean="0">
                <a:cs typeface="Times New Roman" pitchFamily="18" charset="0"/>
              </a:rPr>
              <a:t>versus</a:t>
            </a:r>
            <a:r>
              <a:rPr lang="en-GB" sz="3600" smtClean="0">
                <a:cs typeface="Times New Roman" pitchFamily="18" charset="0"/>
              </a:rPr>
              <a:t> Placebo: Empiema</a:t>
            </a:r>
          </a:p>
        </p:txBody>
      </p:sp>
      <p:sp>
        <p:nvSpPr>
          <p:cNvPr id="93187"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smtClean="0"/>
              <a:t>                                                         NNT=16</a:t>
            </a:r>
          </a:p>
        </p:txBody>
      </p:sp>
      <p:pic>
        <p:nvPicPr>
          <p:cNvPr id="93188" name="Picture 3"/>
          <p:cNvPicPr>
            <a:picLocks noChangeAspect="1" noChangeArrowheads="1"/>
          </p:cNvPicPr>
          <p:nvPr/>
        </p:nvPicPr>
        <p:blipFill>
          <a:blip r:embed="rId3" cstate="print"/>
          <a:srcRect/>
          <a:stretch>
            <a:fillRect/>
          </a:stretch>
        </p:blipFill>
        <p:spPr bwMode="auto">
          <a:xfrm>
            <a:off x="0" y="2286000"/>
            <a:ext cx="9144000" cy="2819400"/>
          </a:xfrm>
          <a:prstGeom prst="rect">
            <a:avLst/>
          </a:prstGeom>
          <a:solidFill>
            <a:srgbClr val="FFFFFF"/>
          </a:solidFill>
          <a:ln w="9525">
            <a:noFill/>
            <a:round/>
            <a:headEnd/>
            <a:tailEnd/>
          </a:ln>
        </p:spPr>
      </p:pic>
      <p:sp>
        <p:nvSpPr>
          <p:cNvPr id="7" name="Retângulo 6"/>
          <p:cNvSpPr/>
          <p:nvPr/>
        </p:nvSpPr>
        <p:spPr>
          <a:xfrm>
            <a:off x="7445375" y="4159250"/>
            <a:ext cx="71438"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CaixaDeTexto 4"/>
          <p:cNvSpPr txBox="1"/>
          <p:nvPr/>
        </p:nvSpPr>
        <p:spPr>
          <a:xfrm>
            <a:off x="7366000" y="4127500"/>
            <a:ext cx="249238" cy="230188"/>
          </a:xfrm>
          <a:prstGeom prst="rect">
            <a:avLst/>
          </a:prstGeom>
          <a:noFill/>
        </p:spPr>
        <p:txBody>
          <a:bodyPr wrap="none">
            <a:spAutoFit/>
          </a:bodyPr>
          <a:lstStyle/>
          <a:p>
            <a:pPr>
              <a:defRPr/>
            </a:pPr>
            <a:r>
              <a:rPr lang="pt-BR" sz="850" b="1" dirty="0">
                <a:solidFill>
                  <a:schemeClr val="accent2">
                    <a:lumMod val="75000"/>
                  </a:schemeClr>
                </a:solidFill>
                <a:latin typeface="Arial" pitchFamily="34" charset="0"/>
                <a:cs typeface="Arial" pitchFamily="34" charset="0"/>
              </a:rPr>
              <a:t>3</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ChangeArrowheads="1"/>
          </p:cNvSpPr>
          <p:nvPr>
            <p:ph type="title" idx="4294967295"/>
          </p:nvPr>
        </p:nvSpPr>
        <p:spPr>
          <a:xfrm>
            <a:off x="685800" y="465138"/>
            <a:ext cx="7775575" cy="14351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smtClean="0">
                <a:cs typeface="Times New Roman" pitchFamily="18" charset="0"/>
              </a:rPr>
              <a:t>RESULTADOS</a:t>
            </a:r>
            <a:br>
              <a:rPr lang="en-GB" b="1" smtClean="0">
                <a:cs typeface="Times New Roman" pitchFamily="18" charset="0"/>
              </a:rPr>
            </a:br>
            <a:r>
              <a:rPr lang="en-GB" sz="3600" smtClean="0">
                <a:cs typeface="Times New Roman" pitchFamily="18" charset="0"/>
              </a:rPr>
              <a:t>Antibiótico </a:t>
            </a:r>
            <a:r>
              <a:rPr lang="en-GB" sz="3600" i="1" smtClean="0">
                <a:cs typeface="Times New Roman" pitchFamily="18" charset="0"/>
              </a:rPr>
              <a:t>versus</a:t>
            </a:r>
            <a:r>
              <a:rPr lang="en-GB" sz="3600" smtClean="0">
                <a:cs typeface="Times New Roman" pitchFamily="18" charset="0"/>
              </a:rPr>
              <a:t> Placebo: Pneumonia</a:t>
            </a:r>
            <a:r>
              <a:rPr lang="en-GB" smtClean="0"/>
              <a:t> </a:t>
            </a:r>
          </a:p>
        </p:txBody>
      </p:sp>
      <p:sp>
        <p:nvSpPr>
          <p:cNvPr id="94211"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smtClean="0"/>
              <a:t>                                                        NNT=18</a:t>
            </a:r>
          </a:p>
        </p:txBody>
      </p:sp>
      <p:pic>
        <p:nvPicPr>
          <p:cNvPr id="94212" name="Picture 3"/>
          <p:cNvPicPr>
            <a:picLocks noChangeAspect="1" noChangeArrowheads="1"/>
          </p:cNvPicPr>
          <p:nvPr/>
        </p:nvPicPr>
        <p:blipFill>
          <a:blip r:embed="rId3" cstate="print"/>
          <a:srcRect/>
          <a:stretch>
            <a:fillRect/>
          </a:stretch>
        </p:blipFill>
        <p:spPr bwMode="auto">
          <a:xfrm>
            <a:off x="0" y="2209800"/>
            <a:ext cx="9144000" cy="2895600"/>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95235" name="Rectangle 2"/>
          <p:cNvSpPr>
            <a:spLocks noGrp="1" noChangeArrowheads="1"/>
          </p:cNvSpPr>
          <p:nvPr>
            <p:ph type="body" idx="4294967295"/>
          </p:nvPr>
        </p:nvSpPr>
        <p:spPr>
          <a:xfrm>
            <a:off x="685800" y="1981200"/>
            <a:ext cx="8134350" cy="4117975"/>
          </a:xfrm>
        </p:spPr>
        <p:txBody>
          <a:bodyPr lIns="90000" tIns="46800" rIns="90000" bIns="46800"/>
          <a:lstStyle/>
          <a:p>
            <a:pPr marL="336550" indent="-336550"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dirty="0" err="1" smtClean="0">
                <a:cs typeface="Times New Roman" pitchFamily="18" charset="0"/>
              </a:rPr>
              <a:t>Antibióticos</a:t>
            </a:r>
            <a:r>
              <a:rPr lang="en-GB" i="1" dirty="0" smtClean="0">
                <a:cs typeface="Times New Roman" pitchFamily="18" charset="0"/>
              </a:rPr>
              <a:t>  24 </a:t>
            </a:r>
            <a:r>
              <a:rPr lang="en-GB" i="1" dirty="0" err="1" smtClean="0">
                <a:cs typeface="Times New Roman" pitchFamily="18" charset="0"/>
              </a:rPr>
              <a:t>horas</a:t>
            </a:r>
            <a:r>
              <a:rPr lang="en-GB" i="1" dirty="0" smtClean="0">
                <a:cs typeface="Times New Roman" pitchFamily="18" charset="0"/>
              </a:rPr>
              <a:t> versus Placebo: </a:t>
            </a:r>
            <a:r>
              <a:rPr lang="en-GB" i="1" dirty="0" err="1" smtClean="0">
                <a:cs typeface="Times New Roman" pitchFamily="18" charset="0"/>
              </a:rPr>
              <a:t>Empiema</a:t>
            </a:r>
            <a:endParaRPr lang="en-GB" i="1" dirty="0" smtClean="0">
              <a:cs typeface="Times New Roman" pitchFamily="18" charset="0"/>
            </a:endParaRPr>
          </a:p>
          <a:p>
            <a:pPr marL="736600" lvl="1" indent="-27940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dirty="0" smtClean="0">
              <a:cs typeface="Times New Roman" pitchFamily="18" charset="0"/>
            </a:endParaRPr>
          </a:p>
          <a:p>
            <a:pPr marL="336550" indent="-33655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dirty="0" smtClean="0">
              <a:cs typeface="Times New Roman" pitchFamily="18" charset="0"/>
            </a:endParaRPr>
          </a:p>
        </p:txBody>
      </p:sp>
      <p:pic>
        <p:nvPicPr>
          <p:cNvPr id="95236" name="Picture 3"/>
          <p:cNvPicPr>
            <a:picLocks noChangeAspect="1" noChangeArrowheads="1"/>
          </p:cNvPicPr>
          <p:nvPr/>
        </p:nvPicPr>
        <p:blipFill>
          <a:blip r:embed="rId3" cstate="print"/>
          <a:srcRect/>
          <a:stretch>
            <a:fillRect/>
          </a:stretch>
        </p:blipFill>
        <p:spPr bwMode="auto">
          <a:xfrm>
            <a:off x="0" y="3200400"/>
            <a:ext cx="9144000" cy="2667000"/>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96259"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smtClean="0">
                <a:cs typeface="Times New Roman" pitchFamily="18" charset="0"/>
              </a:rPr>
              <a:t>Antibióticos 24 horas versus Placebo: Pneumonia</a:t>
            </a:r>
          </a:p>
          <a:p>
            <a:pPr marL="736600" lvl="1" indent="-279400" algn="just"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mtClean="0">
                <a:cs typeface="Times New Roman" pitchFamily="18" charset="0"/>
              </a:rPr>
              <a:t>Apenas dois estudos adotaram este esquema terapêutico (CANT et al.; Maxwell et al.), sendo que o estudo de Cant et al.</a:t>
            </a:r>
            <a:r>
              <a:rPr lang="en-GB" baseline="30000" smtClean="0">
                <a:cs typeface="Times New Roman" pitchFamily="18" charset="0"/>
              </a:rPr>
              <a:t> </a:t>
            </a:r>
            <a:r>
              <a:rPr lang="en-GB" smtClean="0">
                <a:cs typeface="Times New Roman" pitchFamily="18" charset="0"/>
              </a:rPr>
              <a:t> não analisou o desfecho pneumonia.</a:t>
            </a:r>
          </a:p>
          <a:p>
            <a:pPr marL="736600" lvl="1" indent="-27940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mtClean="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ChangeArrowheads="1"/>
          </p:cNvSpPr>
          <p:nvPr>
            <p:ph type="title" idx="4294967295"/>
          </p:nvPr>
        </p:nvSpPr>
        <p:spPr>
          <a:xfrm>
            <a:off x="356508" y="-85725"/>
            <a:ext cx="8229600" cy="1312863"/>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97283" name="Rectangle 2"/>
          <p:cNvSpPr>
            <a:spLocks noGrp="1" noChangeArrowheads="1"/>
          </p:cNvSpPr>
          <p:nvPr>
            <p:ph type="body" idx="4294967295"/>
          </p:nvPr>
        </p:nvSpPr>
        <p:spPr>
          <a:xfrm>
            <a:off x="440872" y="1208315"/>
            <a:ext cx="8247856" cy="6588578"/>
          </a:xfrm>
        </p:spPr>
        <p:txBody>
          <a:bodyPr lIns="90000" tIns="46800" rIns="90000" bIns="46800"/>
          <a:lstStyle/>
          <a:p>
            <a:pPr marL="336550" indent="-336550" algn="just"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dirty="0" smtClean="0">
              <a:cs typeface="Times New Roman" pitchFamily="18" charset="0"/>
            </a:endParaRPr>
          </a:p>
          <a:p>
            <a:pPr marL="336550" indent="-336550" algn="just" defTabSz="449263" eaLnBrk="1" hangingPunct="1">
              <a:lnSpc>
                <a:spcPct val="80000"/>
              </a:lnSpc>
              <a:spcBef>
                <a:spcPts val="700"/>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i="1" dirty="0" err="1" smtClean="0">
                <a:cs typeface="Times New Roman" pitchFamily="18" charset="0"/>
              </a:rPr>
              <a:t>Antibióticos</a:t>
            </a:r>
            <a:r>
              <a:rPr lang="en-GB" sz="2800" i="1" dirty="0" smtClean="0">
                <a:cs typeface="Times New Roman" pitchFamily="18" charset="0"/>
              </a:rPr>
              <a:t> </a:t>
            </a:r>
            <a:r>
              <a:rPr lang="en-GB" sz="2800" i="1" dirty="0" err="1" smtClean="0">
                <a:cs typeface="Times New Roman" pitchFamily="18" charset="0"/>
              </a:rPr>
              <a:t>por</a:t>
            </a:r>
            <a:r>
              <a:rPr lang="en-GB" sz="2800" i="1" dirty="0" smtClean="0">
                <a:cs typeface="Times New Roman" pitchFamily="18" charset="0"/>
              </a:rPr>
              <a:t> </a:t>
            </a:r>
            <a:r>
              <a:rPr lang="en-GB" sz="2800" i="1" dirty="0" err="1" smtClean="0">
                <a:cs typeface="Times New Roman" pitchFamily="18" charset="0"/>
              </a:rPr>
              <a:t>mais</a:t>
            </a:r>
            <a:r>
              <a:rPr lang="en-GB" sz="2800" i="1" dirty="0" smtClean="0">
                <a:cs typeface="Times New Roman" pitchFamily="18" charset="0"/>
              </a:rPr>
              <a:t> </a:t>
            </a:r>
            <a:r>
              <a:rPr lang="en-GB" sz="2800" i="1" dirty="0" err="1" smtClean="0">
                <a:cs typeface="Times New Roman" pitchFamily="18" charset="0"/>
              </a:rPr>
              <a:t>que</a:t>
            </a:r>
            <a:r>
              <a:rPr lang="en-GB" sz="2800" i="1" dirty="0" smtClean="0">
                <a:cs typeface="Times New Roman" pitchFamily="18" charset="0"/>
              </a:rPr>
              <a:t> 24 </a:t>
            </a:r>
            <a:r>
              <a:rPr lang="en-GB" sz="2800" i="1" dirty="0" err="1" smtClean="0">
                <a:cs typeface="Times New Roman" pitchFamily="18" charset="0"/>
              </a:rPr>
              <a:t>horas</a:t>
            </a:r>
            <a:r>
              <a:rPr lang="en-GB" sz="2800" i="1" dirty="0" smtClean="0">
                <a:cs typeface="Times New Roman" pitchFamily="18" charset="0"/>
              </a:rPr>
              <a:t> versus Placebo: </a:t>
            </a:r>
            <a:r>
              <a:rPr lang="en-GB" sz="2800" i="1" dirty="0" err="1" smtClean="0">
                <a:cs typeface="Times New Roman" pitchFamily="18" charset="0"/>
              </a:rPr>
              <a:t>Empiema</a:t>
            </a:r>
            <a:endParaRPr lang="en-GB" sz="2800" i="1" dirty="0" smtClean="0">
              <a:cs typeface="Times New Roman" pitchFamily="18" charset="0"/>
            </a:endParaRP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                                                    </a:t>
            </a: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														NNT=16															</a:t>
            </a: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dirty="0" smtClean="0"/>
              <a:t>                                                        </a:t>
            </a:r>
          </a:p>
        </p:txBody>
      </p:sp>
      <p:pic>
        <p:nvPicPr>
          <p:cNvPr id="97284" name="Picture 3"/>
          <p:cNvPicPr>
            <a:picLocks noChangeAspect="1" noChangeArrowheads="1"/>
          </p:cNvPicPr>
          <p:nvPr/>
        </p:nvPicPr>
        <p:blipFill>
          <a:blip r:embed="rId3" cstate="print"/>
          <a:srcRect/>
          <a:stretch>
            <a:fillRect/>
          </a:stretch>
        </p:blipFill>
        <p:spPr bwMode="auto">
          <a:xfrm>
            <a:off x="215900" y="2438400"/>
            <a:ext cx="8748713" cy="3109913"/>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p:txBody>
          <a:bodyPr/>
          <a:lstStyle/>
          <a:p>
            <a:r>
              <a:rPr lang="pt-BR" smtClean="0"/>
              <a:t>Grupo Controle: placebo</a:t>
            </a:r>
          </a:p>
        </p:txBody>
      </p:sp>
      <p:pic>
        <p:nvPicPr>
          <p:cNvPr id="4" name="Os_estranhos_poderes_do_efeito_placebo_Legendado.wmv">
            <a:hlinkClick r:id="" action="ppaction://media"/>
          </p:cNvPr>
          <p:cNvPicPr>
            <a:picLocks noRot="1" noChangeAspect="1"/>
          </p:cNvPicPr>
          <p:nvPr>
            <a:videoFile r:link="rId1"/>
          </p:nvPr>
        </p:nvPicPr>
        <p:blipFill>
          <a:blip r:embed="rId3" cstate="print"/>
          <a:stretch>
            <a:fillRect/>
          </a:stretch>
        </p:blipFill>
        <p:spPr>
          <a:xfrm>
            <a:off x="464023" y="1739407"/>
            <a:ext cx="8079476" cy="4443712"/>
          </a:xfrm>
          <a:prstGeom prst="rect">
            <a:avLst/>
          </a:prstGeom>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98307" name="Rectangle 2"/>
          <p:cNvSpPr>
            <a:spLocks noGrp="1" noChangeArrowheads="1"/>
          </p:cNvSpPr>
          <p:nvPr>
            <p:ph type="body" idx="4294967295"/>
          </p:nvPr>
        </p:nvSpPr>
        <p:spPr>
          <a:xfrm>
            <a:off x="457200" y="1600200"/>
            <a:ext cx="8229600" cy="5257800"/>
          </a:xfrm>
        </p:spPr>
        <p:txBody>
          <a:bodyPr lIns="90000" tIns="46800" rIns="90000" bIns="46800"/>
          <a:lstStyle/>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smtClean="0">
              <a:cs typeface="Times New Roman" pitchFamily="18" charset="0"/>
            </a:endParaRPr>
          </a:p>
          <a:p>
            <a:pPr marL="336550" indent="-336550" defTabSz="449263" eaLnBrk="1" hangingPunct="1">
              <a:lnSpc>
                <a:spcPct val="80000"/>
              </a:lnSpc>
              <a:spcBef>
                <a:spcPts val="700"/>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i="1" smtClean="0">
                <a:cs typeface="Times New Roman" pitchFamily="18" charset="0"/>
              </a:rPr>
              <a:t>Antibióticos por mais que 24 horas versus Placebo: Pneumonia</a:t>
            </a: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smtClean="0">
              <a:cs typeface="Times New Roman" pitchFamily="18" charset="0"/>
            </a:endParaRP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smtClean="0">
              <a:cs typeface="Times New Roman" pitchFamily="18" charset="0"/>
            </a:endParaRP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smtClean="0">
              <a:cs typeface="Times New Roman" pitchFamily="18" charset="0"/>
            </a:endParaRP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smtClean="0">
                <a:cs typeface="Times New Roman" pitchFamily="18" charset="0"/>
              </a:rPr>
              <a:t>                                                                                                                                                                                   																							</a:t>
            </a: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smtClean="0">
                <a:cs typeface="Times New Roman" pitchFamily="18" charset="0"/>
              </a:rPr>
              <a:t>															</a:t>
            </a: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smtClean="0">
              <a:cs typeface="Times New Roman" pitchFamily="18" charset="0"/>
            </a:endParaRPr>
          </a:p>
          <a:p>
            <a:pPr marL="336550" indent="-336550" defTabSz="449263" eaLnBrk="1" hangingPunct="1">
              <a:lnSpc>
                <a:spcPct val="80000"/>
              </a:lnSpc>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smtClean="0">
                <a:cs typeface="Times New Roman" pitchFamily="18" charset="0"/>
              </a:rPr>
              <a:t>														NNT=15</a:t>
            </a:r>
          </a:p>
        </p:txBody>
      </p:sp>
      <p:pic>
        <p:nvPicPr>
          <p:cNvPr id="98308" name="Picture 3"/>
          <p:cNvPicPr>
            <a:picLocks noChangeAspect="1" noChangeArrowheads="1"/>
          </p:cNvPicPr>
          <p:nvPr/>
        </p:nvPicPr>
        <p:blipFill>
          <a:blip r:embed="rId3" cstate="print"/>
          <a:srcRect/>
          <a:stretch>
            <a:fillRect/>
          </a:stretch>
        </p:blipFill>
        <p:spPr bwMode="auto">
          <a:xfrm>
            <a:off x="144463" y="3048000"/>
            <a:ext cx="8820150" cy="2778125"/>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99331" name="Rectangle 2"/>
          <p:cNvSpPr>
            <a:spLocks noGrp="1" noChangeArrowheads="1"/>
          </p:cNvSpPr>
          <p:nvPr>
            <p:ph type="body" idx="4294967295"/>
          </p:nvPr>
        </p:nvSpPr>
        <p:spPr>
          <a:xfrm>
            <a:off x="411163" y="1619250"/>
            <a:ext cx="8229600" cy="4933950"/>
          </a:xfrm>
        </p:spPr>
        <p:txBody>
          <a:bodyPr lIns="90000" tIns="46800" rIns="90000" bIns="46800"/>
          <a:lstStyle/>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i="1" dirty="0" smtClean="0">
              <a:cs typeface="Times New Roman" pitchFamily="18" charset="0"/>
            </a:endParaRPr>
          </a:p>
          <a:p>
            <a:pPr marL="336550" indent="-336550" algn="just"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dirty="0" err="1" smtClean="0">
                <a:cs typeface="Times New Roman" pitchFamily="18" charset="0"/>
              </a:rPr>
              <a:t>Cefalosporinas</a:t>
            </a:r>
            <a:r>
              <a:rPr lang="en-GB" i="1" dirty="0" smtClean="0">
                <a:cs typeface="Times New Roman" pitchFamily="18" charset="0"/>
              </a:rPr>
              <a:t> versus Placebo: </a:t>
            </a:r>
            <a:r>
              <a:rPr lang="en-GB" i="1" dirty="0" err="1" smtClean="0">
                <a:cs typeface="Times New Roman" pitchFamily="18" charset="0"/>
              </a:rPr>
              <a:t>Empiema</a:t>
            </a:r>
            <a:endParaRPr lang="en-GB" i="1" dirty="0" smtClean="0">
              <a:cs typeface="Times New Roman" pitchFamily="18" charset="0"/>
            </a:endParaRP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i="1" dirty="0" smtClean="0">
              <a:cs typeface="Times New Roman" pitchFamily="18" charset="0"/>
            </a:endParaRP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i="1" dirty="0" smtClean="0">
              <a:cs typeface="Times New Roman" pitchFamily="18" charset="0"/>
            </a:endParaRP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dirty="0" smtClean="0">
              <a:cs typeface="Times New Roman" pitchFamily="18" charset="0"/>
            </a:endParaRP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dirty="0" smtClean="0">
              <a:cs typeface="Times New Roman" pitchFamily="18" charset="0"/>
            </a:endParaRP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b="1" i="1" dirty="0" smtClean="0">
                <a:cs typeface="Times New Roman" pitchFamily="18" charset="0"/>
              </a:rPr>
              <a:t>                                                                                                                                         													</a:t>
            </a:r>
            <a:r>
              <a:rPr lang="en-GB" sz="2800" dirty="0" smtClean="0">
                <a:cs typeface="Times New Roman" pitchFamily="18" charset="0"/>
              </a:rPr>
              <a:t>NNT = 20</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cs typeface="Times New Roman" pitchFamily="18" charset="0"/>
            </a:endParaRPr>
          </a:p>
        </p:txBody>
      </p:sp>
      <p:pic>
        <p:nvPicPr>
          <p:cNvPr id="99332" name="Picture 3"/>
          <p:cNvPicPr>
            <a:picLocks noChangeAspect="1" noChangeArrowheads="1"/>
          </p:cNvPicPr>
          <p:nvPr/>
        </p:nvPicPr>
        <p:blipFill>
          <a:blip r:embed="rId3" cstate="print"/>
          <a:srcRect/>
          <a:stretch>
            <a:fillRect/>
          </a:stretch>
        </p:blipFill>
        <p:spPr bwMode="auto">
          <a:xfrm>
            <a:off x="71438" y="2895600"/>
            <a:ext cx="8893175" cy="2668588"/>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100355"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smtClean="0">
                <a:cs typeface="Times New Roman" pitchFamily="18" charset="0"/>
              </a:rPr>
              <a:t>Cefalosporinas versus Placebo: Pneumonia</a:t>
            </a:r>
          </a:p>
        </p:txBody>
      </p:sp>
      <p:pic>
        <p:nvPicPr>
          <p:cNvPr id="100356" name="Picture 3"/>
          <p:cNvPicPr>
            <a:picLocks noChangeAspect="1" noChangeArrowheads="1"/>
          </p:cNvPicPr>
          <p:nvPr/>
        </p:nvPicPr>
        <p:blipFill>
          <a:blip r:embed="rId3" cstate="print"/>
          <a:srcRect/>
          <a:stretch>
            <a:fillRect/>
          </a:stretch>
        </p:blipFill>
        <p:spPr bwMode="auto">
          <a:xfrm>
            <a:off x="144463" y="3124200"/>
            <a:ext cx="8820150" cy="2867025"/>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101379" name="Rectangle 2"/>
          <p:cNvSpPr>
            <a:spLocks noGrp="1" noChangeArrowheads="1"/>
          </p:cNvSpPr>
          <p:nvPr>
            <p:ph type="body" idx="4294967295"/>
          </p:nvPr>
        </p:nvSpPr>
        <p:spPr>
          <a:xfrm>
            <a:off x="457200" y="1600200"/>
            <a:ext cx="8229600" cy="4953000"/>
          </a:xfrm>
        </p:spPr>
        <p:txBody>
          <a:bodyPr lIns="90000" tIns="46800" rIns="90000" bIns="46800"/>
          <a:lstStyle/>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dirty="0" smtClean="0">
              <a:cs typeface="Times New Roman" pitchFamily="18" charset="0"/>
            </a:endParaRPr>
          </a:p>
          <a:p>
            <a:pPr marL="336550" indent="-336550" algn="just" defTabSz="449263" eaLnBrk="1" hangingPunct="1">
              <a:spcBef>
                <a:spcPts val="700"/>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i="1" dirty="0" smtClean="0">
                <a:cs typeface="Times New Roman" pitchFamily="18" charset="0"/>
              </a:rPr>
              <a:t>Trauma </a:t>
            </a:r>
            <a:r>
              <a:rPr lang="en-GB" sz="2800" i="1" dirty="0" err="1" smtClean="0">
                <a:cs typeface="Times New Roman" pitchFamily="18" charset="0"/>
              </a:rPr>
              <a:t>torácico</a:t>
            </a:r>
            <a:r>
              <a:rPr lang="en-GB" sz="2800" i="1" dirty="0" smtClean="0">
                <a:cs typeface="Times New Roman" pitchFamily="18" charset="0"/>
              </a:rPr>
              <a:t> </a:t>
            </a:r>
            <a:r>
              <a:rPr lang="en-GB" sz="2800" i="1" dirty="0" err="1" smtClean="0">
                <a:cs typeface="Times New Roman" pitchFamily="18" charset="0"/>
              </a:rPr>
              <a:t>penetrante</a:t>
            </a:r>
            <a:r>
              <a:rPr lang="en-GB" sz="2800" i="1" dirty="0" smtClean="0">
                <a:cs typeface="Times New Roman" pitchFamily="18" charset="0"/>
              </a:rPr>
              <a:t>: </a:t>
            </a:r>
            <a:r>
              <a:rPr lang="en-GB" sz="2800" i="1" dirty="0" err="1" smtClean="0">
                <a:cs typeface="Times New Roman" pitchFamily="18" charset="0"/>
              </a:rPr>
              <a:t>Empiema</a:t>
            </a:r>
            <a:endParaRPr lang="en-GB" sz="2800"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dirty="0" smtClean="0">
              <a:cs typeface="Times New Roman" pitchFamily="18" charset="0"/>
            </a:endParaRP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dirty="0" smtClean="0">
                <a:cs typeface="Times New Roman" pitchFamily="18" charset="0"/>
              </a:rPr>
              <a:t>                                                           </a:t>
            </a: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dirty="0" smtClean="0">
                <a:cs typeface="Times New Roman" pitchFamily="18" charset="0"/>
              </a:rPr>
              <a:t>                                                                </a:t>
            </a:r>
          </a:p>
          <a:p>
            <a:pPr marL="336550" indent="-336550" algn="just"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dirty="0" smtClean="0">
                <a:cs typeface="Times New Roman" pitchFamily="18" charset="0"/>
              </a:rPr>
              <a:t>															</a:t>
            </a:r>
            <a:r>
              <a:rPr lang="en-GB" sz="2800" dirty="0" smtClean="0">
                <a:cs typeface="Times New Roman" pitchFamily="18" charset="0"/>
              </a:rPr>
              <a:t>NNT=07</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dirty="0" smtClean="0">
              <a:cs typeface="Times New Roman" pitchFamily="18" charset="0"/>
            </a:endParaRPr>
          </a:p>
        </p:txBody>
      </p:sp>
      <p:pic>
        <p:nvPicPr>
          <p:cNvPr id="101380" name="Picture 3"/>
          <p:cNvPicPr>
            <a:picLocks noChangeAspect="1" noChangeArrowheads="1"/>
          </p:cNvPicPr>
          <p:nvPr/>
        </p:nvPicPr>
        <p:blipFill>
          <a:blip r:embed="rId3" cstate="print"/>
          <a:srcRect/>
          <a:stretch>
            <a:fillRect/>
          </a:stretch>
        </p:blipFill>
        <p:spPr bwMode="auto">
          <a:xfrm>
            <a:off x="71438" y="2922588"/>
            <a:ext cx="8893175" cy="2451100"/>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102403" name="Rectangle 2"/>
          <p:cNvSpPr>
            <a:spLocks noGrp="1" noChangeArrowheads="1"/>
          </p:cNvSpPr>
          <p:nvPr>
            <p:ph type="body" idx="4294967295"/>
          </p:nvPr>
        </p:nvSpPr>
        <p:spPr>
          <a:xfrm>
            <a:off x="457200" y="1600200"/>
            <a:ext cx="8229600" cy="5257800"/>
          </a:xfrm>
        </p:spPr>
        <p:txBody>
          <a:bodyPr lIns="90000" tIns="46800" rIns="90000" bIns="46800"/>
          <a:lstStyle/>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i="1" smtClean="0">
              <a:cs typeface="Times New Roman" pitchFamily="18" charset="0"/>
            </a:endParaRPr>
          </a:p>
          <a:p>
            <a:pPr marL="336550" indent="-336550" defTabSz="449263" eaLnBrk="1" hangingPunct="1">
              <a:spcBef>
                <a:spcPts val="700"/>
              </a:spcBef>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i="1" smtClean="0">
                <a:cs typeface="Times New Roman" pitchFamily="18" charset="0"/>
              </a:rPr>
              <a:t>Trauma torácico penetrante: Pneumonia</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smtClean="0">
              <a:cs typeface="Times New Roman" pitchFamily="18" charset="0"/>
            </a:endParaRP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smtClean="0">
              <a:cs typeface="Times New Roman" pitchFamily="18" charset="0"/>
            </a:endParaRP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smtClean="0">
              <a:cs typeface="Times New Roman" pitchFamily="18" charset="0"/>
            </a:endParaRP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sz="2800" b="1" i="1" smtClean="0">
              <a:cs typeface="Times New Roman" pitchFamily="18" charset="0"/>
            </a:endParaRP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smtClean="0">
                <a:cs typeface="Times New Roman" pitchFamily="18" charset="0"/>
              </a:rPr>
              <a:t>                                                                </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b="1" i="1" smtClean="0">
                <a:cs typeface="Times New Roman" pitchFamily="18" charset="0"/>
              </a:rPr>
              <a:t>                                                               </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smtClean="0">
                <a:cs typeface="Times New Roman" pitchFamily="18" charset="0"/>
              </a:rPr>
              <a:t>															</a:t>
            </a:r>
          </a:p>
          <a:p>
            <a:pPr marL="336550" indent="-336550" defTabSz="449263" eaLnBrk="1" hangingPunct="1">
              <a:spcBef>
                <a:spcPts val="700"/>
              </a:spcBef>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800" smtClean="0">
                <a:cs typeface="Times New Roman" pitchFamily="18" charset="0"/>
              </a:rPr>
              <a:t>															NNT=09</a:t>
            </a:r>
          </a:p>
        </p:txBody>
      </p:sp>
      <p:pic>
        <p:nvPicPr>
          <p:cNvPr id="102404" name="Picture 3"/>
          <p:cNvPicPr>
            <a:picLocks noChangeAspect="1" noChangeArrowheads="1"/>
          </p:cNvPicPr>
          <p:nvPr/>
        </p:nvPicPr>
        <p:blipFill>
          <a:blip r:embed="rId3" cstate="print"/>
          <a:srcRect/>
          <a:stretch>
            <a:fillRect/>
          </a:stretch>
        </p:blipFill>
        <p:spPr bwMode="auto">
          <a:xfrm>
            <a:off x="71438" y="2895600"/>
            <a:ext cx="8964612" cy="2668588"/>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103427"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algn="just"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smtClean="0">
                <a:cs typeface="Times New Roman" pitchFamily="18" charset="0"/>
              </a:rPr>
              <a:t>Trauma torácico contuso: Empiema</a:t>
            </a: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smtClean="0">
              <a:cs typeface="Times New Roman" pitchFamily="18" charset="0"/>
            </a:endParaRPr>
          </a:p>
          <a:p>
            <a:pPr marL="336550" indent="-33655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smtClean="0">
              <a:cs typeface="Times New Roman" pitchFamily="18" charset="0"/>
            </a:endParaRPr>
          </a:p>
        </p:txBody>
      </p:sp>
      <p:pic>
        <p:nvPicPr>
          <p:cNvPr id="103428" name="Picture 3"/>
          <p:cNvPicPr>
            <a:picLocks noChangeAspect="1" noChangeArrowheads="1"/>
          </p:cNvPicPr>
          <p:nvPr/>
        </p:nvPicPr>
        <p:blipFill>
          <a:blip r:embed="rId3" cstate="print"/>
          <a:srcRect/>
          <a:stretch>
            <a:fillRect/>
          </a:stretch>
        </p:blipFill>
        <p:spPr bwMode="auto">
          <a:xfrm>
            <a:off x="71438" y="3124200"/>
            <a:ext cx="8893175" cy="2741613"/>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Grp="1" noChangeArrowheads="1"/>
          </p:cNvSpPr>
          <p:nvPr>
            <p:ph type="title" idx="4294967295"/>
          </p:nvPr>
        </p:nvSpPr>
        <p:spPr>
          <a:xfrm>
            <a:off x="685800" y="525463"/>
            <a:ext cx="7775575" cy="1312862"/>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cs typeface="Times New Roman" pitchFamily="18" charset="0"/>
              </a:rPr>
              <a:t>RESULTADOS</a:t>
            </a:r>
            <a:br>
              <a:rPr lang="en-GB" b="1" dirty="0" smtClean="0">
                <a:cs typeface="Times New Roman" pitchFamily="18" charset="0"/>
              </a:rPr>
            </a:br>
            <a:r>
              <a:rPr lang="en-GB" sz="3600" dirty="0" smtClean="0">
                <a:cs typeface="Times New Roman" pitchFamily="18" charset="0"/>
              </a:rPr>
              <a:t>ANÁLISE DE SUBGRUPO</a:t>
            </a:r>
          </a:p>
        </p:txBody>
      </p:sp>
      <p:sp>
        <p:nvSpPr>
          <p:cNvPr id="104451" name="Rectangle 2"/>
          <p:cNvSpPr>
            <a:spLocks noGrp="1" noChangeArrowheads="1"/>
          </p:cNvSpPr>
          <p:nvPr>
            <p:ph type="body" idx="4294967295"/>
          </p:nvPr>
        </p:nvSpPr>
        <p:spPr>
          <a:xfrm>
            <a:off x="685800" y="1981200"/>
            <a:ext cx="7775575" cy="4117975"/>
          </a:xfrm>
        </p:spPr>
        <p:txBody>
          <a:bodyPr lIns="90000" tIns="46800" rIns="90000" bIns="46800"/>
          <a:lstStyle/>
          <a:p>
            <a:pPr marL="336550" indent="-336550" algn="just"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i="1" smtClean="0">
                <a:cs typeface="Times New Roman" pitchFamily="18" charset="0"/>
              </a:rPr>
              <a:t>Trauma torácico contuso: Pneumonia</a:t>
            </a:r>
          </a:p>
          <a:p>
            <a:pPr marL="336550" indent="-336550" algn="just"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smtClean="0">
              <a:cs typeface="Times New Roman" pitchFamily="18" charset="0"/>
            </a:endParaRPr>
          </a:p>
          <a:p>
            <a:pPr marL="336550" indent="-336550" defTabSz="449263" eaLnBrk="1" hangingPunct="1">
              <a:buFontTx/>
              <a:buNone/>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en-GB" b="1" i="1" smtClean="0">
              <a:cs typeface="Times New Roman" pitchFamily="18" charset="0"/>
            </a:endParaRPr>
          </a:p>
        </p:txBody>
      </p:sp>
      <p:pic>
        <p:nvPicPr>
          <p:cNvPr id="104452" name="Picture 3"/>
          <p:cNvPicPr>
            <a:picLocks noChangeAspect="1" noChangeArrowheads="1"/>
          </p:cNvPicPr>
          <p:nvPr/>
        </p:nvPicPr>
        <p:blipFill>
          <a:blip r:embed="rId3" cstate="print"/>
          <a:srcRect/>
          <a:stretch>
            <a:fillRect/>
          </a:stretch>
        </p:blipFill>
        <p:spPr bwMode="auto">
          <a:xfrm>
            <a:off x="71438" y="3200400"/>
            <a:ext cx="8964612" cy="2913063"/>
          </a:xfrm>
          <a:prstGeom prst="rect">
            <a:avLst/>
          </a:prstGeom>
          <a:solidFill>
            <a:srgbClr val="FFFFFF"/>
          </a:solid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ChangeArrowheads="1"/>
          </p:cNvSpPr>
          <p:nvPr>
            <p:ph type="title" idx="4294967295"/>
          </p:nvPr>
        </p:nvSpPr>
        <p:spPr>
          <a:xfrm>
            <a:off x="685800" y="725488"/>
            <a:ext cx="7775575" cy="9144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t>CONCLUSÕES</a:t>
            </a:r>
          </a:p>
        </p:txBody>
      </p:sp>
      <p:sp>
        <p:nvSpPr>
          <p:cNvPr id="105475" name="Rectangle 2"/>
          <p:cNvSpPr>
            <a:spLocks noGrp="1" noChangeArrowheads="1"/>
          </p:cNvSpPr>
          <p:nvPr>
            <p:ph type="body" idx="4294967295"/>
          </p:nvPr>
        </p:nvSpPr>
        <p:spPr>
          <a:xfrm>
            <a:off x="685800" y="2395729"/>
            <a:ext cx="7775575" cy="2176272"/>
          </a:xfrm>
        </p:spPr>
        <p:txBody>
          <a:bodyPr lIns="90000" tIns="46800" rIns="90000" bIns="46800"/>
          <a:lstStyle/>
          <a:p>
            <a:pPr marL="336550" indent="-336550" algn="just" defTabSz="449263" eaLnBrk="1" hangingPunct="1">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dirty="0" err="1" smtClean="0"/>
              <a:t>Antibióticos</a:t>
            </a:r>
            <a:r>
              <a:rPr lang="en-GB" dirty="0" smtClean="0"/>
              <a:t> </a:t>
            </a:r>
            <a:r>
              <a:rPr lang="en-GB" dirty="0" err="1" smtClean="0"/>
              <a:t>são</a:t>
            </a:r>
            <a:r>
              <a:rPr lang="en-GB" dirty="0" smtClean="0"/>
              <a:t> </a:t>
            </a:r>
            <a:r>
              <a:rPr lang="en-GB" dirty="0" err="1" smtClean="0"/>
              <a:t>efetivos</a:t>
            </a:r>
            <a:r>
              <a:rPr lang="en-GB" dirty="0" smtClean="0"/>
              <a:t> </a:t>
            </a:r>
            <a:r>
              <a:rPr lang="en-GB" dirty="0" err="1" smtClean="0"/>
              <a:t>para</a:t>
            </a:r>
            <a:r>
              <a:rPr lang="en-GB" dirty="0" smtClean="0"/>
              <a:t> </a:t>
            </a:r>
            <a:r>
              <a:rPr lang="en-GB" dirty="0" err="1" smtClean="0"/>
              <a:t>reduzir</a:t>
            </a:r>
            <a:r>
              <a:rPr lang="en-GB" dirty="0" smtClean="0"/>
              <a:t> a </a:t>
            </a:r>
            <a:r>
              <a:rPr lang="en-GB" dirty="0" err="1" smtClean="0"/>
              <a:t>incidência</a:t>
            </a:r>
            <a:r>
              <a:rPr lang="en-GB" dirty="0" smtClean="0"/>
              <a:t> de </a:t>
            </a:r>
            <a:r>
              <a:rPr lang="en-GB" dirty="0" err="1" smtClean="0"/>
              <a:t>empiema</a:t>
            </a:r>
            <a:r>
              <a:rPr lang="en-GB" dirty="0" smtClean="0"/>
              <a:t> e pneumonia </a:t>
            </a:r>
            <a:r>
              <a:rPr lang="en-GB" dirty="0" err="1" smtClean="0"/>
              <a:t>e</a:t>
            </a:r>
            <a:r>
              <a:rPr lang="en-GB" dirty="0" err="1" smtClean="0">
                <a:cs typeface="Times New Roman" pitchFamily="18" charset="0"/>
              </a:rPr>
              <a:t>m</a:t>
            </a:r>
            <a:r>
              <a:rPr lang="en-GB" dirty="0" smtClean="0">
                <a:cs typeface="Times New Roman" pitchFamily="18" charset="0"/>
              </a:rPr>
              <a:t> </a:t>
            </a:r>
            <a:r>
              <a:rPr lang="en-GB" dirty="0" err="1" smtClean="0">
                <a:cs typeface="Times New Roman" pitchFamily="18" charset="0"/>
              </a:rPr>
              <a:t>pacientes</a:t>
            </a:r>
            <a:r>
              <a:rPr lang="en-GB" dirty="0" smtClean="0">
                <a:cs typeface="Times New Roman" pitchFamily="18" charset="0"/>
              </a:rPr>
              <a:t> com trauma de </a:t>
            </a:r>
            <a:r>
              <a:rPr lang="en-GB" dirty="0" err="1" smtClean="0">
                <a:cs typeface="Times New Roman" pitchFamily="18" charset="0"/>
              </a:rPr>
              <a:t>tórax</a:t>
            </a:r>
            <a:r>
              <a:rPr lang="en-GB" dirty="0" smtClean="0">
                <a:cs typeface="Times New Roman" pitchFamily="18" charset="0"/>
              </a:rPr>
              <a:t> </a:t>
            </a:r>
            <a:r>
              <a:rPr lang="en-GB" dirty="0" err="1" smtClean="0">
                <a:cs typeface="Times New Roman" pitchFamily="18" charset="0"/>
              </a:rPr>
              <a:t>isolado</a:t>
            </a:r>
            <a:r>
              <a:rPr lang="en-GB" dirty="0" smtClean="0">
                <a:cs typeface="Times New Roman" pitchFamily="18" charset="0"/>
              </a:rPr>
              <a:t> </a:t>
            </a:r>
            <a:r>
              <a:rPr lang="en-GB" dirty="0" err="1" smtClean="0">
                <a:cs typeface="Times New Roman" pitchFamily="18" charset="0"/>
              </a:rPr>
              <a:t>submetidos</a:t>
            </a:r>
            <a:r>
              <a:rPr lang="en-GB" dirty="0" smtClean="0">
                <a:cs typeface="Times New Roman" pitchFamily="18" charset="0"/>
              </a:rPr>
              <a:t> a </a:t>
            </a:r>
            <a:r>
              <a:rPr lang="en-GB" dirty="0" err="1" smtClean="0">
                <a:cs typeface="Times New Roman" pitchFamily="18" charset="0"/>
              </a:rPr>
              <a:t>toracostomia</a:t>
            </a:r>
            <a:r>
              <a:rPr lang="en-GB" dirty="0" smtClean="0">
                <a:cs typeface="Times New Roman" pitchFamily="18" charset="0"/>
              </a:rPr>
              <a:t> tubular </a:t>
            </a:r>
            <a:r>
              <a:rPr lang="en-GB" dirty="0" err="1" smtClean="0">
                <a:cs typeface="Times New Roman" pitchFamily="18" charset="0"/>
              </a:rPr>
              <a:t>fechada</a:t>
            </a:r>
            <a:r>
              <a:rPr lang="en-GB" dirty="0" smtClean="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ChangeArrowheads="1"/>
          </p:cNvSpPr>
          <p:nvPr>
            <p:ph type="title" idx="4294967295"/>
          </p:nvPr>
        </p:nvSpPr>
        <p:spPr>
          <a:xfrm>
            <a:off x="685800" y="725488"/>
            <a:ext cx="7775575" cy="914400"/>
          </a:xfrm>
        </p:spPr>
        <p:txBody>
          <a:bodyPr lIns="90000" tIns="46800" rIns="90000" bIns="46800"/>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t>CONCLUSÕES</a:t>
            </a:r>
          </a:p>
        </p:txBody>
      </p:sp>
      <p:sp>
        <p:nvSpPr>
          <p:cNvPr id="106499" name="Rectangle 2"/>
          <p:cNvSpPr>
            <a:spLocks noGrp="1" noChangeArrowheads="1"/>
          </p:cNvSpPr>
          <p:nvPr>
            <p:ph type="body" idx="4294967295"/>
          </p:nvPr>
        </p:nvSpPr>
        <p:spPr>
          <a:xfrm>
            <a:off x="506186" y="1981200"/>
            <a:ext cx="8190738" cy="4484914"/>
          </a:xfrm>
        </p:spPr>
        <p:txBody>
          <a:bodyPr lIns="90000" tIns="46800" rIns="90000" bIns="46800"/>
          <a:lstStyle/>
          <a:p>
            <a:pPr marL="336550" indent="-336550" algn="just" defTabSz="449263" eaLnBrk="1" hangingPunct="1">
              <a:spcBef>
                <a:spcPts val="0"/>
              </a:spcBef>
              <a:spcAft>
                <a:spcPts val="1800"/>
              </a:spcAft>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600" dirty="0" smtClean="0"/>
              <a:t>O tempo de </a:t>
            </a:r>
            <a:r>
              <a:rPr lang="en-GB" sz="2600" dirty="0" err="1" smtClean="0"/>
              <a:t>tratamento</a:t>
            </a:r>
            <a:r>
              <a:rPr lang="en-GB" sz="2600" dirty="0" smtClean="0"/>
              <a:t> </a:t>
            </a:r>
            <a:r>
              <a:rPr lang="en-GB" sz="2600" dirty="0" err="1" smtClean="0"/>
              <a:t>que</a:t>
            </a:r>
            <a:r>
              <a:rPr lang="en-GB" sz="2600" dirty="0" smtClean="0"/>
              <a:t> </a:t>
            </a:r>
            <a:r>
              <a:rPr lang="en-GB" sz="2600" dirty="0" err="1" smtClean="0"/>
              <a:t>foi</a:t>
            </a:r>
            <a:r>
              <a:rPr lang="en-GB" sz="2600" dirty="0" smtClean="0"/>
              <a:t> </a:t>
            </a:r>
            <a:r>
              <a:rPr lang="en-GB" sz="2600" dirty="0" err="1" smtClean="0"/>
              <a:t>possível</a:t>
            </a:r>
            <a:r>
              <a:rPr lang="en-GB" sz="2600" dirty="0" smtClean="0"/>
              <a:t> </a:t>
            </a:r>
            <a:r>
              <a:rPr lang="en-GB" sz="2600" dirty="0" err="1" smtClean="0"/>
              <a:t>demonstrar</a:t>
            </a:r>
            <a:r>
              <a:rPr lang="en-GB" sz="2600" dirty="0" smtClean="0"/>
              <a:t> </a:t>
            </a:r>
            <a:r>
              <a:rPr lang="en-GB" sz="2600" dirty="0" err="1" smtClean="0"/>
              <a:t>significância</a:t>
            </a:r>
            <a:r>
              <a:rPr lang="en-GB" sz="2600" dirty="0" smtClean="0"/>
              <a:t> </a:t>
            </a:r>
            <a:r>
              <a:rPr lang="en-GB" sz="2600" dirty="0" err="1" smtClean="0"/>
              <a:t>estatística</a:t>
            </a:r>
            <a:r>
              <a:rPr lang="en-GB" sz="2600" dirty="0" smtClean="0"/>
              <a:t> </a:t>
            </a:r>
            <a:r>
              <a:rPr lang="en-GB" sz="2600" dirty="0" err="1" smtClean="0"/>
              <a:t>foi</a:t>
            </a:r>
            <a:r>
              <a:rPr lang="en-GB" sz="2600" dirty="0" smtClean="0"/>
              <a:t> </a:t>
            </a:r>
            <a:r>
              <a:rPr lang="en-GB" sz="2600" dirty="0" err="1" smtClean="0"/>
              <a:t>aquele</a:t>
            </a:r>
            <a:r>
              <a:rPr lang="en-GB" sz="2600" dirty="0" smtClean="0"/>
              <a:t> </a:t>
            </a:r>
            <a:r>
              <a:rPr lang="en-GB" sz="2600" dirty="0" err="1" smtClean="0"/>
              <a:t>que</a:t>
            </a:r>
            <a:r>
              <a:rPr lang="en-GB" sz="2600" dirty="0" smtClean="0"/>
              <a:t> se </a:t>
            </a:r>
            <a:r>
              <a:rPr lang="en-GB" sz="2600" dirty="0" err="1" smtClean="0"/>
              <a:t>estendeu</a:t>
            </a:r>
            <a:r>
              <a:rPr lang="en-GB" sz="2600" dirty="0" smtClean="0"/>
              <a:t> </a:t>
            </a:r>
            <a:r>
              <a:rPr lang="en-GB" sz="2600" dirty="0" err="1" smtClean="0"/>
              <a:t>durante</a:t>
            </a:r>
            <a:r>
              <a:rPr lang="en-GB" sz="2600" dirty="0" smtClean="0"/>
              <a:t> o </a:t>
            </a:r>
            <a:r>
              <a:rPr lang="en-GB" sz="2600" dirty="0" err="1" smtClean="0"/>
              <a:t>período</a:t>
            </a:r>
            <a:r>
              <a:rPr lang="en-GB" sz="2600" dirty="0" smtClean="0"/>
              <a:t> de </a:t>
            </a:r>
            <a:r>
              <a:rPr lang="en-GB" sz="2600" dirty="0" err="1" smtClean="0"/>
              <a:t>drenagem</a:t>
            </a:r>
            <a:r>
              <a:rPr lang="en-GB" sz="2600" dirty="0" smtClean="0"/>
              <a:t>.</a:t>
            </a:r>
          </a:p>
          <a:p>
            <a:pPr marL="336550" indent="-336550" algn="just" defTabSz="449263" eaLnBrk="1" hangingPunct="1">
              <a:spcBef>
                <a:spcPts val="0"/>
              </a:spcBef>
              <a:spcAft>
                <a:spcPts val="1800"/>
              </a:spcAft>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600" dirty="0" smtClean="0"/>
              <a:t>As </a:t>
            </a:r>
            <a:r>
              <a:rPr lang="en-GB" sz="2600" dirty="0" err="1" smtClean="0"/>
              <a:t>cefalosporinas</a:t>
            </a:r>
            <a:r>
              <a:rPr lang="en-GB" sz="2600" dirty="0" smtClean="0"/>
              <a:t> se </a:t>
            </a:r>
            <a:r>
              <a:rPr lang="en-GB" sz="2600" dirty="0" err="1" smtClean="0"/>
              <a:t>mostraram</a:t>
            </a:r>
            <a:r>
              <a:rPr lang="en-GB" sz="2600" dirty="0" smtClean="0"/>
              <a:t> </a:t>
            </a:r>
            <a:r>
              <a:rPr lang="en-GB" sz="2600" dirty="0" err="1" smtClean="0"/>
              <a:t>efetivas</a:t>
            </a:r>
            <a:r>
              <a:rPr lang="en-GB" sz="2600" dirty="0" smtClean="0"/>
              <a:t> </a:t>
            </a:r>
            <a:r>
              <a:rPr lang="en-GB" sz="2600" dirty="0" err="1" smtClean="0"/>
              <a:t>para</a:t>
            </a:r>
            <a:r>
              <a:rPr lang="en-GB" sz="2600" dirty="0" smtClean="0"/>
              <a:t> o </a:t>
            </a:r>
            <a:r>
              <a:rPr lang="en-GB" sz="2600" dirty="0" err="1" smtClean="0"/>
              <a:t>empiema</a:t>
            </a:r>
            <a:r>
              <a:rPr lang="en-GB" sz="2600" dirty="0" smtClean="0"/>
              <a:t>, </a:t>
            </a:r>
            <a:r>
              <a:rPr lang="en-GB" sz="2600" dirty="0" err="1" smtClean="0"/>
              <a:t>porém</a:t>
            </a:r>
            <a:r>
              <a:rPr lang="en-GB" sz="2600" dirty="0" smtClean="0"/>
              <a:t> </a:t>
            </a:r>
            <a:r>
              <a:rPr lang="en-GB" sz="2600" dirty="0" err="1" smtClean="0"/>
              <a:t>para</a:t>
            </a:r>
            <a:r>
              <a:rPr lang="en-GB" sz="2600" dirty="0" smtClean="0"/>
              <a:t> pneumonia </a:t>
            </a:r>
            <a:r>
              <a:rPr lang="en-GB" sz="2600" dirty="0" err="1" smtClean="0"/>
              <a:t>não</a:t>
            </a:r>
            <a:r>
              <a:rPr lang="en-GB" sz="2600" dirty="0" smtClean="0"/>
              <a:t> </a:t>
            </a:r>
            <a:r>
              <a:rPr lang="en-GB" sz="2600" dirty="0" err="1" smtClean="0"/>
              <a:t>houve</a:t>
            </a:r>
            <a:r>
              <a:rPr lang="en-GB" sz="2600" dirty="0" smtClean="0"/>
              <a:t> </a:t>
            </a:r>
            <a:r>
              <a:rPr lang="en-GB" sz="2600" dirty="0" err="1" smtClean="0"/>
              <a:t>significância</a:t>
            </a:r>
            <a:r>
              <a:rPr lang="en-GB" sz="2600" dirty="0" smtClean="0"/>
              <a:t> </a:t>
            </a:r>
            <a:r>
              <a:rPr lang="en-GB" sz="2600" dirty="0" err="1" smtClean="0"/>
              <a:t>estatística</a:t>
            </a:r>
            <a:r>
              <a:rPr lang="en-GB" sz="2600" dirty="0" smtClean="0"/>
              <a:t>.</a:t>
            </a:r>
          </a:p>
          <a:p>
            <a:pPr marL="336550" indent="-336550" algn="just" defTabSz="449263" eaLnBrk="1" hangingPunct="1">
              <a:spcBef>
                <a:spcPts val="0"/>
              </a:spcBef>
              <a:spcAft>
                <a:spcPts val="1800"/>
              </a:spcAft>
              <a:tabLst>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en-GB" sz="2600" dirty="0" err="1" smtClean="0"/>
              <a:t>Pacientes</a:t>
            </a:r>
            <a:r>
              <a:rPr lang="en-GB" sz="2600" dirty="0" smtClean="0"/>
              <a:t> com trauma </a:t>
            </a:r>
            <a:r>
              <a:rPr lang="en-GB" sz="2600" dirty="0" err="1" smtClean="0"/>
              <a:t>torácico</a:t>
            </a:r>
            <a:r>
              <a:rPr lang="en-GB" sz="2600" dirty="0" smtClean="0"/>
              <a:t> </a:t>
            </a:r>
            <a:r>
              <a:rPr lang="en-GB" sz="2600" dirty="0" err="1" smtClean="0"/>
              <a:t>penetrante</a:t>
            </a:r>
            <a:r>
              <a:rPr lang="en-GB" sz="2600" dirty="0" smtClean="0"/>
              <a:t> </a:t>
            </a:r>
            <a:r>
              <a:rPr lang="en-GB" sz="2600" dirty="0" err="1" smtClean="0"/>
              <a:t>são</a:t>
            </a:r>
            <a:r>
              <a:rPr lang="en-GB" sz="2600" dirty="0" smtClean="0"/>
              <a:t> </a:t>
            </a:r>
            <a:r>
              <a:rPr lang="en-GB" sz="2600" dirty="0" err="1" smtClean="0"/>
              <a:t>os</a:t>
            </a:r>
            <a:r>
              <a:rPr lang="en-GB" sz="2600" dirty="0" smtClean="0"/>
              <a:t>                </a:t>
            </a:r>
            <a:r>
              <a:rPr lang="en-GB" sz="2600" dirty="0" err="1" smtClean="0"/>
              <a:t>beneficiados</a:t>
            </a:r>
            <a:r>
              <a:rPr lang="en-GB" sz="2600" dirty="0" smtClean="0"/>
              <a:t> </a:t>
            </a:r>
            <a:r>
              <a:rPr lang="en-GB" sz="2600" dirty="0" err="1" smtClean="0"/>
              <a:t>pelo</a:t>
            </a:r>
            <a:r>
              <a:rPr lang="en-GB" sz="2600" dirty="0" smtClean="0"/>
              <a:t> </a:t>
            </a:r>
            <a:r>
              <a:rPr lang="en-GB" sz="2600" dirty="0" err="1" smtClean="0"/>
              <a:t>uso</a:t>
            </a:r>
            <a:r>
              <a:rPr lang="en-GB" sz="2600" dirty="0" smtClean="0"/>
              <a:t> de </a:t>
            </a:r>
            <a:r>
              <a:rPr lang="en-GB" sz="2600" dirty="0" err="1" smtClean="0"/>
              <a:t>antibióticos</a:t>
            </a:r>
            <a:r>
              <a:rPr lang="en-GB" sz="2600" dirty="0" smtClean="0"/>
              <a:t> </a:t>
            </a:r>
            <a:r>
              <a:rPr lang="en-GB" sz="2600" dirty="0" err="1" smtClean="0"/>
              <a:t>para</a:t>
            </a:r>
            <a:r>
              <a:rPr lang="en-GB" sz="2600" dirty="0" smtClean="0"/>
              <a:t>   ambos </a:t>
            </a:r>
            <a:r>
              <a:rPr lang="en-GB" sz="2600" dirty="0" err="1" smtClean="0"/>
              <a:t>desfechos</a:t>
            </a:r>
            <a:r>
              <a:rPr lang="en-GB" sz="2600" dirty="0" smtClean="0"/>
              <a:t> </a:t>
            </a:r>
            <a:r>
              <a:rPr lang="en-GB" sz="2600" dirty="0" err="1" smtClean="0"/>
              <a:t>estudados</a:t>
            </a:r>
            <a:r>
              <a:rPr lang="en-GB" sz="2600" dirty="0" smtClean="0"/>
              <a:t>, </a:t>
            </a:r>
            <a:r>
              <a:rPr lang="en-GB" sz="2600" dirty="0" err="1" smtClean="0"/>
              <a:t>para</a:t>
            </a:r>
            <a:r>
              <a:rPr lang="en-GB" sz="2600" dirty="0" smtClean="0"/>
              <a:t> trauma </a:t>
            </a:r>
            <a:r>
              <a:rPr lang="en-GB" sz="2600" dirty="0" err="1" smtClean="0"/>
              <a:t>contuso</a:t>
            </a:r>
            <a:r>
              <a:rPr lang="en-GB" sz="2600" dirty="0" smtClean="0"/>
              <a:t> </a:t>
            </a:r>
            <a:r>
              <a:rPr lang="en-GB" sz="2600" dirty="0" err="1" smtClean="0"/>
              <a:t>não</a:t>
            </a:r>
            <a:r>
              <a:rPr lang="en-GB" sz="2600" dirty="0" smtClean="0"/>
              <a:t> </a:t>
            </a:r>
            <a:r>
              <a:rPr lang="en-GB" sz="2600" dirty="0" err="1" smtClean="0"/>
              <a:t>foi</a:t>
            </a:r>
            <a:r>
              <a:rPr lang="en-GB" sz="2600" dirty="0" smtClean="0"/>
              <a:t> </a:t>
            </a:r>
            <a:r>
              <a:rPr lang="en-GB" sz="2600" dirty="0" err="1" smtClean="0"/>
              <a:t>demonstrado</a:t>
            </a:r>
            <a:r>
              <a:rPr lang="en-GB" sz="2600" dirty="0" smtClean="0"/>
              <a:t> </a:t>
            </a:r>
            <a:r>
              <a:rPr lang="en-GB" sz="2600" dirty="0" err="1" smtClean="0"/>
              <a:t>beneficio</a:t>
            </a:r>
            <a:r>
              <a:rPr lang="en-GB" sz="2600" dirty="0" smtClean="0"/>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srcRect/>
          <a:stretch>
            <a:fillRect/>
          </a:stretch>
        </p:blipFill>
        <p:spPr bwMode="auto">
          <a:xfrm>
            <a:off x="2278945" y="104776"/>
            <a:ext cx="4638322" cy="6619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767013" y="968375"/>
            <a:ext cx="3405187" cy="579438"/>
          </a:xfrm>
          <a:prstGeom prst="rect">
            <a:avLst/>
          </a:prstGeom>
          <a:noFill/>
          <a:ln w="9525">
            <a:noFill/>
            <a:miter lim="800000"/>
            <a:headEnd/>
            <a:tailEnd/>
          </a:ln>
        </p:spPr>
        <p:txBody>
          <a:bodyPr wrap="none">
            <a:spAutoFit/>
          </a:bodyPr>
          <a:lstStyle/>
          <a:p>
            <a:r>
              <a:rPr lang="pt-BR" sz="3200"/>
              <a:t>Revisão sistemática</a:t>
            </a:r>
            <a:endParaRPr lang="en-US" sz="3200"/>
          </a:p>
        </p:txBody>
      </p:sp>
      <p:sp>
        <p:nvSpPr>
          <p:cNvPr id="22531" name="Text Box 3"/>
          <p:cNvSpPr txBox="1">
            <a:spLocks noChangeArrowheads="1"/>
          </p:cNvSpPr>
          <p:nvPr/>
        </p:nvSpPr>
        <p:spPr bwMode="auto">
          <a:xfrm>
            <a:off x="1897063" y="4826000"/>
            <a:ext cx="1760537" cy="519113"/>
          </a:xfrm>
          <a:prstGeom prst="rect">
            <a:avLst/>
          </a:prstGeom>
          <a:noFill/>
          <a:ln w="9525">
            <a:noFill/>
            <a:miter lim="800000"/>
            <a:headEnd/>
            <a:tailEnd/>
          </a:ln>
        </p:spPr>
        <p:txBody>
          <a:bodyPr wrap="none">
            <a:spAutoFit/>
          </a:bodyPr>
          <a:lstStyle/>
          <a:p>
            <a:r>
              <a:rPr lang="pt-BR" sz="2800"/>
              <a:t>Qualitativa</a:t>
            </a:r>
            <a:endParaRPr lang="en-US" sz="2800"/>
          </a:p>
        </p:txBody>
      </p:sp>
      <p:sp>
        <p:nvSpPr>
          <p:cNvPr id="22532" name="Text Box 4"/>
          <p:cNvSpPr txBox="1">
            <a:spLocks noChangeArrowheads="1"/>
          </p:cNvSpPr>
          <p:nvPr/>
        </p:nvSpPr>
        <p:spPr bwMode="auto">
          <a:xfrm>
            <a:off x="4735513" y="4826000"/>
            <a:ext cx="2414587" cy="1495425"/>
          </a:xfrm>
          <a:prstGeom prst="rect">
            <a:avLst/>
          </a:prstGeom>
          <a:noFill/>
          <a:ln w="9525">
            <a:noFill/>
            <a:miter lim="800000"/>
            <a:headEnd/>
            <a:tailEnd/>
          </a:ln>
        </p:spPr>
        <p:txBody>
          <a:bodyPr wrap="none">
            <a:spAutoFit/>
          </a:bodyPr>
          <a:lstStyle/>
          <a:p>
            <a:pPr algn="ctr"/>
            <a:r>
              <a:rPr lang="pt-BR" sz="2800"/>
              <a:t>Quantitativa</a:t>
            </a:r>
          </a:p>
          <a:p>
            <a:pPr algn="ctr"/>
            <a:r>
              <a:rPr lang="pt-BR" sz="2800"/>
              <a:t>ou</a:t>
            </a:r>
          </a:p>
          <a:p>
            <a:pPr algn="ctr">
              <a:lnSpc>
                <a:spcPct val="90000"/>
              </a:lnSpc>
            </a:pPr>
            <a:r>
              <a:rPr lang="pt-BR" sz="4000"/>
              <a:t>Metanálise</a:t>
            </a:r>
            <a:endParaRPr lang="en-US" sz="4000"/>
          </a:p>
        </p:txBody>
      </p:sp>
      <p:sp>
        <p:nvSpPr>
          <p:cNvPr id="22533" name="Line 5"/>
          <p:cNvSpPr>
            <a:spLocks noChangeShapeType="1"/>
          </p:cNvSpPr>
          <p:nvPr/>
        </p:nvSpPr>
        <p:spPr bwMode="auto">
          <a:xfrm flipH="1">
            <a:off x="3276600" y="1600200"/>
            <a:ext cx="1143000" cy="1143000"/>
          </a:xfrm>
          <a:prstGeom prst="line">
            <a:avLst/>
          </a:prstGeom>
          <a:noFill/>
          <a:ln w="44450">
            <a:solidFill>
              <a:schemeClr val="tx1"/>
            </a:solidFill>
            <a:round/>
            <a:headEnd/>
            <a:tailEnd type="triangle" w="med" len="med"/>
          </a:ln>
        </p:spPr>
        <p:txBody>
          <a:bodyPr/>
          <a:lstStyle/>
          <a:p>
            <a:endParaRPr lang="pt-BR"/>
          </a:p>
        </p:txBody>
      </p:sp>
      <p:sp>
        <p:nvSpPr>
          <p:cNvPr id="22534" name="Line 6"/>
          <p:cNvSpPr>
            <a:spLocks noChangeShapeType="1"/>
          </p:cNvSpPr>
          <p:nvPr/>
        </p:nvSpPr>
        <p:spPr bwMode="auto">
          <a:xfrm>
            <a:off x="4572000" y="1600200"/>
            <a:ext cx="1143000" cy="1143000"/>
          </a:xfrm>
          <a:prstGeom prst="line">
            <a:avLst/>
          </a:prstGeom>
          <a:noFill/>
          <a:ln w="44450">
            <a:solidFill>
              <a:schemeClr val="tx1"/>
            </a:solidFill>
            <a:round/>
            <a:headEnd/>
            <a:tailEnd type="triangle" w="med" len="med"/>
          </a:ln>
        </p:spPr>
        <p:txBody>
          <a:bodyPr/>
          <a:lstStyle/>
          <a:p>
            <a:endParaRPr lang="pt-BR"/>
          </a:p>
        </p:txBody>
      </p:sp>
      <p:sp>
        <p:nvSpPr>
          <p:cNvPr id="22535" name="Text Box 7"/>
          <p:cNvSpPr txBox="1">
            <a:spLocks noChangeArrowheads="1"/>
          </p:cNvSpPr>
          <p:nvPr/>
        </p:nvSpPr>
        <p:spPr bwMode="auto">
          <a:xfrm>
            <a:off x="1355725" y="2895600"/>
            <a:ext cx="3063875" cy="946150"/>
          </a:xfrm>
          <a:prstGeom prst="rect">
            <a:avLst/>
          </a:prstGeom>
          <a:noFill/>
          <a:ln w="9525">
            <a:noFill/>
            <a:miter lim="800000"/>
            <a:headEnd/>
            <a:tailEnd/>
          </a:ln>
        </p:spPr>
        <p:txBody>
          <a:bodyPr wrap="none">
            <a:spAutoFit/>
          </a:bodyPr>
          <a:lstStyle/>
          <a:p>
            <a:r>
              <a:rPr lang="pt-BR" sz="2800"/>
              <a:t>Os resultados</a:t>
            </a:r>
          </a:p>
          <a:p>
            <a:r>
              <a:rPr lang="pt-BR" sz="2800"/>
              <a:t>não são combinados</a:t>
            </a:r>
            <a:endParaRPr lang="en-US" sz="2800"/>
          </a:p>
        </p:txBody>
      </p:sp>
      <p:sp>
        <p:nvSpPr>
          <p:cNvPr id="22536" name="Line 8"/>
          <p:cNvSpPr>
            <a:spLocks noChangeShapeType="1"/>
          </p:cNvSpPr>
          <p:nvPr/>
        </p:nvSpPr>
        <p:spPr bwMode="auto">
          <a:xfrm>
            <a:off x="3276600" y="3886200"/>
            <a:ext cx="0" cy="914400"/>
          </a:xfrm>
          <a:prstGeom prst="line">
            <a:avLst/>
          </a:prstGeom>
          <a:noFill/>
          <a:ln w="44450">
            <a:solidFill>
              <a:schemeClr val="tx1"/>
            </a:solidFill>
            <a:round/>
            <a:headEnd/>
            <a:tailEnd type="triangle" w="med" len="med"/>
          </a:ln>
        </p:spPr>
        <p:txBody>
          <a:bodyPr/>
          <a:lstStyle/>
          <a:p>
            <a:endParaRPr lang="pt-BR"/>
          </a:p>
        </p:txBody>
      </p:sp>
      <p:sp>
        <p:nvSpPr>
          <p:cNvPr id="22537" name="Text Box 9"/>
          <p:cNvSpPr txBox="1">
            <a:spLocks noChangeArrowheads="1"/>
          </p:cNvSpPr>
          <p:nvPr/>
        </p:nvSpPr>
        <p:spPr bwMode="auto">
          <a:xfrm>
            <a:off x="4929188" y="2895600"/>
            <a:ext cx="2462212" cy="946150"/>
          </a:xfrm>
          <a:prstGeom prst="rect">
            <a:avLst/>
          </a:prstGeom>
          <a:noFill/>
          <a:ln w="9525">
            <a:noFill/>
            <a:miter lim="800000"/>
            <a:headEnd/>
            <a:tailEnd/>
          </a:ln>
        </p:spPr>
        <p:txBody>
          <a:bodyPr wrap="none">
            <a:spAutoFit/>
          </a:bodyPr>
          <a:lstStyle/>
          <a:p>
            <a:r>
              <a:rPr lang="pt-BR" sz="2800"/>
              <a:t>Os resultados</a:t>
            </a:r>
          </a:p>
          <a:p>
            <a:r>
              <a:rPr lang="pt-BR" sz="2800"/>
              <a:t>são combinados</a:t>
            </a:r>
            <a:endParaRPr lang="en-US" sz="2800"/>
          </a:p>
        </p:txBody>
      </p:sp>
      <p:sp>
        <p:nvSpPr>
          <p:cNvPr id="22538" name="Line 10"/>
          <p:cNvSpPr>
            <a:spLocks noChangeShapeType="1"/>
          </p:cNvSpPr>
          <p:nvPr/>
        </p:nvSpPr>
        <p:spPr bwMode="auto">
          <a:xfrm>
            <a:off x="5867400" y="3962400"/>
            <a:ext cx="0" cy="914400"/>
          </a:xfrm>
          <a:prstGeom prst="line">
            <a:avLst/>
          </a:prstGeom>
          <a:noFill/>
          <a:ln w="44450">
            <a:solidFill>
              <a:schemeClr val="tx1"/>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7120" t="4488" r="5664" b="3931"/>
          <a:stretch>
            <a:fillRect/>
          </a:stretch>
        </p:blipFill>
        <p:spPr bwMode="auto">
          <a:xfrm>
            <a:off x="182034" y="1458913"/>
            <a:ext cx="4347633" cy="5089525"/>
          </a:xfrm>
          <a:prstGeom prst="rect">
            <a:avLst/>
          </a:prstGeom>
          <a:noFill/>
          <a:ln w="9525">
            <a:noFill/>
            <a:miter lim="800000"/>
            <a:headEnd/>
            <a:tailEnd/>
          </a:ln>
        </p:spPr>
      </p:pic>
      <p:sp>
        <p:nvSpPr>
          <p:cNvPr id="3" name="Retângulo 2"/>
          <p:cNvSpPr/>
          <p:nvPr/>
        </p:nvSpPr>
        <p:spPr>
          <a:xfrm>
            <a:off x="2686756" y="249238"/>
            <a:ext cx="4325056" cy="646112"/>
          </a:xfrm>
          <a:prstGeom prst="rect">
            <a:avLst/>
          </a:prstGeom>
        </p:spPr>
        <p:txBody>
          <a:bodyPr>
            <a:spAutoFit/>
          </a:bodyPr>
          <a:lstStyle/>
          <a:p>
            <a:pPr>
              <a:defRPr/>
            </a:pPr>
            <a:r>
              <a:rPr lang="pt-BR" sz="3600" b="1" dirty="0">
                <a:solidFill>
                  <a:srgbClr val="FFFF00"/>
                </a:solidFill>
              </a:rPr>
              <a:t>TÓRAX INSTÁVEL</a:t>
            </a:r>
          </a:p>
        </p:txBody>
      </p:sp>
      <p:sp>
        <p:nvSpPr>
          <p:cNvPr id="4" name="Retângulo 3"/>
          <p:cNvSpPr/>
          <p:nvPr/>
        </p:nvSpPr>
        <p:spPr>
          <a:xfrm>
            <a:off x="4605867" y="1279526"/>
            <a:ext cx="4433711" cy="5410712"/>
          </a:xfrm>
          <a:prstGeom prst="rect">
            <a:avLst/>
          </a:prstGeom>
        </p:spPr>
        <p:txBody>
          <a:bodyPr>
            <a:spAutoFit/>
          </a:bodyPr>
          <a:lstStyle/>
          <a:p>
            <a:pPr algn="just">
              <a:lnSpc>
                <a:spcPct val="120000"/>
              </a:lnSpc>
              <a:defRPr/>
            </a:pPr>
            <a:r>
              <a:rPr lang="pt-BR" sz="3600" dirty="0"/>
              <a:t>Descontinuidade do esqueleto torácico devido a fraturas de duas ou mais costelas consecutivas em dois ou mais pontos diferentes, levando a instabilidade torácica.</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71311" y="2368550"/>
            <a:ext cx="8140700" cy="3416320"/>
          </a:xfrm>
          <a:prstGeom prst="rect">
            <a:avLst/>
          </a:prstGeom>
        </p:spPr>
        <p:txBody>
          <a:bodyPr>
            <a:spAutoFit/>
          </a:bodyPr>
          <a:lstStyle/>
          <a:p>
            <a:pPr algn="just">
              <a:lnSpc>
                <a:spcPct val="150000"/>
              </a:lnSpc>
              <a:defRPr/>
            </a:pPr>
            <a:r>
              <a:rPr lang="en-US" sz="3600" dirty="0" err="1"/>
              <a:t>Avaliar</a:t>
            </a:r>
            <a:r>
              <a:rPr lang="en-US" sz="3600" dirty="0"/>
              <a:t> a </a:t>
            </a:r>
            <a:r>
              <a:rPr lang="en-US" sz="3600" dirty="0" err="1"/>
              <a:t>efetividade</a:t>
            </a:r>
            <a:r>
              <a:rPr lang="en-US" sz="3600" dirty="0"/>
              <a:t> do </a:t>
            </a:r>
            <a:r>
              <a:rPr lang="en-US" sz="3600" dirty="0" err="1"/>
              <a:t>tratamento</a:t>
            </a:r>
            <a:r>
              <a:rPr lang="en-US" sz="3600" dirty="0"/>
              <a:t> </a:t>
            </a:r>
            <a:r>
              <a:rPr lang="en-US" sz="3600" dirty="0" err="1"/>
              <a:t>cirúrgico</a:t>
            </a:r>
            <a:r>
              <a:rPr lang="en-US" sz="3600" dirty="0"/>
              <a:t>  </a:t>
            </a:r>
            <a:r>
              <a:rPr lang="en-US" sz="3600" dirty="0" err="1"/>
              <a:t>quando</a:t>
            </a:r>
            <a:r>
              <a:rPr lang="en-US" sz="3600" dirty="0"/>
              <a:t> </a:t>
            </a:r>
            <a:r>
              <a:rPr lang="en-US" sz="3600" dirty="0" err="1"/>
              <a:t>comparado</a:t>
            </a:r>
            <a:r>
              <a:rPr lang="en-US" sz="3600" dirty="0"/>
              <a:t> </a:t>
            </a:r>
            <a:r>
              <a:rPr lang="en-US" sz="3600" dirty="0" err="1"/>
              <a:t>ao</a:t>
            </a:r>
            <a:r>
              <a:rPr lang="en-US" sz="3600" dirty="0"/>
              <a:t> </a:t>
            </a:r>
            <a:r>
              <a:rPr lang="en-US" sz="3600" dirty="0" err="1"/>
              <a:t>tratamento</a:t>
            </a:r>
            <a:r>
              <a:rPr lang="en-US" sz="3600" dirty="0"/>
              <a:t> </a:t>
            </a:r>
            <a:r>
              <a:rPr lang="en-US" sz="3600" dirty="0" err="1"/>
              <a:t>clínico</a:t>
            </a:r>
            <a:r>
              <a:rPr lang="en-US" sz="3600" dirty="0"/>
              <a:t> </a:t>
            </a:r>
            <a:r>
              <a:rPr lang="en-US" sz="3600" dirty="0" err="1"/>
              <a:t>em</a:t>
            </a:r>
            <a:r>
              <a:rPr lang="en-US" sz="3600" dirty="0"/>
              <a:t> </a:t>
            </a:r>
            <a:r>
              <a:rPr lang="en-US" sz="3600" dirty="0" err="1"/>
              <a:t>pacientes</a:t>
            </a:r>
            <a:r>
              <a:rPr lang="en-US" sz="3600" dirty="0"/>
              <a:t> com </a:t>
            </a:r>
            <a:r>
              <a:rPr lang="en-US" sz="3600" dirty="0" err="1"/>
              <a:t>tórax</a:t>
            </a:r>
            <a:r>
              <a:rPr lang="en-US" sz="3600" dirty="0"/>
              <a:t> </a:t>
            </a:r>
            <a:r>
              <a:rPr lang="en-US" sz="3600" dirty="0" err="1"/>
              <a:t>instável</a:t>
            </a:r>
            <a:r>
              <a:rPr lang="en-US" sz="3600" dirty="0"/>
              <a:t>. </a:t>
            </a:r>
          </a:p>
        </p:txBody>
      </p:sp>
      <p:sp>
        <p:nvSpPr>
          <p:cNvPr id="3" name="Retângulo 2"/>
          <p:cNvSpPr/>
          <p:nvPr/>
        </p:nvSpPr>
        <p:spPr>
          <a:xfrm>
            <a:off x="471311" y="538163"/>
            <a:ext cx="2579511" cy="1200329"/>
          </a:xfrm>
          <a:prstGeom prst="rect">
            <a:avLst/>
          </a:prstGeom>
        </p:spPr>
        <p:txBody>
          <a:bodyPr>
            <a:spAutoFit/>
          </a:bodyPr>
          <a:lstStyle/>
          <a:p>
            <a:pPr algn="l">
              <a:defRPr/>
            </a:pPr>
            <a:r>
              <a:rPr lang="en-US" sz="3600" b="1" dirty="0"/>
              <a:t>OBJETIVO </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31234" y="215900"/>
            <a:ext cx="4143022" cy="7191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3200" b="1" dirty="0" smtClean="0">
                <a:solidFill>
                  <a:schemeClr val="tx1"/>
                </a:solidFill>
                <a:latin typeface="Arial" pitchFamily="34" charset="0"/>
                <a:cs typeface="Arial" pitchFamily="34" charset="0"/>
              </a:rPr>
              <a:t>PARTICIPANTES </a:t>
            </a:r>
            <a:endParaRPr lang="pt-BR" sz="3200" dirty="0" smtClean="0">
              <a:solidFill>
                <a:schemeClr val="tx1"/>
              </a:solidFill>
              <a:latin typeface="Arial" pitchFamily="34" charset="0"/>
              <a:cs typeface="Arial" pitchFamily="34" charset="0"/>
            </a:endParaRPr>
          </a:p>
        </p:txBody>
      </p:sp>
      <p:sp>
        <p:nvSpPr>
          <p:cNvPr id="3" name="Título 1"/>
          <p:cNvSpPr txBox="1">
            <a:spLocks/>
          </p:cNvSpPr>
          <p:nvPr/>
        </p:nvSpPr>
        <p:spPr>
          <a:xfrm>
            <a:off x="131234" y="3841751"/>
            <a:ext cx="3660422" cy="8921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sz="3200" b="1" dirty="0" smtClean="0">
                <a:solidFill>
                  <a:schemeClr val="tx1"/>
                </a:solidFill>
                <a:latin typeface="Arial" pitchFamily="34" charset="0"/>
                <a:cs typeface="Arial" pitchFamily="34" charset="0"/>
              </a:rPr>
              <a:t>INTERVENÇÃO</a:t>
            </a:r>
            <a:endParaRPr lang="pt-BR" sz="3200" b="1" dirty="0" smtClean="0">
              <a:solidFill>
                <a:schemeClr val="tx1"/>
              </a:solidFill>
              <a:latin typeface="Arial" pitchFamily="34" charset="0"/>
              <a:cs typeface="Arial" pitchFamily="34" charset="0"/>
            </a:endParaRPr>
          </a:p>
        </p:txBody>
      </p:sp>
      <p:sp>
        <p:nvSpPr>
          <p:cNvPr id="5" name="Título 1"/>
          <p:cNvSpPr txBox="1">
            <a:spLocks/>
          </p:cNvSpPr>
          <p:nvPr/>
        </p:nvSpPr>
        <p:spPr>
          <a:xfrm>
            <a:off x="131234" y="1019175"/>
            <a:ext cx="8307211" cy="2433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452438" indent="-452438" algn="just" eaLnBrk="1" hangingPunct="1">
              <a:defRPr/>
            </a:pPr>
            <a:r>
              <a:rPr lang="en-US" sz="2400" dirty="0" smtClean="0">
                <a:solidFill>
                  <a:schemeClr val="tx1"/>
                </a:solidFill>
                <a:latin typeface="Arial" pitchFamily="34" charset="0"/>
                <a:cs typeface="Arial" pitchFamily="34" charset="0"/>
              </a:rPr>
              <a:t>1 -	</a:t>
            </a:r>
            <a:r>
              <a:rPr lang="en-US" sz="2400" dirty="0" err="1" smtClean="0">
                <a:solidFill>
                  <a:schemeClr val="tx1"/>
                </a:solidFill>
                <a:latin typeface="Arial" pitchFamily="34" charset="0"/>
                <a:cs typeface="Arial" pitchFamily="34" charset="0"/>
              </a:rPr>
              <a:t>Segmento</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instável</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devido</a:t>
            </a:r>
            <a:r>
              <a:rPr lang="en-US" sz="2400" dirty="0" smtClean="0">
                <a:solidFill>
                  <a:schemeClr val="tx1"/>
                </a:solidFill>
                <a:latin typeface="Arial" pitchFamily="34" charset="0"/>
                <a:cs typeface="Arial" pitchFamily="34" charset="0"/>
              </a:rPr>
              <a:t> a </a:t>
            </a:r>
            <a:r>
              <a:rPr lang="en-US" sz="2400" dirty="0" err="1" smtClean="0">
                <a:solidFill>
                  <a:schemeClr val="tx1"/>
                </a:solidFill>
                <a:latin typeface="Arial" pitchFamily="34" charset="0"/>
                <a:cs typeface="Arial" pitchFamily="34" charset="0"/>
              </a:rPr>
              <a:t>fratura</a:t>
            </a:r>
            <a:r>
              <a:rPr lang="en-US" sz="2400" dirty="0" smtClean="0">
                <a:solidFill>
                  <a:schemeClr val="tx1"/>
                </a:solidFill>
                <a:latin typeface="Arial" pitchFamily="34" charset="0"/>
                <a:cs typeface="Arial" pitchFamily="34" charset="0"/>
              </a:rPr>
              <a:t> de </a:t>
            </a:r>
            <a:r>
              <a:rPr lang="en-US" sz="2400" dirty="0" err="1" smtClean="0">
                <a:solidFill>
                  <a:schemeClr val="tx1"/>
                </a:solidFill>
                <a:latin typeface="Arial" pitchFamily="34" charset="0"/>
                <a:cs typeface="Arial" pitchFamily="34" charset="0"/>
              </a:rPr>
              <a:t>três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ou</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mais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costelas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consecutivas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em</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mais</a:t>
            </a:r>
            <a:r>
              <a:rPr lang="en-US" sz="2400" dirty="0" smtClean="0">
                <a:solidFill>
                  <a:schemeClr val="tx1"/>
                </a:solidFill>
                <a:latin typeface="Arial" pitchFamily="34" charset="0"/>
                <a:cs typeface="Arial" pitchFamily="34" charset="0"/>
              </a:rPr>
              <a:t> de um local. </a:t>
            </a:r>
          </a:p>
          <a:p>
            <a:pPr marL="452438" indent="-452438" algn="just" eaLnBrk="1" hangingPunct="1">
              <a:defRPr/>
            </a:pPr>
            <a:endParaRPr lang="en-US" sz="2400" b="1" dirty="0" smtClean="0">
              <a:solidFill>
                <a:schemeClr val="tx1"/>
              </a:solidFill>
              <a:latin typeface="Arial" pitchFamily="34" charset="0"/>
              <a:cs typeface="Arial" pitchFamily="34" charset="0"/>
            </a:endParaRPr>
          </a:p>
          <a:p>
            <a:pPr marL="452438" indent="-452438" algn="just" eaLnBrk="1" hangingPunct="1">
              <a:defRPr/>
            </a:pPr>
            <a:r>
              <a:rPr lang="en-US" sz="2400" b="1" dirty="0" smtClean="0">
                <a:solidFill>
                  <a:schemeClr val="tx1"/>
                </a:solidFill>
                <a:latin typeface="Arial" pitchFamily="34" charset="0"/>
                <a:cs typeface="Arial" pitchFamily="34" charset="0"/>
              </a:rPr>
              <a:t>2 </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Dependentes</a:t>
            </a:r>
            <a:r>
              <a:rPr lang="en-US" sz="2400" dirty="0" smtClean="0">
                <a:solidFill>
                  <a:schemeClr val="tx1"/>
                </a:solidFill>
                <a:latin typeface="Arial" pitchFamily="34" charset="0"/>
                <a:cs typeface="Arial" pitchFamily="34" charset="0"/>
              </a:rPr>
              <a:t> de </a:t>
            </a:r>
            <a:r>
              <a:rPr lang="en-US" sz="2400" dirty="0" err="1" smtClean="0">
                <a:solidFill>
                  <a:schemeClr val="tx1"/>
                </a:solidFill>
                <a:latin typeface="Arial" pitchFamily="34" charset="0"/>
                <a:cs typeface="Arial" pitchFamily="34" charset="0"/>
              </a:rPr>
              <a:t>ventilação</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mecânica</a:t>
            </a:r>
            <a:r>
              <a:rPr lang="en-US"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a:p>
            <a:pPr marL="452438" indent="-452438" algn="just" eaLnBrk="1" hangingPunct="1">
              <a:defRPr/>
            </a:pPr>
            <a:endParaRPr lang="en-US" sz="2400" b="1" dirty="0" smtClean="0">
              <a:solidFill>
                <a:schemeClr val="tx1"/>
              </a:solidFill>
              <a:latin typeface="Arial" pitchFamily="34" charset="0"/>
              <a:cs typeface="Arial" pitchFamily="34" charset="0"/>
            </a:endParaRPr>
          </a:p>
          <a:p>
            <a:pPr marL="452438" indent="-452438" algn="just" eaLnBrk="1" hangingPunct="1">
              <a:defRPr/>
            </a:pPr>
            <a:r>
              <a:rPr lang="en-US" sz="2400" b="1" dirty="0" smtClean="0">
                <a:solidFill>
                  <a:schemeClr val="tx1"/>
                </a:solidFill>
                <a:latin typeface="Arial" pitchFamily="34" charset="0"/>
                <a:cs typeface="Arial" pitchFamily="34" charset="0"/>
              </a:rPr>
              <a:t>3 </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Sem</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outras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lesões</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dependentes</a:t>
            </a:r>
            <a:r>
              <a:rPr lang="en-US" sz="2400" dirty="0" smtClean="0">
                <a:solidFill>
                  <a:schemeClr val="tx1"/>
                </a:solidFill>
                <a:latin typeface="Arial" pitchFamily="34" charset="0"/>
                <a:cs typeface="Arial" pitchFamily="34" charset="0"/>
              </a:rPr>
              <a:t> de </a:t>
            </a:r>
            <a:r>
              <a:rPr lang="en-US" sz="2400" dirty="0" err="1" smtClean="0">
                <a:solidFill>
                  <a:schemeClr val="tx1"/>
                </a:solidFill>
                <a:latin typeface="Arial" pitchFamily="34" charset="0"/>
                <a:cs typeface="Arial" pitchFamily="34" charset="0"/>
              </a:rPr>
              <a:t>ventilação</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mecânica</a:t>
            </a:r>
            <a:r>
              <a:rPr lang="en-US" sz="2400" dirty="0" smtClean="0">
                <a:solidFill>
                  <a:schemeClr val="tx1"/>
                </a:solidFill>
                <a:latin typeface="Arial" pitchFamily="34" charset="0"/>
                <a:cs typeface="Arial" pitchFamily="34" charset="0"/>
              </a:rPr>
              <a:t>.</a:t>
            </a:r>
            <a:br>
              <a:rPr lang="en-US" sz="2400" dirty="0" smtClean="0">
                <a:solidFill>
                  <a:schemeClr val="tx1"/>
                </a:solidFill>
                <a:latin typeface="Arial" pitchFamily="34" charset="0"/>
                <a:cs typeface="Arial" pitchFamily="34" charset="0"/>
              </a:rPr>
            </a:br>
            <a:endParaRPr lang="pt-BR" sz="2400" dirty="0" smtClean="0">
              <a:solidFill>
                <a:schemeClr val="tx1"/>
              </a:solidFill>
              <a:latin typeface="Arial" pitchFamily="34" charset="0"/>
              <a:cs typeface="Arial" pitchFamily="34" charset="0"/>
            </a:endParaRPr>
          </a:p>
        </p:txBody>
      </p:sp>
      <p:sp>
        <p:nvSpPr>
          <p:cNvPr id="6" name="Título 1"/>
          <p:cNvSpPr txBox="1">
            <a:spLocks/>
          </p:cNvSpPr>
          <p:nvPr/>
        </p:nvSpPr>
        <p:spPr>
          <a:xfrm>
            <a:off x="173567" y="4575175"/>
            <a:ext cx="8547100" cy="17541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just" eaLnBrk="1" hangingPunct="1">
              <a:defRPr/>
            </a:pPr>
            <a:r>
              <a:rPr lang="en-US" sz="2800" dirty="0" err="1" smtClean="0">
                <a:solidFill>
                  <a:schemeClr val="tx1"/>
                </a:solidFill>
                <a:latin typeface="Arial" pitchFamily="34" charset="0"/>
                <a:cs typeface="Arial" pitchFamily="34" charset="0"/>
              </a:rPr>
              <a:t>Qualquer</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tipo</a:t>
            </a:r>
            <a:r>
              <a:rPr lang="en-US" sz="2800" dirty="0" smtClean="0">
                <a:solidFill>
                  <a:schemeClr val="tx1"/>
                </a:solidFill>
                <a:latin typeface="Arial" pitchFamily="34" charset="0"/>
                <a:cs typeface="Arial" pitchFamily="34" charset="0"/>
              </a:rPr>
              <a:t> de </a:t>
            </a:r>
            <a:r>
              <a:rPr lang="en-US" sz="2800" dirty="0" err="1" smtClean="0">
                <a:solidFill>
                  <a:schemeClr val="tx1"/>
                </a:solidFill>
                <a:latin typeface="Arial" pitchFamily="34" charset="0"/>
                <a:cs typeface="Arial" pitchFamily="34" charset="0"/>
              </a:rPr>
              <a:t>intervenção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cirurgica</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para</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estabilizar</a:t>
            </a:r>
            <a:r>
              <a:rPr lang="en-US" sz="2800" dirty="0" smtClean="0">
                <a:solidFill>
                  <a:schemeClr val="tx1"/>
                </a:solidFill>
                <a:latin typeface="Arial" pitchFamily="34" charset="0"/>
                <a:cs typeface="Arial" pitchFamily="34" charset="0"/>
              </a:rPr>
              <a:t> o </a:t>
            </a:r>
            <a:r>
              <a:rPr lang="en-US" sz="2800" dirty="0" err="1" smtClean="0">
                <a:solidFill>
                  <a:schemeClr val="tx1"/>
                </a:solidFill>
                <a:latin typeface="Arial" pitchFamily="34" charset="0"/>
                <a:cs typeface="Arial" pitchFamily="34" charset="0"/>
              </a:rPr>
              <a:t>tórax</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comparado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ao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tratamento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clinico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tendo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como</a:t>
            </a:r>
            <a:r>
              <a:rPr lang="en-US" sz="2800" dirty="0" smtClean="0">
                <a:solidFill>
                  <a:schemeClr val="tx1"/>
                </a:solidFill>
                <a:latin typeface="Arial" pitchFamily="34" charset="0"/>
                <a:cs typeface="Arial" pitchFamily="34" charset="0"/>
              </a:rPr>
              <a:t> base a </a:t>
            </a:r>
            <a:r>
              <a:rPr lang="en-US" sz="2800" dirty="0" err="1" smtClean="0">
                <a:solidFill>
                  <a:schemeClr val="tx1"/>
                </a:solidFill>
                <a:latin typeface="Arial" pitchFamily="34" charset="0"/>
                <a:cs typeface="Arial" pitchFamily="34" charset="0"/>
              </a:rPr>
              <a:t>ventilação</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mecânica</a:t>
            </a:r>
            <a:r>
              <a:rPr lang="en-US" sz="2800" dirty="0" smtClean="0">
                <a:solidFill>
                  <a:schemeClr val="tx1"/>
                </a:solidFill>
                <a:latin typeface="Arial" pitchFamily="34" charset="0"/>
                <a:cs typeface="Arial" pitchFamily="34" charset="0"/>
              </a:rPr>
              <a:t>.</a:t>
            </a:r>
          </a:p>
          <a:p>
            <a:pPr algn="just" eaLnBrk="1" hangingPunct="1">
              <a:defRPr/>
            </a:pP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r>
            <a:br>
              <a:rPr lang="en-US" sz="1400" dirty="0" smtClean="0">
                <a:solidFill>
                  <a:schemeClr val="tx1"/>
                </a:solidFill>
                <a:latin typeface="Arial" pitchFamily="34" charset="0"/>
                <a:cs typeface="Arial" pitchFamily="34" charset="0"/>
              </a:rPr>
            </a:br>
            <a:r>
              <a:rPr lang="en-US" sz="4000" dirty="0" smtClean="0">
                <a:solidFill>
                  <a:schemeClr val="tx1"/>
                </a:solidFill>
                <a:latin typeface="Arial" pitchFamily="34" charset="0"/>
                <a:cs typeface="Arial" pitchFamily="34" charset="0"/>
              </a:rPr>
              <a:t/>
            </a:r>
            <a:br>
              <a:rPr lang="en-US" sz="4000" dirty="0" smtClean="0">
                <a:solidFill>
                  <a:schemeClr val="tx1"/>
                </a:solidFill>
                <a:latin typeface="Arial" pitchFamily="34" charset="0"/>
                <a:cs typeface="Arial" pitchFamily="34" charset="0"/>
              </a:rPr>
            </a:br>
            <a:endParaRPr lang="pt-BR" sz="40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45534" y="234950"/>
            <a:ext cx="3633612" cy="8588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pt-BR" sz="4000" b="1" dirty="0" smtClean="0">
                <a:solidFill>
                  <a:schemeClr val="tx1"/>
                </a:solidFill>
                <a:latin typeface="Arial" pitchFamily="34" charset="0"/>
                <a:cs typeface="Arial" pitchFamily="34" charset="0"/>
              </a:rPr>
              <a:t>DESFECHOS</a:t>
            </a:r>
          </a:p>
        </p:txBody>
      </p:sp>
      <p:sp>
        <p:nvSpPr>
          <p:cNvPr id="3" name="Espaço Reservado para Conteúdo 2"/>
          <p:cNvSpPr txBox="1">
            <a:spLocks/>
          </p:cNvSpPr>
          <p:nvPr/>
        </p:nvSpPr>
        <p:spPr>
          <a:xfrm>
            <a:off x="1443568" y="1354138"/>
            <a:ext cx="6059311" cy="31051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Tx/>
              <a:buNone/>
              <a:defRPr/>
            </a:pPr>
            <a:r>
              <a:rPr lang="pt-BR" dirty="0" smtClean="0">
                <a:latin typeface="Arial" pitchFamily="34" charset="0"/>
                <a:cs typeface="Arial" pitchFamily="34" charset="0"/>
              </a:rPr>
              <a:t>Primário</a:t>
            </a:r>
          </a:p>
          <a:p>
            <a:pPr algn="just">
              <a:buFontTx/>
              <a:buNone/>
              <a:defRPr/>
            </a:pPr>
            <a:endParaRPr lang="pt-BR" dirty="0" smtClean="0">
              <a:latin typeface="Arial" pitchFamily="34" charset="0"/>
              <a:cs typeface="Arial" pitchFamily="34" charset="0"/>
            </a:endParaRPr>
          </a:p>
          <a:p>
            <a:pPr algn="just">
              <a:buFontTx/>
              <a:buNone/>
              <a:defRPr/>
            </a:pPr>
            <a:endParaRPr lang="pt-BR" dirty="0" smtClean="0">
              <a:latin typeface="Arial" pitchFamily="34" charset="0"/>
              <a:cs typeface="Arial" pitchFamily="34" charset="0"/>
            </a:endParaRPr>
          </a:p>
          <a:p>
            <a:pPr algn="just">
              <a:buFontTx/>
              <a:buNone/>
              <a:defRPr/>
            </a:pPr>
            <a:r>
              <a:rPr lang="pt-BR" dirty="0" smtClean="0">
                <a:latin typeface="Arial" pitchFamily="34" charset="0"/>
                <a:cs typeface="Arial" pitchFamily="34" charset="0"/>
              </a:rPr>
              <a:t>Secundários  </a:t>
            </a:r>
          </a:p>
          <a:p>
            <a:pPr algn="just">
              <a:buFontTx/>
              <a:buNone/>
              <a:defRPr/>
            </a:pPr>
            <a:endParaRPr lang="pt-BR" dirty="0" smtClean="0">
              <a:latin typeface="Arial" pitchFamily="34" charset="0"/>
              <a:cs typeface="Arial" pitchFamily="34" charset="0"/>
            </a:endParaRPr>
          </a:p>
        </p:txBody>
      </p:sp>
      <p:sp>
        <p:nvSpPr>
          <p:cNvPr id="4" name="Espaço Reservado para Conteúdo 2"/>
          <p:cNvSpPr txBox="1">
            <a:spLocks/>
          </p:cNvSpPr>
          <p:nvPr/>
        </p:nvSpPr>
        <p:spPr>
          <a:xfrm>
            <a:off x="2394655" y="3771901"/>
            <a:ext cx="6049257" cy="27717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Font typeface="Arial" pitchFamily="34" charset="0"/>
              <a:buChar char="•"/>
              <a:defRPr/>
            </a:pPr>
            <a:r>
              <a:rPr lang="pt-BR" sz="2800" dirty="0" smtClean="0">
                <a:latin typeface="Arial" pitchFamily="34" charset="0"/>
                <a:cs typeface="Arial" pitchFamily="34" charset="0"/>
              </a:rPr>
              <a:t>tempo de ventilação mecânica, </a:t>
            </a:r>
          </a:p>
          <a:p>
            <a:pPr algn="just">
              <a:buFont typeface="Arial" pitchFamily="34" charset="0"/>
              <a:buChar char="•"/>
              <a:defRPr/>
            </a:pPr>
            <a:r>
              <a:rPr lang="pt-BR" sz="2800" dirty="0" smtClean="0">
                <a:latin typeface="Arial" pitchFamily="34" charset="0"/>
                <a:cs typeface="Arial" pitchFamily="34" charset="0"/>
              </a:rPr>
              <a:t>tempo de internação em UTI, </a:t>
            </a:r>
          </a:p>
          <a:p>
            <a:pPr algn="just">
              <a:buFont typeface="Arial" pitchFamily="34" charset="0"/>
              <a:buChar char="•"/>
              <a:defRPr/>
            </a:pPr>
            <a:r>
              <a:rPr lang="pt-BR" sz="2800" dirty="0" smtClean="0">
                <a:latin typeface="Arial" pitchFamily="34" charset="0"/>
                <a:cs typeface="Arial" pitchFamily="34" charset="0"/>
              </a:rPr>
              <a:t>necessidade de traqueostomia, </a:t>
            </a:r>
          </a:p>
          <a:p>
            <a:pPr algn="just">
              <a:buFont typeface="Arial" pitchFamily="34" charset="0"/>
              <a:buChar char="•"/>
              <a:defRPr/>
            </a:pPr>
            <a:r>
              <a:rPr lang="pt-BR" sz="2800" dirty="0" smtClean="0">
                <a:latin typeface="Arial" pitchFamily="34" charset="0"/>
                <a:cs typeface="Arial" pitchFamily="34" charset="0"/>
              </a:rPr>
              <a:t>taxa de pneumonia  </a:t>
            </a:r>
          </a:p>
          <a:p>
            <a:pPr algn="just">
              <a:buFont typeface="Arial" pitchFamily="34" charset="0"/>
              <a:buChar char="•"/>
              <a:defRPr/>
            </a:pPr>
            <a:r>
              <a:rPr lang="pt-BR" sz="2800" dirty="0" smtClean="0">
                <a:latin typeface="Arial" pitchFamily="34" charset="0"/>
                <a:cs typeface="Arial" pitchFamily="34" charset="0"/>
              </a:rPr>
              <a:t>deformidade torácica</a:t>
            </a:r>
          </a:p>
        </p:txBody>
      </p:sp>
      <p:sp>
        <p:nvSpPr>
          <p:cNvPr id="5" name="CaixaDeTexto 4"/>
          <p:cNvSpPr txBox="1"/>
          <p:nvPr/>
        </p:nvSpPr>
        <p:spPr>
          <a:xfrm>
            <a:off x="2394657" y="2033589"/>
            <a:ext cx="3570208" cy="523220"/>
          </a:xfrm>
          <a:prstGeom prst="rect">
            <a:avLst/>
          </a:prstGeom>
          <a:noFill/>
        </p:spPr>
        <p:txBody>
          <a:bodyPr wrap="none">
            <a:spAutoFit/>
          </a:bodyPr>
          <a:lstStyle/>
          <a:p>
            <a:pPr>
              <a:buFont typeface="Arial" pitchFamily="34" charset="0"/>
              <a:buChar char="•"/>
              <a:defRPr/>
            </a:pPr>
            <a:r>
              <a:rPr lang="pt-BR" sz="2800" dirty="0">
                <a:latin typeface="Arial" pitchFamily="34" charset="0"/>
                <a:cs typeface="Arial" pitchFamily="34" charset="0"/>
              </a:rPr>
              <a:t> taxa de mortalidade</a:t>
            </a:r>
            <a:endParaRPr lang="pt-BR" sz="2800"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85800" y="263525"/>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pt-BR" b="1" dirty="0" smtClean="0">
                <a:solidFill>
                  <a:schemeClr val="tx1"/>
                </a:solidFill>
                <a:latin typeface="Arial" pitchFamily="34" charset="0"/>
                <a:cs typeface="Arial" pitchFamily="34" charset="0"/>
              </a:rPr>
              <a:t>RESULTADOS</a:t>
            </a:r>
            <a:br>
              <a:rPr lang="pt-BR" b="1" dirty="0" smtClean="0">
                <a:solidFill>
                  <a:schemeClr val="tx1"/>
                </a:solidFill>
                <a:latin typeface="Arial" pitchFamily="34" charset="0"/>
                <a:cs typeface="Arial" pitchFamily="34" charset="0"/>
              </a:rPr>
            </a:br>
            <a:endParaRPr lang="pt-BR" b="1" dirty="0" smtClean="0">
              <a:solidFill>
                <a:schemeClr val="tx1"/>
              </a:solidFill>
              <a:latin typeface="Arial" pitchFamily="34" charset="0"/>
              <a:cs typeface="Arial" pitchFamily="34" charset="0"/>
            </a:endParaRPr>
          </a:p>
        </p:txBody>
      </p:sp>
      <p:sp>
        <p:nvSpPr>
          <p:cNvPr id="4" name="Retângulo 3"/>
          <p:cNvSpPr/>
          <p:nvPr/>
        </p:nvSpPr>
        <p:spPr>
          <a:xfrm>
            <a:off x="313267" y="1890714"/>
            <a:ext cx="8636000" cy="3914918"/>
          </a:xfrm>
          <a:prstGeom prst="rect">
            <a:avLst/>
          </a:prstGeom>
        </p:spPr>
        <p:txBody>
          <a:bodyPr>
            <a:spAutoFit/>
          </a:bodyPr>
          <a:lstStyle/>
          <a:p>
            <a:pPr algn="just">
              <a:lnSpc>
                <a:spcPct val="130000"/>
              </a:lnSpc>
              <a:spcBef>
                <a:spcPts val="0"/>
              </a:spcBef>
              <a:spcAft>
                <a:spcPts val="1200"/>
              </a:spcAft>
              <a:defRPr/>
            </a:pPr>
            <a:r>
              <a:rPr lang="pt-BR" sz="2800" dirty="0"/>
              <a:t>Busca nas diversas bases eletrônicas e outras fontes -1660 artigos</a:t>
            </a:r>
          </a:p>
          <a:p>
            <a:pPr algn="just">
              <a:lnSpc>
                <a:spcPct val="130000"/>
              </a:lnSpc>
              <a:spcBef>
                <a:spcPts val="0"/>
              </a:spcBef>
              <a:spcAft>
                <a:spcPts val="1200"/>
              </a:spcAft>
              <a:defRPr/>
            </a:pPr>
            <a:r>
              <a:rPr lang="pt-BR" sz="2800" dirty="0"/>
              <a:t>Selecionados 20 para leitura na integra</a:t>
            </a:r>
          </a:p>
          <a:p>
            <a:pPr algn="just">
              <a:lnSpc>
                <a:spcPct val="130000"/>
              </a:lnSpc>
              <a:spcBef>
                <a:spcPts val="0"/>
              </a:spcBef>
              <a:spcAft>
                <a:spcPts val="1200"/>
              </a:spcAft>
              <a:defRPr/>
            </a:pPr>
            <a:r>
              <a:rPr lang="pt-BR" sz="2800" dirty="0"/>
              <a:t>Excluídos 17 - 10 retrospectivos, 9 estudos em andamento e um  apresentou só o grupo cirúrgico.</a:t>
            </a:r>
          </a:p>
          <a:p>
            <a:pPr algn="just">
              <a:lnSpc>
                <a:spcPct val="130000"/>
              </a:lnSpc>
              <a:spcBef>
                <a:spcPts val="0"/>
              </a:spcBef>
              <a:spcAft>
                <a:spcPts val="1200"/>
              </a:spcAft>
              <a:defRPr/>
            </a:pPr>
            <a:r>
              <a:rPr lang="pt-BR" sz="2800" b="1" dirty="0"/>
              <a:t>Selecionados três ensaios clínicos randomizados </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384226" y="0"/>
            <a:ext cx="648072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47134" y="477839"/>
            <a:ext cx="8449733" cy="873572"/>
          </a:xfrm>
          <a:prstGeom prst="rect">
            <a:avLst/>
          </a:prstGeom>
        </p:spPr>
        <p:txBody>
          <a:bodyPr>
            <a:spAutoFit/>
          </a:bodyPr>
          <a:lstStyle/>
          <a:p>
            <a:pPr algn="just">
              <a:lnSpc>
                <a:spcPct val="150000"/>
              </a:lnSpc>
              <a:defRPr/>
            </a:pPr>
            <a:r>
              <a:rPr lang="en-US" b="1" dirty="0"/>
              <a:t>Surgical Stabilization or Internal Pneumatic Stabilization?</a:t>
            </a:r>
          </a:p>
          <a:p>
            <a:pPr algn="just">
              <a:lnSpc>
                <a:spcPct val="150000"/>
              </a:lnSpc>
              <a:defRPr/>
            </a:pPr>
            <a:r>
              <a:rPr lang="en-US" b="1" dirty="0"/>
              <a:t>A Prospective Randomized Study of Management of Severe </a:t>
            </a:r>
            <a:r>
              <a:rPr lang="pt-BR" b="1" dirty="0" err="1"/>
              <a:t>Flail</a:t>
            </a:r>
            <a:r>
              <a:rPr lang="pt-BR" b="1" dirty="0"/>
              <a:t> </a:t>
            </a:r>
            <a:r>
              <a:rPr lang="pt-BR" b="1" dirty="0" err="1"/>
              <a:t>Chest</a:t>
            </a:r>
            <a:r>
              <a:rPr lang="pt-BR" b="1" dirty="0"/>
              <a:t> </a:t>
            </a:r>
            <a:r>
              <a:rPr lang="pt-BR" b="1" dirty="0" err="1"/>
              <a:t>Patients</a:t>
            </a:r>
            <a:endParaRPr lang="pt-BR" b="1" dirty="0"/>
          </a:p>
        </p:txBody>
      </p:sp>
      <p:sp>
        <p:nvSpPr>
          <p:cNvPr id="3" name="Retângulo 2"/>
          <p:cNvSpPr/>
          <p:nvPr/>
        </p:nvSpPr>
        <p:spPr>
          <a:xfrm>
            <a:off x="287867" y="2951164"/>
            <a:ext cx="8449733" cy="1200329"/>
          </a:xfrm>
          <a:prstGeom prst="rect">
            <a:avLst/>
          </a:prstGeom>
        </p:spPr>
        <p:txBody>
          <a:bodyPr>
            <a:spAutoFit/>
          </a:bodyPr>
          <a:lstStyle/>
          <a:p>
            <a:pPr algn="just">
              <a:lnSpc>
                <a:spcPct val="150000"/>
              </a:lnSpc>
              <a:defRPr/>
            </a:pPr>
            <a:r>
              <a:rPr lang="pt-BR" i="1" dirty="0" err="1"/>
              <a:t>Hideharu</a:t>
            </a:r>
            <a:r>
              <a:rPr lang="pt-BR" i="1" dirty="0"/>
              <a:t> Tanaka, MD, </a:t>
            </a:r>
            <a:r>
              <a:rPr lang="pt-BR" i="1" dirty="0" err="1"/>
              <a:t>Tetsuo</a:t>
            </a:r>
            <a:r>
              <a:rPr lang="pt-BR" i="1" dirty="0"/>
              <a:t> </a:t>
            </a:r>
            <a:r>
              <a:rPr lang="pt-BR" i="1" dirty="0" err="1"/>
              <a:t>Yukioka</a:t>
            </a:r>
            <a:r>
              <a:rPr lang="pt-BR" i="1" dirty="0"/>
              <a:t>, MD, </a:t>
            </a:r>
            <a:r>
              <a:rPr lang="pt-BR" i="1" dirty="0" err="1"/>
              <a:t>Yoshihiro</a:t>
            </a:r>
            <a:r>
              <a:rPr lang="pt-BR" i="1" dirty="0"/>
              <a:t> </a:t>
            </a:r>
            <a:r>
              <a:rPr lang="pt-BR" i="1" dirty="0" err="1"/>
              <a:t>Yamaguti</a:t>
            </a:r>
            <a:r>
              <a:rPr lang="pt-BR" i="1" dirty="0"/>
              <a:t>, MD, </a:t>
            </a:r>
            <a:r>
              <a:rPr lang="pt-BR" i="1" dirty="0" err="1"/>
              <a:t>Syoichiro</a:t>
            </a:r>
            <a:r>
              <a:rPr lang="pt-BR" i="1" dirty="0"/>
              <a:t> Shimizu, </a:t>
            </a:r>
            <a:r>
              <a:rPr lang="pt-BR" i="1" dirty="0" err="1"/>
              <a:t>MD,Hideaki</a:t>
            </a:r>
            <a:r>
              <a:rPr lang="pt-BR" i="1" dirty="0"/>
              <a:t> Goto, MD, </a:t>
            </a:r>
            <a:r>
              <a:rPr lang="pt-BR" i="1" dirty="0" err="1"/>
              <a:t>Hiroharu</a:t>
            </a:r>
            <a:r>
              <a:rPr lang="pt-BR" i="1" dirty="0"/>
              <a:t> Matsuda, MD, </a:t>
            </a:r>
            <a:r>
              <a:rPr lang="pt-BR" i="1" dirty="0" err="1"/>
              <a:t>and</a:t>
            </a:r>
            <a:r>
              <a:rPr lang="pt-BR" i="1" dirty="0"/>
              <a:t> </a:t>
            </a:r>
            <a:r>
              <a:rPr lang="pt-BR" i="1" dirty="0" err="1"/>
              <a:t>Syuji</a:t>
            </a:r>
            <a:r>
              <a:rPr lang="pt-BR" i="1" dirty="0"/>
              <a:t> </a:t>
            </a:r>
            <a:r>
              <a:rPr lang="pt-BR" i="1" dirty="0" err="1"/>
              <a:t>Shimazaki</a:t>
            </a:r>
            <a:r>
              <a:rPr lang="pt-BR" i="1" dirty="0"/>
              <a:t>, MD. </a:t>
            </a:r>
          </a:p>
          <a:p>
            <a:pPr algn="r">
              <a:defRPr/>
            </a:pPr>
            <a:r>
              <a:rPr lang="pt-BR" i="1" dirty="0"/>
              <a:t>J Trauma. 2002;52:727–732</a:t>
            </a:r>
            <a:endParaRPr lang="pt-BR"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7934" y="2895601"/>
            <a:ext cx="8348133" cy="1477328"/>
          </a:xfrm>
          <a:prstGeom prst="rect">
            <a:avLst/>
          </a:prstGeom>
        </p:spPr>
        <p:txBody>
          <a:bodyPr>
            <a:spAutoFit/>
          </a:bodyPr>
          <a:lstStyle/>
          <a:p>
            <a:pPr algn="just">
              <a:lnSpc>
                <a:spcPct val="150000"/>
              </a:lnSpc>
              <a:defRPr/>
            </a:pPr>
            <a:r>
              <a:rPr lang="pt-BR" dirty="0"/>
              <a:t>Andreas </a:t>
            </a:r>
            <a:r>
              <a:rPr lang="pt-BR" dirty="0" err="1"/>
              <a:t>Granetzny</a:t>
            </a:r>
            <a:r>
              <a:rPr lang="pt-BR" dirty="0"/>
              <a:t>, Mohamad </a:t>
            </a:r>
            <a:r>
              <a:rPr lang="pt-BR" dirty="0" err="1"/>
              <a:t>Abd</a:t>
            </a:r>
            <a:r>
              <a:rPr lang="pt-BR" dirty="0"/>
              <a:t> </a:t>
            </a:r>
            <a:r>
              <a:rPr lang="pt-BR" dirty="0" err="1"/>
              <a:t>El-Aal</a:t>
            </a:r>
            <a:r>
              <a:rPr lang="pt-BR" dirty="0"/>
              <a:t>, </a:t>
            </a:r>
            <a:r>
              <a:rPr lang="pt-BR" dirty="0" err="1"/>
              <a:t>ElRady</a:t>
            </a:r>
            <a:r>
              <a:rPr lang="pt-BR" dirty="0"/>
              <a:t> </a:t>
            </a:r>
            <a:r>
              <a:rPr lang="pt-BR" dirty="0" err="1"/>
              <a:t>Emam</a:t>
            </a:r>
            <a:r>
              <a:rPr lang="pt-BR" dirty="0"/>
              <a:t>, </a:t>
            </a:r>
            <a:r>
              <a:rPr lang="pt-BR" dirty="0" err="1"/>
              <a:t>Alaa</a:t>
            </a:r>
            <a:r>
              <a:rPr lang="pt-BR" dirty="0"/>
              <a:t> </a:t>
            </a:r>
            <a:r>
              <a:rPr lang="pt-BR" dirty="0" err="1"/>
              <a:t>Shalaby</a:t>
            </a:r>
            <a:r>
              <a:rPr lang="pt-BR" dirty="0"/>
              <a:t>, Ahmad </a:t>
            </a:r>
            <a:r>
              <a:rPr lang="pt-BR" dirty="0" err="1"/>
              <a:t>Boseila</a:t>
            </a:r>
            <a:r>
              <a:rPr lang="pt-BR" dirty="0"/>
              <a:t>.</a:t>
            </a:r>
            <a:endParaRPr lang="pt-BR" i="1" dirty="0"/>
          </a:p>
          <a:p>
            <a:pPr algn="l">
              <a:defRPr/>
            </a:pPr>
            <a:r>
              <a:rPr lang="en-US" i="1" dirty="0"/>
              <a:t>Interactive </a:t>
            </a:r>
            <a:r>
              <a:rPr lang="en-US" i="1" dirty="0" err="1"/>
              <a:t>CardioVascular</a:t>
            </a:r>
            <a:r>
              <a:rPr lang="en-US" i="1" dirty="0"/>
              <a:t> and Thoracic Surgery 4 (2005) 583–587</a:t>
            </a:r>
          </a:p>
          <a:p>
            <a:pPr>
              <a:defRPr/>
            </a:pPr>
            <a:endParaRPr lang="pt-BR" dirty="0"/>
          </a:p>
        </p:txBody>
      </p:sp>
      <p:sp>
        <p:nvSpPr>
          <p:cNvPr id="3" name="Retângulo 2"/>
          <p:cNvSpPr/>
          <p:nvPr/>
        </p:nvSpPr>
        <p:spPr>
          <a:xfrm>
            <a:off x="321734" y="352426"/>
            <a:ext cx="8500533" cy="1569660"/>
          </a:xfrm>
          <a:prstGeom prst="rect">
            <a:avLst/>
          </a:prstGeom>
        </p:spPr>
        <p:txBody>
          <a:bodyPr>
            <a:spAutoFit/>
          </a:bodyPr>
          <a:lstStyle/>
          <a:p>
            <a:pPr algn="just">
              <a:lnSpc>
                <a:spcPct val="150000"/>
              </a:lnSpc>
              <a:defRPr/>
            </a:pPr>
            <a:r>
              <a:rPr lang="en-US" sz="3200" b="1" dirty="0"/>
              <a:t>Surgical versus conservative treatment of flail chest. Evaluation of </a:t>
            </a:r>
            <a:r>
              <a:rPr lang="pt-BR" sz="3200" b="1" dirty="0" err="1"/>
              <a:t>the</a:t>
            </a:r>
            <a:r>
              <a:rPr lang="pt-BR" sz="3200" b="1" dirty="0"/>
              <a:t> </a:t>
            </a:r>
            <a:r>
              <a:rPr lang="pt-BR" sz="3200" b="1" dirty="0" err="1"/>
              <a:t>pulmonary</a:t>
            </a:r>
            <a:r>
              <a:rPr lang="pt-BR" sz="3200" b="1" dirty="0"/>
              <a:t> status</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81000" y="381000"/>
            <a:ext cx="8382000" cy="1384995"/>
          </a:xfrm>
          <a:prstGeom prst="rect">
            <a:avLst/>
          </a:prstGeom>
        </p:spPr>
        <p:txBody>
          <a:bodyPr>
            <a:spAutoFit/>
          </a:bodyPr>
          <a:lstStyle/>
          <a:p>
            <a:pPr>
              <a:defRPr/>
            </a:pPr>
            <a:r>
              <a:rPr lang="en-US" sz="2800" b="1" dirty="0"/>
              <a:t>Prospective Randomized Controlled Trial of Operative</a:t>
            </a:r>
          </a:p>
          <a:p>
            <a:pPr>
              <a:defRPr/>
            </a:pPr>
            <a:r>
              <a:rPr lang="en-US" sz="2800" b="1" dirty="0"/>
              <a:t>Rib Fixation in Traumatic Flail Chest</a:t>
            </a:r>
          </a:p>
        </p:txBody>
      </p:sp>
      <p:sp>
        <p:nvSpPr>
          <p:cNvPr id="3" name="Retângulo 2"/>
          <p:cNvSpPr/>
          <p:nvPr/>
        </p:nvSpPr>
        <p:spPr>
          <a:xfrm>
            <a:off x="169333" y="2895601"/>
            <a:ext cx="8839200" cy="1329659"/>
          </a:xfrm>
          <a:prstGeom prst="rect">
            <a:avLst/>
          </a:prstGeom>
        </p:spPr>
        <p:txBody>
          <a:bodyPr>
            <a:spAutoFit/>
          </a:bodyPr>
          <a:lstStyle/>
          <a:p>
            <a:pPr algn="just">
              <a:lnSpc>
                <a:spcPct val="150000"/>
              </a:lnSpc>
              <a:defRPr/>
            </a:pPr>
            <a:r>
              <a:rPr lang="pt-BR" dirty="0"/>
              <a:t>Silvana F </a:t>
            </a:r>
            <a:r>
              <a:rPr lang="pt-BR" dirty="0" err="1"/>
              <a:t>Marasco</a:t>
            </a:r>
            <a:r>
              <a:rPr lang="pt-BR" dirty="0"/>
              <a:t>, Andrew R Davies, Jamie Cooper, </a:t>
            </a:r>
            <a:r>
              <a:rPr lang="pt-BR" dirty="0" err="1"/>
              <a:t>Dinesh</a:t>
            </a:r>
            <a:r>
              <a:rPr lang="pt-BR" dirty="0"/>
              <a:t> </a:t>
            </a:r>
            <a:r>
              <a:rPr lang="pt-BR" dirty="0" err="1"/>
              <a:t>Varma</a:t>
            </a:r>
            <a:r>
              <a:rPr lang="pt-BR" dirty="0"/>
              <a:t>, Victoria Bennett, </a:t>
            </a:r>
            <a:r>
              <a:rPr lang="pt-BR" dirty="0" err="1"/>
              <a:t>Rachael</a:t>
            </a:r>
            <a:r>
              <a:rPr lang="pt-BR" dirty="0"/>
              <a:t> Nevill, </a:t>
            </a:r>
            <a:r>
              <a:rPr lang="pt-BR" dirty="0" err="1"/>
              <a:t>Geraldine</a:t>
            </a:r>
            <a:r>
              <a:rPr lang="pt-BR" dirty="0"/>
              <a:t> Lee, Michael </a:t>
            </a:r>
            <a:r>
              <a:rPr lang="pt-BR" dirty="0" err="1"/>
              <a:t>Bailey</a:t>
            </a:r>
            <a:r>
              <a:rPr lang="pt-BR" dirty="0"/>
              <a:t>, Mark Fitzgerald.</a:t>
            </a:r>
          </a:p>
          <a:p>
            <a:pPr algn="r">
              <a:lnSpc>
                <a:spcPct val="150000"/>
              </a:lnSpc>
              <a:defRPr/>
            </a:pPr>
            <a:r>
              <a:rPr lang="pt-BR" sz="2000" i="1" dirty="0"/>
              <a:t>J </a:t>
            </a:r>
            <a:r>
              <a:rPr lang="pt-BR" sz="2000" i="1" dirty="0" err="1"/>
              <a:t>Am</a:t>
            </a:r>
            <a:r>
              <a:rPr lang="pt-BR" sz="2000" i="1" dirty="0"/>
              <a:t> Coll </a:t>
            </a:r>
            <a:r>
              <a:rPr lang="pt-BR" sz="2000" i="1" dirty="0" err="1"/>
              <a:t>Surg</a:t>
            </a:r>
            <a:r>
              <a:rPr lang="pt-BR" sz="2000" i="1" dirty="0"/>
              <a:t> 2013</a:t>
            </a:r>
            <a:r>
              <a:rPr lang="pt-BR" i="1" dirty="0"/>
              <a:t>.</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15533" y="2905126"/>
            <a:ext cx="6282267" cy="1108075"/>
          </a:xfrm>
          <a:prstGeom prst="rect">
            <a:avLst/>
          </a:prstGeom>
          <a:noFill/>
        </p:spPr>
        <p:txBody>
          <a:bodyPr>
            <a:spAutoFit/>
          </a:bodyPr>
          <a:lstStyle/>
          <a:p>
            <a:pPr>
              <a:defRPr/>
            </a:pPr>
            <a:r>
              <a:rPr lang="pt-BR" sz="6600" b="1" dirty="0"/>
              <a:t>METANÁLISES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6342</TotalTime>
  <Words>5094</Words>
  <Application>Microsoft Office PowerPoint</Application>
  <PresentationFormat>Apresentação na tela (4:3)</PresentationFormat>
  <Paragraphs>1078</Paragraphs>
  <Slides>159</Slides>
  <Notes>85</Notes>
  <HiddenSlides>0</HiddenSlides>
  <MMClips>1</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159</vt:i4>
      </vt:variant>
    </vt:vector>
  </HeadingPairs>
  <TitlesOfParts>
    <vt:vector size="162" baseType="lpstr">
      <vt:lpstr>Estrutura padrão</vt:lpstr>
      <vt:lpstr>Slide</vt:lpstr>
      <vt:lpstr>Imagem de bitmap</vt:lpstr>
      <vt:lpstr>REVISÕES SISTEMÁTICAS</vt:lpstr>
      <vt:lpstr>Slide 2</vt:lpstr>
      <vt:lpstr>Revisão narrativa</vt:lpstr>
      <vt:lpstr>Revisão sistemática</vt:lpstr>
      <vt:lpstr>Meta-analise</vt:lpstr>
      <vt:lpstr>Slide 6</vt:lpstr>
      <vt:lpstr>Slide 7</vt:lpstr>
      <vt:lpstr>Grupo Controle: placebo</vt:lpstr>
      <vt:lpstr>Slide 9</vt:lpstr>
      <vt:lpstr>Revisão sistemática</vt:lpstr>
      <vt:lpstr>Razões para revisões sistemáticas.</vt:lpstr>
      <vt:lpstr>     FONTES  DE EVIDÊNCIAS    </vt:lpstr>
      <vt:lpstr>Níveis de Evidências para Tratamento e Prevenção</vt:lpstr>
      <vt:lpstr>Formatos para títulos Cochrane:   1- [intervenção] para [problema de saúde] por exemplo. Antiplatelet therapy for acute stroke    2- [intervenção A] VERSUS [intervenção B] para [problema de saúde] por exemplo: Local versus general anaesthesia for carotid endarterectomy     3- [intervenção] para [problema de saúde] em [grupo participante] por exemplo: Fibrinolytic therapy for intraventricular hemorrhage in adults  </vt:lpstr>
      <vt:lpstr>PERGUNTA</vt:lpstr>
      <vt:lpstr>Slide 16</vt:lpstr>
      <vt:lpstr>Slide 17</vt:lpstr>
      <vt:lpstr>Slide 18</vt:lpstr>
      <vt:lpstr>Slide 19</vt:lpstr>
      <vt:lpstr>ESTRATÉGIA DE BUSCA</vt:lpstr>
      <vt:lpstr>   ESTRATÉGIAS PARA BUSCA  DE EVIDÊNCIAS    CONSTRUÇÃO </vt:lpstr>
      <vt:lpstr>ESTRATÉGIA DE BUSCA</vt:lpstr>
      <vt:lpstr>ESTRATÉGIA DE BUSCA</vt:lpstr>
      <vt:lpstr>ESTRATÉGIA DE BUSCA</vt:lpstr>
      <vt:lpstr>DECS</vt:lpstr>
      <vt:lpstr>OPÇÕES DE CONSULTA AO DECS</vt:lpstr>
      <vt:lpstr>2º Certificar-se que os itens-chave são descritores</vt:lpstr>
      <vt:lpstr>MeSH - Medical Subject Headings  </vt:lpstr>
      <vt:lpstr>Slide 29</vt:lpstr>
      <vt:lpstr>OPERADORES LÓGICOS BOOLEANOS</vt:lpstr>
      <vt:lpstr>OPERADORES LÓGICOS BOOLEANOS</vt:lpstr>
      <vt:lpstr>OPERADORES LÓGICOS BOOLEANOS</vt:lpstr>
      <vt:lpstr>Slide 33</vt:lpstr>
      <vt:lpstr>FILTROS</vt:lpstr>
      <vt:lpstr>Box 6.4.a: Cochrane Highly Sensitive Search Strategy for identifying randomized trials in MEDLINE: sensitivity-maximizing version (2008 revision); PubMed format </vt:lpstr>
      <vt:lpstr>SEARCH STRATEGY HANDBOOK NOV 2008 PUBMED ALTA SENSIBILIDADE </vt:lpstr>
      <vt:lpstr>Slide 37</vt:lpstr>
      <vt:lpstr>Slide 38</vt:lpstr>
      <vt:lpstr>Slide 39</vt:lpstr>
      <vt:lpstr>1- Intervenções cirúrgicas para o tratamento do pectus excavatum. Revisão Sistemática</vt:lpstr>
      <vt:lpstr>Introdução</vt:lpstr>
      <vt:lpstr>Introdução</vt:lpstr>
      <vt:lpstr>Objetivo</vt:lpstr>
      <vt:lpstr>Pergunta</vt:lpstr>
      <vt:lpstr>Critérios de inclusão</vt:lpstr>
      <vt:lpstr>O - Desfechos</vt:lpstr>
      <vt:lpstr>Estratégia de busca</vt:lpstr>
      <vt:lpstr>Estratégia de busca específica</vt:lpstr>
      <vt:lpstr>Seleção dos estudos</vt:lpstr>
      <vt:lpstr>Slide 50</vt:lpstr>
      <vt:lpstr>Slide 51</vt:lpstr>
      <vt:lpstr>Slide 52</vt:lpstr>
      <vt:lpstr>Slide 53</vt:lpstr>
      <vt:lpstr>    Método de Busca para identificação dos estudos  </vt:lpstr>
      <vt:lpstr>Slide 55</vt:lpstr>
      <vt:lpstr> Método de Busca para identificação dos estudos    </vt:lpstr>
      <vt:lpstr> Resultado dos estudos   437 </vt:lpstr>
      <vt:lpstr> Coleta de dados e análise   Higges ,Cochrane Handbook for Systematic Review Intervation , 2009 </vt:lpstr>
      <vt:lpstr>      </vt:lpstr>
      <vt:lpstr>3- Efetividade de antibióticos em pacientes com trauma de tórax submetidos à toracostomia tubular fechada (drenagem torácica) : revisão sistemática. </vt:lpstr>
      <vt:lpstr>JUSTIFICATIVA</vt:lpstr>
      <vt:lpstr>Slide 62</vt:lpstr>
      <vt:lpstr>Slide 63</vt:lpstr>
      <vt:lpstr>MÉTODOS</vt:lpstr>
      <vt:lpstr>MÉTODOS </vt:lpstr>
      <vt:lpstr>MÉTODOS </vt:lpstr>
      <vt:lpstr>MÉTODOS</vt:lpstr>
      <vt:lpstr>MÉTODOS</vt:lpstr>
      <vt:lpstr>RESULTADOS</vt:lpstr>
      <vt:lpstr> RESULTADOS  </vt:lpstr>
      <vt:lpstr>Descrição dos Estudos Incluídos</vt:lpstr>
      <vt:lpstr>   RESULTADOS QUALIDADE DOS ESTUDOS INCLUÍDOS (VALIDADE INTERNA) </vt:lpstr>
      <vt:lpstr>COMPLICAÇÕES INFECCIOSAS</vt:lpstr>
      <vt:lpstr>RESULTADOS</vt:lpstr>
      <vt:lpstr>RESULTADOS  Antibiótico versus Placebo: Empiema</vt:lpstr>
      <vt:lpstr>RESULTADOS Antibiótico versus Placebo: Pneumonia </vt:lpstr>
      <vt:lpstr>RESULTADOS ANÁLISE DE SUBGRUPO</vt:lpstr>
      <vt:lpstr>RESULTADOS ANÁLISE DE SUBGRUPO</vt:lpstr>
      <vt:lpstr>RESULTADOS ANÁLISE DE SUBGRUPO</vt:lpstr>
      <vt:lpstr>RESULTADOS ANÁLISE DE SUBGRUPO</vt:lpstr>
      <vt:lpstr>RESULTADOS ANÁLISE DE SUBGRUPO</vt:lpstr>
      <vt:lpstr>RESULTADOS ANÁLISE DE SUBGRUPO</vt:lpstr>
      <vt:lpstr>RESULTADOS ANÁLISE DE SUBGRUPO</vt:lpstr>
      <vt:lpstr>RESULTADOS ANÁLISE DE SUBGRUPO</vt:lpstr>
      <vt:lpstr>RESULTADOS ANÁLISE DE SUBGRUPO</vt:lpstr>
      <vt:lpstr>RESULTADOS ANÁLISE DE SUBGRUPO</vt:lpstr>
      <vt:lpstr>CONCLUSÕES</vt:lpstr>
      <vt:lpstr>CONCLUSÕES</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Revisão Sistemática de enfoque Diagnóstico </vt:lpstr>
      <vt:lpstr>Estratégia de busca para RS com enfoque diagnóstico</vt:lpstr>
      <vt:lpstr>Avaliação da qualidade e risco de viés do estudo </vt:lpstr>
      <vt:lpstr>Extração de dados </vt:lpstr>
      <vt:lpstr>Slide 120</vt:lpstr>
      <vt:lpstr>Cochrane</vt:lpstr>
      <vt:lpstr>Slide 122</vt:lpstr>
      <vt:lpstr>Conflito da Cochrane com  Intervenções Cirúrgicas </vt:lpstr>
      <vt:lpstr>Conversa entre revisor e editor chefe da Cochrane</vt:lpstr>
      <vt:lpstr>Conversa entre revisor e editor chefe da Cochrane</vt:lpstr>
      <vt:lpstr>Conversa entre revisor e editor chefe da Cochrane</vt:lpstr>
      <vt:lpstr>Conversa entre revisor e editor chefe da Cochrane</vt:lpstr>
      <vt:lpstr>Conversa entre revisor e editor chefe da Cochrane</vt:lpstr>
      <vt:lpstr>Conversa entre revisor e editor chefe da Cochrane</vt:lpstr>
      <vt:lpstr>Slide 130</vt:lpstr>
      <vt:lpstr>Tratamento CIRÚRGICO COMPARADO AO TRATAMENTO CLÍNICO NA MIASTENIA GRAVIS - REVISÃO SISTEMÁTICA E METANÁLISE</vt:lpstr>
      <vt:lpstr>INTRODUÇÃO</vt:lpstr>
      <vt:lpstr>INTRODUÇÃO</vt:lpstr>
      <vt:lpstr>OBJETIVO</vt:lpstr>
      <vt:lpstr>MÉTODO</vt:lpstr>
      <vt:lpstr>MÉTODO</vt:lpstr>
      <vt:lpstr>MÉTODO</vt:lpstr>
      <vt:lpstr>MÉTODO</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RESULTADOS</vt:lpstr>
      <vt:lpstr>CONCLUSÃO</vt:lpstr>
      <vt:lpstr>Slide 154</vt:lpstr>
      <vt:lpstr>PASSOS PARA REALIZAR A METANÁLISE </vt:lpstr>
      <vt:lpstr>PASSOS PARA REALIZAR A METANÁLISE</vt:lpstr>
      <vt:lpstr>PASSOS PARA REALIZAR A METANÁLISE</vt:lpstr>
      <vt:lpstr>PASSOS PARA REALIZAR A METANÁLISE</vt:lpstr>
      <vt:lpstr>Como inverter ordem dos desfechos</vt:lpstr>
    </vt:vector>
  </TitlesOfParts>
  <Company>Unip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ESTRATÉGIAS PARA BUSCA  DE EVIDÊNCIAS  (FERRAMENTAS DE BUSCA)</dc:title>
  <dc:creator>Biblioteca</dc:creator>
  <cp:lastModifiedBy>Cataneo</cp:lastModifiedBy>
  <cp:revision>476</cp:revision>
  <dcterms:created xsi:type="dcterms:W3CDTF">2005-11-12T00:22:31Z</dcterms:created>
  <dcterms:modified xsi:type="dcterms:W3CDTF">2015-04-29T14:46:12Z</dcterms:modified>
</cp:coreProperties>
</file>