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02" r:id="rId2"/>
    <p:sldId id="403" r:id="rId3"/>
    <p:sldId id="410" r:id="rId4"/>
    <p:sldId id="411" r:id="rId5"/>
    <p:sldId id="372" r:id="rId6"/>
    <p:sldId id="387" r:id="rId7"/>
    <p:sldId id="373" r:id="rId8"/>
    <p:sldId id="408" r:id="rId9"/>
    <p:sldId id="374" r:id="rId10"/>
    <p:sldId id="375" r:id="rId11"/>
    <p:sldId id="409" r:id="rId12"/>
    <p:sldId id="376" r:id="rId13"/>
    <p:sldId id="384" r:id="rId14"/>
    <p:sldId id="383" r:id="rId15"/>
    <p:sldId id="388" r:id="rId16"/>
    <p:sldId id="392" r:id="rId17"/>
    <p:sldId id="393" r:id="rId18"/>
    <p:sldId id="394" r:id="rId19"/>
    <p:sldId id="395" r:id="rId20"/>
    <p:sldId id="397" r:id="rId21"/>
    <p:sldId id="398" r:id="rId22"/>
    <p:sldId id="401" r:id="rId23"/>
    <p:sldId id="406" r:id="rId24"/>
    <p:sldId id="404" r:id="rId25"/>
    <p:sldId id="405" r:id="rId26"/>
    <p:sldId id="407" r:id="rId27"/>
    <p:sldId id="389" r:id="rId28"/>
    <p:sldId id="390" r:id="rId29"/>
    <p:sldId id="391" r:id="rId30"/>
    <p:sldId id="380" r:id="rId31"/>
    <p:sldId id="382" r:id="rId3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00" autoAdjust="0"/>
  </p:normalViewPr>
  <p:slideViewPr>
    <p:cSldViewPr showGuides="1">
      <p:cViewPr>
        <p:scale>
          <a:sx n="82" d="100"/>
          <a:sy n="82" d="100"/>
        </p:scale>
        <p:origin x="-1026" y="132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99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6.11.2013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Método</a:t>
            </a:r>
            <a:r>
              <a:rPr lang="fi-FI" baseline="0" dirty="0" smtClean="0"/>
              <a:t> específico para implementacão da aprendizagem expansiva.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Análise</a:t>
            </a:r>
            <a:r>
              <a:rPr lang="fi-FI" dirty="0" smtClean="0"/>
              <a:t> 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trabalho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dos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envolvidos</a:t>
            </a:r>
            <a:r>
              <a:rPr lang="fi-FI" baseline="0" dirty="0" smtClean="0"/>
              <a:t>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839BE-11AE-46D7-8AEF-E8B35E207EC2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Um problema</a:t>
            </a:r>
            <a:r>
              <a:rPr lang="fi-FI" baseline="0" dirty="0" smtClean="0"/>
              <a:t> de países desenvolvidos. Algo que não temos no Brasil.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Empresas</a:t>
            </a:r>
            <a:r>
              <a:rPr lang="fi-FI" dirty="0" smtClean="0"/>
              <a:t> </a:t>
            </a:r>
            <a:r>
              <a:rPr lang="fi-FI" dirty="0" err="1" smtClean="0"/>
              <a:t>queriamm</a:t>
            </a:r>
            <a:r>
              <a:rPr lang="fi-FI" dirty="0" smtClean="0"/>
              <a:t> minimizar custos, </a:t>
            </a:r>
          </a:p>
          <a:p>
            <a:r>
              <a:rPr lang="fi-FI" dirty="0" smtClean="0"/>
              <a:t>Instituicoes</a:t>
            </a:r>
            <a:r>
              <a:rPr lang="fi-FI" baseline="0" dirty="0" smtClean="0"/>
              <a:t> públicas quere maximizar o bem-estar publico. </a:t>
            </a:r>
          </a:p>
          <a:p>
            <a:r>
              <a:rPr lang="fi-FI" baseline="0" dirty="0" smtClean="0"/>
              <a:t>O que parecia um conflito entre duas instituicoes é na verdade uma contradicao interna a </a:t>
            </a:r>
            <a:r>
              <a:rPr lang="fi-FI" baseline="0" dirty="0" err="1" smtClean="0"/>
              <a:t>producao</a:t>
            </a:r>
            <a:r>
              <a:rPr lang="fi-FI" baseline="0" dirty="0" smtClean="0"/>
              <a:t>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839BE-11AE-46D7-8AEF-E8B35E207EC2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Usou se o nome co-design porque</a:t>
            </a:r>
            <a:r>
              <a:rPr lang="fi-FI" baseline="0" dirty="0" smtClean="0"/>
              <a:t> historicamente havia uma resistênica  mudancas. Soa como se fosse o paraiso!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Para poder colher</a:t>
            </a:r>
            <a:r>
              <a:rPr lang="fi-FI" baseline="0" dirty="0" smtClean="0"/>
              <a:t> a tempo o maior número possível de macas era necessária mão de obra que era conseguida de qualquer fonte que podia conseguir. Pressäo de tempo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Análise</a:t>
            </a:r>
            <a:r>
              <a:rPr lang="fi-FI" dirty="0" smtClean="0"/>
              <a:t> 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trabalho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dos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envolvidos</a:t>
            </a:r>
            <a:r>
              <a:rPr lang="fi-FI" baseline="0" dirty="0" smtClean="0"/>
              <a:t>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839BE-11AE-46D7-8AEF-E8B35E207EC2}" type="slidenum">
              <a:rPr lang="fi-FI" smtClean="0"/>
              <a:pPr/>
              <a:t>28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45950237-E70E-43E1-A34F-8B0002869FF2}" type="datetime1">
              <a:rPr lang="fi-FI" smtClean="0"/>
              <a:pPr/>
              <a:t>6.11.2013</a:t>
            </a:fld>
            <a:endParaRPr lang="en-GB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/>
              <a:t>Käyttäytymistieteellinen tiedekunta / Henkilön nimi / Esityksen nimi</a:t>
            </a:r>
            <a:endParaRPr lang="en-GB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 err="1" smtClean="0">
                <a:solidFill>
                  <a:schemeClr val="tx2"/>
                </a:solidFill>
              </a:rPr>
              <a:t>www.helsinki.fi</a:t>
            </a:r>
            <a:r>
              <a:rPr lang="en-GB" sz="900" dirty="0" smtClean="0">
                <a:solidFill>
                  <a:schemeClr val="tx2"/>
                </a:solidFill>
              </a:rPr>
              <a:t>/yliopisto</a:t>
            </a:r>
            <a:endParaRPr lang="en-GB" sz="900" dirty="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35BD9EF9-BEA0-45CA-AB65-0063B3644179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99C-D1DE-4117-9392-DA097B9C5893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842F-F558-4E49-9C8F-1A8D7B41A243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FAC9-6F19-4D41-9C41-14A6BFF5FD71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11EC-ADE7-41D3-BBF7-6D650F87AB87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80CF-980D-45CC-92E4-844C6CB4A696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6F1-96E1-48EB-8E29-68ABEA8EC0E8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9A579EFA-8AA5-4F69-B64B-2F79025BF060}" type="datetime1">
              <a:rPr lang="fi-FI" smtClean="0"/>
              <a:pPr/>
              <a:t>6.11.2013</a:t>
            </a:fld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 pitchFamily="34" charset="0"/>
            </a:endParaRP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 dirty="0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92796"/>
            <a:ext cx="7775574" cy="1871663"/>
          </a:xfrm>
        </p:spPr>
        <p:txBody>
          <a:bodyPr/>
          <a:lstStyle/>
          <a:p>
            <a:r>
              <a:rPr lang="fi-FI" dirty="0" smtClean="0"/>
              <a:t>Laboratório de Mudança para o desenvolvimento de processos de trabalho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Marco Antonio Pereira Querol</a:t>
            </a:r>
          </a:p>
          <a:p>
            <a:r>
              <a:rPr lang="fi-FI" dirty="0" smtClean="0"/>
              <a:t>Universidade Federal do Paraná </a:t>
            </a:r>
            <a:r>
              <a:rPr lang="fi-FI" dirty="0" smtClean="0"/>
              <a:t>– UFPR/</a:t>
            </a:r>
          </a:p>
          <a:p>
            <a:r>
              <a:rPr lang="fi-FI" dirty="0" smtClean="0"/>
              <a:t>Universidade de Helsinki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5BD9EF9-BEA0-45CA-AB65-0063B3644179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Problema: </a:t>
            </a:r>
            <a:r>
              <a:rPr lang="fi-FI" dirty="0" smtClean="0"/>
              <a:t>Argumento </a:t>
            </a:r>
            <a:r>
              <a:rPr lang="fi-FI" dirty="0" smtClean="0"/>
              <a:t>dos empresários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Colapso</a:t>
            </a:r>
            <a:r>
              <a:rPr lang="fi-FI" dirty="0" smtClean="0"/>
              <a:t> da </a:t>
            </a:r>
            <a:r>
              <a:rPr lang="fi-FI" dirty="0" err="1" smtClean="0"/>
              <a:t>indústria</a:t>
            </a:r>
            <a:r>
              <a:rPr lang="fi-FI" dirty="0" smtClean="0"/>
              <a:t>! Aumento da competicão com mercados emergentes: Chile, Africa do Sul. </a:t>
            </a:r>
          </a:p>
          <a:p>
            <a:r>
              <a:rPr lang="fi-FI" dirty="0" err="1" smtClean="0"/>
              <a:t>Pressão</a:t>
            </a:r>
            <a:r>
              <a:rPr lang="fi-FI" dirty="0" smtClean="0"/>
              <a:t> </a:t>
            </a:r>
            <a:r>
              <a:rPr lang="fi-FI" dirty="0" err="1" smtClean="0"/>
              <a:t>para</a:t>
            </a:r>
            <a:r>
              <a:rPr lang="fi-FI" dirty="0" smtClean="0"/>
              <a:t> </a:t>
            </a:r>
            <a:r>
              <a:rPr lang="fi-FI" dirty="0" err="1" smtClean="0"/>
              <a:t>reducão</a:t>
            </a:r>
            <a:r>
              <a:rPr lang="fi-FI" dirty="0" smtClean="0"/>
              <a:t> de custos,</a:t>
            </a:r>
          </a:p>
          <a:p>
            <a:r>
              <a:rPr lang="fi-FI" dirty="0" err="1" smtClean="0"/>
              <a:t>Falta</a:t>
            </a:r>
            <a:r>
              <a:rPr lang="fi-FI" dirty="0" smtClean="0"/>
              <a:t> de </a:t>
            </a:r>
            <a:r>
              <a:rPr lang="fi-FI" dirty="0" err="1" smtClean="0"/>
              <a:t>mão</a:t>
            </a:r>
            <a:r>
              <a:rPr lang="fi-FI" dirty="0" smtClean="0"/>
              <a:t> de obra legal e </a:t>
            </a:r>
            <a:r>
              <a:rPr lang="fi-FI" dirty="0" err="1" smtClean="0"/>
              <a:t>custos</a:t>
            </a:r>
            <a:r>
              <a:rPr lang="fi-FI" dirty="0" smtClean="0"/>
              <a:t> </a:t>
            </a:r>
            <a:r>
              <a:rPr lang="fi-FI" dirty="0" err="1" smtClean="0"/>
              <a:t>altos</a:t>
            </a:r>
            <a:r>
              <a:rPr lang="fi-FI" dirty="0" smtClean="0"/>
              <a:t>,</a:t>
            </a:r>
          </a:p>
          <a:p>
            <a:r>
              <a:rPr lang="fi-FI" dirty="0" err="1" smtClean="0"/>
              <a:t>Orgãos</a:t>
            </a:r>
            <a:r>
              <a:rPr lang="fi-FI" dirty="0" smtClean="0"/>
              <a:t> </a:t>
            </a:r>
            <a:r>
              <a:rPr lang="fi-FI" dirty="0" err="1" smtClean="0"/>
              <a:t>públicos</a:t>
            </a:r>
            <a:r>
              <a:rPr lang="fi-FI" dirty="0" smtClean="0"/>
              <a:t> </a:t>
            </a:r>
            <a:r>
              <a:rPr lang="fi-FI" dirty="0" err="1" smtClean="0"/>
              <a:t>são</a:t>
            </a:r>
            <a:r>
              <a:rPr lang="fi-FI" dirty="0" smtClean="0"/>
              <a:t> </a:t>
            </a:r>
            <a:r>
              <a:rPr lang="fi-FI" dirty="0" err="1" smtClean="0"/>
              <a:t>inimigos</a:t>
            </a:r>
            <a:r>
              <a:rPr lang="fi-FI" dirty="0" smtClean="0"/>
              <a:t> </a:t>
            </a:r>
            <a:r>
              <a:rPr lang="fi-FI" dirty="0" err="1" smtClean="0"/>
              <a:t>que</a:t>
            </a:r>
            <a:r>
              <a:rPr lang="fi-FI" dirty="0" smtClean="0"/>
              <a:t> </a:t>
            </a:r>
            <a:r>
              <a:rPr lang="fi-FI" dirty="0" err="1" smtClean="0"/>
              <a:t>dificultam</a:t>
            </a:r>
            <a:r>
              <a:rPr lang="fi-FI" dirty="0" smtClean="0"/>
              <a:t> o </a:t>
            </a:r>
            <a:r>
              <a:rPr lang="fi-FI" dirty="0" err="1" smtClean="0"/>
              <a:t>desenvolvimento</a:t>
            </a:r>
            <a:r>
              <a:rPr lang="fi-FI" dirty="0" smtClean="0"/>
              <a:t>, </a:t>
            </a:r>
            <a:r>
              <a:rPr lang="fi-FI" dirty="0" err="1" smtClean="0"/>
              <a:t>aumentam</a:t>
            </a:r>
            <a:r>
              <a:rPr lang="fi-FI" dirty="0" smtClean="0"/>
              <a:t> </a:t>
            </a:r>
            <a:r>
              <a:rPr lang="fi-FI" dirty="0" err="1" smtClean="0"/>
              <a:t>os</a:t>
            </a:r>
            <a:r>
              <a:rPr lang="fi-FI" dirty="0" smtClean="0"/>
              <a:t> </a:t>
            </a:r>
            <a:r>
              <a:rPr lang="fi-FI" dirty="0" err="1" smtClean="0"/>
              <a:t>custos</a:t>
            </a:r>
            <a:r>
              <a:rPr lang="fi-FI" dirty="0" smtClean="0"/>
              <a:t>,</a:t>
            </a:r>
          </a:p>
          <a:p>
            <a:r>
              <a:rPr lang="fi-FI" dirty="0" smtClean="0"/>
              <a:t>Leis são muito severas. Se forem cumpridas a producão se torna inviável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Foco inicial antes do projeto: </a:t>
            </a:r>
          </a:p>
          <a:p>
            <a:pPr lvl="2"/>
            <a:r>
              <a:rPr lang="fi-FI" dirty="0" smtClean="0"/>
              <a:t>Empresários – encontrar e eliminar barreiras para fornecimento de mão de obra.</a:t>
            </a:r>
          </a:p>
          <a:p>
            <a:pPr lvl="2"/>
            <a:r>
              <a:rPr lang="fi-FI" dirty="0" smtClean="0"/>
              <a:t>Poder público – eliminar o uso de mão de obra ilegal </a:t>
            </a:r>
          </a:p>
          <a:p>
            <a:endParaRPr lang="fi-FI" dirty="0" smtClean="0"/>
          </a:p>
          <a:p>
            <a:r>
              <a:rPr lang="fi-FI" dirty="0" smtClean="0"/>
              <a:t>Produção não tem nada a ver com regulamentação e vice-versa.</a:t>
            </a:r>
          </a:p>
          <a:p>
            <a:endParaRPr lang="fi-FI" dirty="0" smtClean="0"/>
          </a:p>
          <a:p>
            <a:r>
              <a:rPr lang="fi-FI" dirty="0" smtClean="0"/>
              <a:t>É </a:t>
            </a:r>
            <a:r>
              <a:rPr lang="fi-FI" dirty="0" smtClean="0"/>
              <a:t>possível criar um objeto compartilhado de forma a permiter uma colaboração entre empresários e agências governamentais reguladoras?</a:t>
            </a:r>
          </a:p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Desafio</a:t>
            </a: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 Co-design Laboratory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Implementação do ”Co-Design Laboratory” (2004 – 2006),</a:t>
            </a:r>
          </a:p>
          <a:p>
            <a:r>
              <a:rPr lang="fi-FI" dirty="0" smtClean="0"/>
              <a:t>Processo coletivo de desenvolvimento de uma atividade – entre governo, indústria e pesquisadores,</a:t>
            </a:r>
          </a:p>
          <a:p>
            <a:r>
              <a:rPr lang="fi-FI" dirty="0" smtClean="0"/>
              <a:t>Objetivo – criar um novo tipo de atividade de regulamentação através de uma abordagem colaborativa entre indústria e governo.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 atividade de regulamentação é entendida como uma atividade com objeto compartilhado entre regulamentador e regulado. </a:t>
            </a:r>
          </a:p>
          <a:p>
            <a:r>
              <a:rPr lang="fi-FI" dirty="0" smtClean="0"/>
              <a:t>No início havia um conflito entre governo e indústria: alta demanda de trabalhadores no tempo da colheita vs. Baixa oferta de trabalhadores legais locais.  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Co-design Laboratory</a:t>
            </a:r>
            <a:endParaRPr lang="fi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Quem participou? Empresários, contratadores, colhedores e instituicoes públicas sentaram juntos para analisar, desenvolver e implementar </a:t>
            </a:r>
            <a:r>
              <a:rPr lang="fi-FI" dirty="0" smtClean="0"/>
              <a:t>soluções</a:t>
            </a:r>
            <a:r>
              <a:rPr lang="fi-FI" dirty="0" smtClean="0"/>
              <a:t>.</a:t>
            </a:r>
            <a:endParaRPr lang="fi-FI" dirty="0" smtClean="0"/>
          </a:p>
          <a:p>
            <a:r>
              <a:rPr lang="fi-FI" dirty="0" smtClean="0"/>
              <a:t>12 sessões de 2 a 3 horas. </a:t>
            </a:r>
          </a:p>
          <a:p>
            <a:r>
              <a:rPr lang="fi-FI" dirty="0" smtClean="0"/>
              <a:t>Duracão: </a:t>
            </a:r>
            <a:r>
              <a:rPr lang="fi-FI" dirty="0" smtClean="0"/>
              <a:t>Março </a:t>
            </a:r>
            <a:r>
              <a:rPr lang="fi-FI" dirty="0" smtClean="0"/>
              <a:t>a Outubro de 2005. </a:t>
            </a:r>
          </a:p>
          <a:p>
            <a:r>
              <a:rPr lang="fi-FI" dirty="0" smtClean="0"/>
              <a:t>18 a 24 participantes </a:t>
            </a:r>
          </a:p>
          <a:p>
            <a:r>
              <a:rPr lang="fi-FI" dirty="0" smtClean="0"/>
              <a:t>Representatividade vs. Pessoas que são ativas na atividade de producão e regulamentacão???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Co-design Laboratory</a:t>
            </a:r>
            <a:endParaRPr lang="fi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Desafio: Como fazer para os atores expandirem a forma como entende o problema e a solucão?</a:t>
            </a:r>
          </a:p>
          <a:p>
            <a:r>
              <a:rPr lang="fi-FI" dirty="0" smtClean="0"/>
              <a:t>Como entender problemas de forma que os resultados possam ser generalizados. </a:t>
            </a:r>
          </a:p>
          <a:p>
            <a:r>
              <a:rPr lang="fi-FI" dirty="0" smtClean="0"/>
              <a:t>Ferramentas para representacão sistêmica e histórica</a:t>
            </a:r>
          </a:p>
          <a:p>
            <a:pPr lvl="1"/>
            <a:r>
              <a:rPr lang="fi-FI" dirty="0" smtClean="0"/>
              <a:t>Mediacão cultural,</a:t>
            </a:r>
          </a:p>
          <a:p>
            <a:pPr lvl="1"/>
            <a:r>
              <a:rPr lang="fi-FI" dirty="0" smtClean="0"/>
              <a:t>Estimulacão dupla, </a:t>
            </a:r>
          </a:p>
          <a:p>
            <a:pPr lvl="1"/>
            <a:r>
              <a:rPr lang="fi-FI" dirty="0" smtClean="0"/>
              <a:t>Sistema de Atividade como unidade de análise (não um individual ou uma acão),</a:t>
            </a:r>
          </a:p>
          <a:p>
            <a:pPr lvl="1"/>
            <a:r>
              <a:rPr lang="fi-FI" dirty="0" smtClean="0"/>
              <a:t>Multi-vozes,</a:t>
            </a:r>
          </a:p>
          <a:p>
            <a:pPr lvl="1"/>
            <a:r>
              <a:rPr lang="fi-FI" dirty="0" smtClean="0"/>
              <a:t>Evolucão/desenvolvimento histórico através da resolucão de contradicões 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Princípios da Teoria da Atividade</a:t>
            </a:r>
            <a:endParaRPr lang="fi-F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 pesquisadores visitaram Hawke Bay:</a:t>
            </a:r>
          </a:p>
          <a:p>
            <a:pPr lvl="1"/>
            <a:r>
              <a:rPr lang="fi-FI" dirty="0" smtClean="0"/>
              <a:t>Passaram 4 dias visitando os pomares, contratadores,trabalhadores, agencias governamentais </a:t>
            </a:r>
          </a:p>
          <a:p>
            <a:pPr lvl="1"/>
            <a:r>
              <a:rPr lang="fi-FI" dirty="0" smtClean="0"/>
              <a:t>Observaram e gravaram práticas para modelar o sistema de atividade e suas contradicões, 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Coleta preliminar de dados</a:t>
            </a:r>
            <a:endParaRPr lang="fi-F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Os participantes e os pesquisadores identificaram três tipos de trabalhadores: </a:t>
            </a:r>
          </a:p>
          <a:p>
            <a:pPr lvl="1"/>
            <a:r>
              <a:rPr lang="fi-FI" dirty="0" smtClean="0"/>
              <a:t>Pequeno grupo de trabalhadores permanentes que trabalhavam em diferentes funcões e em diferentes atividades agricolas da granja, </a:t>
            </a:r>
          </a:p>
          <a:p>
            <a:pPr lvl="1"/>
            <a:r>
              <a:rPr lang="fi-FI" dirty="0" smtClean="0"/>
              <a:t>Um grande grupo de trabalhadores sazonais que podem ser previsto, </a:t>
            </a:r>
          </a:p>
          <a:p>
            <a:pPr lvl="1"/>
            <a:r>
              <a:rPr lang="fi-FI" dirty="0" smtClean="0"/>
              <a:t>Um grande grupo de trabalhadores temporários de periodos curtos que trabalham no pico da colheita, demanda dificil de predizer em mais de alguns dias. </a:t>
            </a:r>
          </a:p>
          <a:p>
            <a:r>
              <a:rPr lang="fi-FI" dirty="0" smtClean="0"/>
              <a:t>A legislacão de imigracão facilitava a oferta de trabalhadores do primeiro grupo, porém dificultava o segundo e terceiro grupos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Primeiras sessões</a:t>
            </a:r>
            <a:endParaRPr lang="fi-F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Década de 1990: mão de obra local com trabalhadores experientes. Salários competitivos. A capacitacão era oferecida pelas famílias dos produtores. </a:t>
            </a:r>
          </a:p>
          <a:p>
            <a:r>
              <a:rPr lang="fi-FI" dirty="0" smtClean="0"/>
              <a:t>1991 desregulamentacão do mercado de trabalho. Surge os contratadores (contractors – tercerização do trabalho). </a:t>
            </a:r>
          </a:p>
          <a:p>
            <a:r>
              <a:rPr lang="fi-FI" dirty="0" smtClean="0"/>
              <a:t>O número de pessoas disponíveis era pequeno e de baixa qualificacão. Contratacão de trabalhadores ilegais, não se paga os direitos trabalhistas, sem contrato, sem seguro de saúde...</a:t>
            </a:r>
          </a:p>
          <a:p>
            <a:r>
              <a:rPr lang="fi-FI" dirty="0" smtClean="0"/>
              <a:t>Ciclo vicioso que desestimulava a investir na qualificação da força de trabalho. 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Perspectiva histórica</a:t>
            </a:r>
            <a:endParaRPr lang="fi-F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Os participantes comecaram a perceber que a indústria falava sobre </a:t>
            </a:r>
            <a:r>
              <a:rPr lang="fi-FI" b="1" dirty="0" smtClean="0"/>
              <a:t>qualidade</a:t>
            </a:r>
            <a:r>
              <a:rPr lang="fi-FI" dirty="0" smtClean="0"/>
              <a:t>, enquanto a formar de mensurar do pomar até pós-colheita era </a:t>
            </a:r>
            <a:r>
              <a:rPr lang="fi-FI" b="1" dirty="0" smtClean="0"/>
              <a:t>quantidade</a:t>
            </a:r>
            <a:r>
              <a:rPr lang="fi-FI" dirty="0" smtClean="0"/>
              <a:t>.</a:t>
            </a:r>
          </a:p>
          <a:p>
            <a:r>
              <a:rPr lang="fi-FI" dirty="0" smtClean="0"/>
              <a:t>O objeto da atividade era pegar o maior número possivel de macas no pico da colheita. </a:t>
            </a:r>
          </a:p>
          <a:p>
            <a:r>
              <a:rPr lang="fi-FI" dirty="0" smtClean="0"/>
              <a:t>Os participantes questinaram a safra que no início era considerada ”</a:t>
            </a:r>
            <a:r>
              <a:rPr lang="fi-FI" b="1" dirty="0" smtClean="0"/>
              <a:t>milagre</a:t>
            </a:r>
            <a:r>
              <a:rPr lang="fi-FI" dirty="0" smtClean="0"/>
              <a:t>” passou a ser considerada um ”</a:t>
            </a:r>
            <a:r>
              <a:rPr lang="fi-FI" b="1" dirty="0" smtClean="0"/>
              <a:t>desastre”</a:t>
            </a:r>
            <a:r>
              <a:rPr lang="fi-FI" dirty="0" smtClean="0"/>
              <a:t>. </a:t>
            </a:r>
          </a:p>
          <a:p>
            <a:r>
              <a:rPr lang="fi-FI" dirty="0" smtClean="0"/>
              <a:t>O foco na quantidade de trabalhadores e o número de macas colhidas fazia com que se perdesse muita maca de qualidade. </a:t>
            </a:r>
          </a:p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Terceira sessão: reconceitualizacão do objeto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Apresentar um caso de aplicação do Laboratório de Mudança: </a:t>
            </a:r>
          </a:p>
          <a:p>
            <a:r>
              <a:rPr lang="fi-FI" sz="1800" dirty="0" smtClean="0"/>
              <a:t>Hill, R., Capper, P., Wilson, K., Whatman, R., Wong, K. (2007) Workplace learning in the New Zeland apple industry network: A new co-design method for government practice making. Journal of Workplace Learning, 19, 6, 359-376.</a:t>
            </a:r>
          </a:p>
          <a:p>
            <a:r>
              <a:rPr lang="fi-FI" sz="1800" dirty="0" smtClean="0"/>
              <a:t>Perguntas. Para resolver esse tipo de problema: </a:t>
            </a:r>
          </a:p>
          <a:p>
            <a:pPr lvl="1"/>
            <a:r>
              <a:rPr lang="fi-FI" sz="1600" dirty="0" smtClean="0"/>
              <a:t>Quem deve aprender?</a:t>
            </a:r>
          </a:p>
          <a:p>
            <a:pPr lvl="1"/>
            <a:r>
              <a:rPr lang="fi-FI" sz="1600" dirty="0" smtClean="0"/>
              <a:t>O que esse sujeito deve aprender?</a:t>
            </a:r>
          </a:p>
          <a:p>
            <a:pPr lvl="1"/>
            <a:r>
              <a:rPr lang="fi-FI" sz="1600" dirty="0" smtClean="0"/>
              <a:t>Como?</a:t>
            </a:r>
          </a:p>
          <a:p>
            <a:pPr lvl="1"/>
            <a:r>
              <a:rPr lang="fi-FI" sz="1600" dirty="0" smtClean="0"/>
              <a:t>Por que (motivação</a:t>
            </a:r>
            <a:r>
              <a:rPr lang="fi-FI" sz="1600" dirty="0" smtClean="0"/>
              <a:t>)?</a:t>
            </a:r>
            <a:endParaRPr lang="fi-FI" sz="1600" dirty="0" smtClean="0"/>
          </a:p>
          <a:p>
            <a:pPr lvl="1"/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Objetivo</a:t>
            </a:r>
            <a:endParaRPr lang="fi-F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Os resultados esperados passou de lucro de curto-prazo para sustentabilidade de longo prazo. </a:t>
            </a:r>
          </a:p>
          <a:p>
            <a:r>
              <a:rPr lang="fi-FI" dirty="0" smtClean="0"/>
              <a:t>Mão obra passo de quantidade para as habilidades que os trabalhadores tem que ter para ter uma qualidade. </a:t>
            </a:r>
          </a:p>
          <a:p>
            <a:r>
              <a:rPr lang="fi-FI" dirty="0" smtClean="0"/>
              <a:t>De quantidade de macas para as condicões e valor das macas. 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Reconceitualizacão do objeto</a:t>
            </a:r>
            <a:endParaRPr lang="fi-F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Remodelar o sistema de atividade da producão de macas, contratadores e reguladores. </a:t>
            </a:r>
          </a:p>
          <a:p>
            <a:r>
              <a:rPr lang="fi-FI" dirty="0" smtClean="0"/>
              <a:t>Trabalharam em pequenos grupos. </a:t>
            </a:r>
          </a:p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Desenhando um novo modelo do sistema de atividade</a:t>
            </a:r>
            <a:endParaRPr lang="fi-FI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Expansão da forma que entendia o problema: precisa de trabalhadores experientes e qualificados </a:t>
            </a:r>
          </a:p>
          <a:p>
            <a:r>
              <a:rPr lang="fi-FI" dirty="0" smtClean="0"/>
              <a:t>Politicas de imigracão favorecia o uso de trabalhadores sem capacitacão e inexperientes que não voltavam de uma safra a outra. </a:t>
            </a:r>
          </a:p>
          <a:p>
            <a:r>
              <a:rPr lang="fi-FI" dirty="0" smtClean="0"/>
              <a:t>Inovacões em 4 áreas:</a:t>
            </a:r>
          </a:p>
          <a:p>
            <a:pPr marL="514350" indent="-514350"/>
            <a:r>
              <a:rPr lang="fi-FI" dirty="0" smtClean="0"/>
              <a:t>Capacitacão da mão de obra,</a:t>
            </a:r>
          </a:p>
          <a:p>
            <a:pPr marL="514350" indent="-514350"/>
            <a:r>
              <a:rPr lang="fi-FI" dirty="0" smtClean="0"/>
              <a:t>Pesquisa para melhorar práticas de trabalho,</a:t>
            </a:r>
          </a:p>
          <a:p>
            <a:pPr marL="514350" indent="-514350"/>
            <a:r>
              <a:rPr lang="fi-FI" dirty="0" smtClean="0"/>
              <a:t>Novo contrato de trabalho estimulando qualidade,</a:t>
            </a:r>
          </a:p>
          <a:p>
            <a:pPr marL="514350" indent="-514350"/>
            <a:r>
              <a:rPr lang="fi-FI" dirty="0" smtClean="0"/>
              <a:t>Sistema informatizado para encontrar mão de obra qualificada e facilitar a movimentacao de imigrantes qualificados. 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Resultado</a:t>
            </a:r>
            <a:endParaRPr lang="fi-F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Foi criado um grupo de trabalho para desenvolvimento de estratégias para trabalho sasonal  na Horticultura/Vinicultura. Entre as propostas – desenvolver programas inovadores para garantir uma mäo de obra qualificada. 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Resultado</a:t>
            </a:r>
            <a:endParaRPr lang="fi-F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Segundo Hill et al. (2007), a escolha de envolver pessoas ativas nas atividades facilitou a criação do novo modelo da atividade. No entanto ciou resitência para difusão das soluções. </a:t>
            </a:r>
          </a:p>
          <a:p>
            <a:r>
              <a:rPr lang="fi-FI" dirty="0" smtClean="0"/>
              <a:t>Desafio: como difundir a célula germinal?</a:t>
            </a:r>
          </a:p>
          <a:p>
            <a:r>
              <a:rPr lang="fi-FI" dirty="0" smtClean="0"/>
              <a:t>Minha sugestão – trabalhar em dois níveis que estão em intereção: prático (nível local) e político??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Desafios da intervenção</a:t>
            </a:r>
            <a:endParaRPr lang="fi-FI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Ferramentas teóricas para analisar problemas de forma histórica e sistêmica. </a:t>
            </a:r>
          </a:p>
          <a:p>
            <a:r>
              <a:rPr lang="fi-FI" dirty="0" smtClean="0"/>
              <a:t>Expandir o objeto (produto/serviço) para resolver contradições. Para isso tem que re-mediar (mudar os mediadores) os demais elementos do sistema de atividade. </a:t>
            </a:r>
          </a:p>
          <a:p>
            <a:r>
              <a:rPr lang="fi-FI" dirty="0" smtClean="0"/>
              <a:t>Ferramentas para identificar/representar elementos importantes numa atividade e o processo de desenvolvimento. 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 que o LM oferece?</a:t>
            </a:r>
            <a:endParaRPr lang="fi-FI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Quem aprende?</a:t>
            </a:r>
          </a:p>
          <a:p>
            <a:r>
              <a:rPr lang="fi-FI" dirty="0" smtClean="0"/>
              <a:t>O que aprende? </a:t>
            </a:r>
          </a:p>
          <a:p>
            <a:r>
              <a:rPr lang="fi-FI" dirty="0" smtClean="0"/>
              <a:t>Como aprende? </a:t>
            </a:r>
          </a:p>
          <a:p>
            <a:r>
              <a:rPr lang="fi-FI" dirty="0" smtClean="0"/>
              <a:t>Por que aprende? 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Perguntas</a:t>
            </a:r>
            <a:endParaRPr lang="fi-FI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z="1400" smtClean="0"/>
              <a:pPr/>
              <a:t>6.11.2013</a:t>
            </a:fld>
            <a:endParaRPr lang="en-GB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z="1400" smtClean="0"/>
              <a:pPr/>
              <a:t>27</a:t>
            </a:fld>
            <a:endParaRPr lang="en-GB" sz="1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err="1" smtClean="0"/>
              <a:t>Ciclo</a:t>
            </a:r>
            <a:r>
              <a:rPr lang="fi-FI" sz="4000" dirty="0" smtClean="0"/>
              <a:t> de </a:t>
            </a:r>
            <a:r>
              <a:rPr lang="fi-FI" sz="4000" dirty="0" err="1" smtClean="0"/>
              <a:t>aprendizado</a:t>
            </a:r>
            <a:r>
              <a:rPr lang="fi-FI" sz="4000" dirty="0" smtClean="0"/>
              <a:t> </a:t>
            </a:r>
            <a:r>
              <a:rPr lang="fi-FI" sz="4000" dirty="0" err="1" smtClean="0"/>
              <a:t>expansivo</a:t>
            </a:r>
            <a:endParaRPr lang="fi-FI" sz="4000" dirty="0"/>
          </a:p>
        </p:txBody>
      </p:sp>
      <p:sp>
        <p:nvSpPr>
          <p:cNvPr id="65552" name="Arc 16"/>
          <p:cNvSpPr>
            <a:spLocks/>
          </p:cNvSpPr>
          <p:nvPr/>
        </p:nvSpPr>
        <p:spPr bwMode="auto">
          <a:xfrm rot="669630">
            <a:off x="4686263" y="3044131"/>
            <a:ext cx="765175" cy="876300"/>
          </a:xfrm>
          <a:custGeom>
            <a:avLst/>
            <a:gdLst>
              <a:gd name="G0" fmla="+- 0 0 0"/>
              <a:gd name="G1" fmla="+- 20974 0 0"/>
              <a:gd name="G2" fmla="+- 21600 0 0"/>
              <a:gd name="T0" fmla="*/ 5163 w 19832"/>
              <a:gd name="T1" fmla="*/ 0 h 20974"/>
              <a:gd name="T2" fmla="*/ 19832 w 19832"/>
              <a:gd name="T3" fmla="*/ 12415 h 20974"/>
              <a:gd name="T4" fmla="*/ 0 w 19832"/>
              <a:gd name="T5" fmla="*/ 20974 h 20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32" h="20974" fill="none" extrusionOk="0">
                <a:moveTo>
                  <a:pt x="5162" y="0"/>
                </a:moveTo>
                <a:cubicBezTo>
                  <a:pt x="11725" y="1615"/>
                  <a:pt x="17153" y="6209"/>
                  <a:pt x="19831" y="12415"/>
                </a:cubicBezTo>
              </a:path>
              <a:path w="19832" h="20974" stroke="0" extrusionOk="0">
                <a:moveTo>
                  <a:pt x="5162" y="0"/>
                </a:moveTo>
                <a:cubicBezTo>
                  <a:pt x="11725" y="1615"/>
                  <a:pt x="17153" y="6209"/>
                  <a:pt x="19831" y="12415"/>
                </a:cubicBezTo>
                <a:lnTo>
                  <a:pt x="0" y="2097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lg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1" name="Arc 15"/>
          <p:cNvSpPr>
            <a:spLocks/>
          </p:cNvSpPr>
          <p:nvPr/>
        </p:nvSpPr>
        <p:spPr bwMode="auto">
          <a:xfrm rot="5400000">
            <a:off x="4781513" y="4277619"/>
            <a:ext cx="765175" cy="831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335"/>
              <a:gd name="T1" fmla="*/ 0 h 21600"/>
              <a:gd name="T2" fmla="*/ 18335 w 18335"/>
              <a:gd name="T3" fmla="*/ 10180 h 21600"/>
              <a:gd name="T4" fmla="*/ 0 w 1833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335" h="21600" fill="none" extrusionOk="0">
                <a:moveTo>
                  <a:pt x="-1" y="0"/>
                </a:moveTo>
                <a:cubicBezTo>
                  <a:pt x="7459" y="0"/>
                  <a:pt x="14390" y="3848"/>
                  <a:pt x="18334" y="10180"/>
                </a:cubicBezTo>
              </a:path>
              <a:path w="18335" h="21600" stroke="0" extrusionOk="0">
                <a:moveTo>
                  <a:pt x="-1" y="0"/>
                </a:moveTo>
                <a:cubicBezTo>
                  <a:pt x="7459" y="0"/>
                  <a:pt x="14390" y="3848"/>
                  <a:pt x="18334" y="1018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lg" len="med"/>
          </a:ln>
        </p:spPr>
        <p:txBody>
          <a:bodyPr rot="10800000"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4995826" y="3693418"/>
            <a:ext cx="2420490" cy="550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2.Double bind: Análise e procura por uma nova solução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3702744" y="4898343"/>
            <a:ext cx="162533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3.Formação de um novo objetivo e motive:  novo modelo de atividade e novas ferramentas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1547664" y="4077072"/>
            <a:ext cx="217251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4.Aplicação e generalização: mudança do sistema de atividade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5638763" y="4674493"/>
            <a:ext cx="188556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CONTRADIÇÕES SECUNDÁRIAS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483768" y="2780928"/>
            <a:ext cx="198022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5.Novo sistema de atividade: consolidação e reflexão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611560" y="3465004"/>
            <a:ext cx="204564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CONTRADIÇÕES TERCIÁRIAS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auto">
          <a:xfrm>
            <a:off x="5527638" y="4217293"/>
            <a:ext cx="109538" cy="93663"/>
          </a:xfrm>
          <a:prstGeom prst="triangle">
            <a:avLst>
              <a:gd name="adj" fmla="val 44736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auto">
          <a:xfrm rot="11400000">
            <a:off x="4949788" y="3006031"/>
            <a:ext cx="109538" cy="93662"/>
          </a:xfrm>
          <a:prstGeom prst="triangle">
            <a:avLst>
              <a:gd name="adj" fmla="val 44736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05030">
            <a:off x="3633751" y="4156968"/>
            <a:ext cx="544512" cy="1031875"/>
            <a:chOff x="5557" y="3624"/>
            <a:chExt cx="942" cy="1648"/>
          </a:xfrm>
        </p:grpSpPr>
        <p:sp>
          <p:nvSpPr>
            <p:cNvPr id="65542" name="Arc 6"/>
            <p:cNvSpPr>
              <a:spLocks/>
            </p:cNvSpPr>
            <p:nvPr/>
          </p:nvSpPr>
          <p:spPr bwMode="auto">
            <a:xfrm rot="13207649">
              <a:off x="5557" y="3624"/>
              <a:ext cx="942" cy="1440"/>
            </a:xfrm>
            <a:custGeom>
              <a:avLst/>
              <a:gdLst>
                <a:gd name="G0" fmla="+- 3547 0 0"/>
                <a:gd name="G1" fmla="+- 21600 0 0"/>
                <a:gd name="G2" fmla="+- 21600 0 0"/>
                <a:gd name="T0" fmla="*/ 0 w 14131"/>
                <a:gd name="T1" fmla="*/ 293 h 21600"/>
                <a:gd name="T2" fmla="*/ 14131 w 14131"/>
                <a:gd name="T3" fmla="*/ 2771 h 21600"/>
                <a:gd name="T4" fmla="*/ 3547 w 1413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31" h="21600" fill="none" extrusionOk="0">
                  <a:moveTo>
                    <a:pt x="0" y="293"/>
                  </a:moveTo>
                  <a:cubicBezTo>
                    <a:pt x="1172" y="98"/>
                    <a:pt x="2358" y="-1"/>
                    <a:pt x="3547" y="0"/>
                  </a:cubicBezTo>
                  <a:cubicBezTo>
                    <a:pt x="7254" y="0"/>
                    <a:pt x="10899" y="954"/>
                    <a:pt x="14131" y="2770"/>
                  </a:cubicBezTo>
                </a:path>
                <a:path w="14131" h="21600" stroke="0" extrusionOk="0">
                  <a:moveTo>
                    <a:pt x="0" y="293"/>
                  </a:moveTo>
                  <a:cubicBezTo>
                    <a:pt x="1172" y="98"/>
                    <a:pt x="2358" y="-1"/>
                    <a:pt x="3547" y="0"/>
                  </a:cubicBezTo>
                  <a:cubicBezTo>
                    <a:pt x="7254" y="0"/>
                    <a:pt x="10899" y="954"/>
                    <a:pt x="14131" y="2770"/>
                  </a:cubicBezTo>
                  <a:lnTo>
                    <a:pt x="354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400"/>
            </a:p>
          </p:txBody>
        </p:sp>
        <p:sp>
          <p:nvSpPr>
            <p:cNvPr id="65541" name="AutoShape 5"/>
            <p:cNvSpPr>
              <a:spLocks noChangeArrowheads="1"/>
            </p:cNvSpPr>
            <p:nvPr/>
          </p:nvSpPr>
          <p:spPr bwMode="auto">
            <a:xfrm rot="7200000">
              <a:off x="5820" y="5102"/>
              <a:ext cx="190" cy="150"/>
            </a:xfrm>
            <a:prstGeom prst="triangle">
              <a:avLst>
                <a:gd name="adj" fmla="val 44736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400"/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 rot="21347702">
            <a:off x="3335301" y="3547368"/>
            <a:ext cx="736600" cy="682625"/>
            <a:chOff x="4950" y="2672"/>
            <a:chExt cx="1273" cy="1263"/>
          </a:xfrm>
        </p:grpSpPr>
        <p:sp>
          <p:nvSpPr>
            <p:cNvPr id="65539" name="Arc 3"/>
            <p:cNvSpPr>
              <a:spLocks/>
            </p:cNvSpPr>
            <p:nvPr/>
          </p:nvSpPr>
          <p:spPr bwMode="auto">
            <a:xfrm rot="-7473946">
              <a:off x="4995" y="2707"/>
              <a:ext cx="1263" cy="1193"/>
            </a:xfrm>
            <a:custGeom>
              <a:avLst/>
              <a:gdLst>
                <a:gd name="G0" fmla="+- 0 0 0"/>
                <a:gd name="G1" fmla="+- 17896 0 0"/>
                <a:gd name="G2" fmla="+- 21600 0 0"/>
                <a:gd name="T0" fmla="*/ 12096 w 18947"/>
                <a:gd name="T1" fmla="*/ 0 h 17896"/>
                <a:gd name="T2" fmla="*/ 18947 w 18947"/>
                <a:gd name="T3" fmla="*/ 7524 h 17896"/>
                <a:gd name="T4" fmla="*/ 0 w 18947"/>
                <a:gd name="T5" fmla="*/ 17896 h 17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47" h="17896" fill="none" extrusionOk="0">
                  <a:moveTo>
                    <a:pt x="12095" y="0"/>
                  </a:moveTo>
                  <a:cubicBezTo>
                    <a:pt x="14946" y="1926"/>
                    <a:pt x="17294" y="4506"/>
                    <a:pt x="18946" y="7524"/>
                  </a:cubicBezTo>
                </a:path>
                <a:path w="18947" h="17896" stroke="0" extrusionOk="0">
                  <a:moveTo>
                    <a:pt x="12095" y="0"/>
                  </a:moveTo>
                  <a:cubicBezTo>
                    <a:pt x="14946" y="1926"/>
                    <a:pt x="17294" y="4506"/>
                    <a:pt x="18946" y="7524"/>
                  </a:cubicBezTo>
                  <a:lnTo>
                    <a:pt x="0" y="1789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400"/>
            </a:p>
          </p:txBody>
        </p:sp>
        <p:sp>
          <p:nvSpPr>
            <p:cNvPr id="65538" name="AutoShape 2"/>
            <p:cNvSpPr>
              <a:spLocks noChangeArrowheads="1"/>
            </p:cNvSpPr>
            <p:nvPr/>
          </p:nvSpPr>
          <p:spPr bwMode="auto">
            <a:xfrm rot="21360000" flipV="1">
              <a:off x="4950" y="3474"/>
              <a:ext cx="190" cy="150"/>
            </a:xfrm>
            <a:prstGeom prst="triangle">
              <a:avLst>
                <a:gd name="adj" fmla="val 44736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400"/>
            </a:p>
          </p:txBody>
        </p:sp>
      </p:grp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3887924" y="2456892"/>
            <a:ext cx="205222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1"/>
              <a:tabLst/>
            </a:pPr>
            <a:r>
              <a:rPr kumimoji="0" lang="fi-FI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Situação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fi-FI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atual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 </a:t>
            </a:r>
            <a:r>
              <a:rPr kumimoji="0" lang="fi-FI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necessidades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5544108" y="2924944"/>
            <a:ext cx="19082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CONTRADIÇÕES PRIMÁRIAS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827584" y="2204864"/>
            <a:ext cx="22430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CONTRADIÇÕES QUATERNÁRIAS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Ciclo de desenvolvimento expansivo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90550"/>
            <a:ext cx="902970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Ferramentas</a:t>
            </a:r>
            <a:r>
              <a:rPr lang="fi-FI" dirty="0" smtClean="0"/>
              <a:t> </a:t>
            </a:r>
            <a:r>
              <a:rPr lang="fi-FI" dirty="0" err="1" smtClean="0"/>
              <a:t>usadas</a:t>
            </a:r>
            <a:r>
              <a:rPr lang="fi-FI" dirty="0" smtClean="0"/>
              <a:t> no LM</a:t>
            </a:r>
            <a:endParaRPr lang="fi-FI" dirty="0"/>
          </a:p>
        </p:txBody>
      </p:sp>
      <p:sp>
        <p:nvSpPr>
          <p:cNvPr id="66610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259632" y="1808820"/>
            <a:ext cx="7443330" cy="4320480"/>
            <a:chOff x="3383" y="13169"/>
            <a:chExt cx="6916" cy="4013"/>
          </a:xfrm>
        </p:grpSpPr>
        <p:sp>
          <p:nvSpPr>
            <p:cNvPr id="66609" name="AutoShape 49"/>
            <p:cNvSpPr>
              <a:spLocks noChangeAspect="1" noChangeArrowheads="1" noTextEdit="1"/>
            </p:cNvSpPr>
            <p:nvPr/>
          </p:nvSpPr>
          <p:spPr bwMode="auto">
            <a:xfrm>
              <a:off x="3383" y="13169"/>
              <a:ext cx="6916" cy="401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608" name="Text Box 48"/>
            <p:cNvSpPr txBox="1">
              <a:spLocks noChangeArrowheads="1"/>
            </p:cNvSpPr>
            <p:nvPr/>
          </p:nvSpPr>
          <p:spPr bwMode="auto">
            <a:xfrm>
              <a:off x="5578" y="13956"/>
              <a:ext cx="1756" cy="15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PASSADO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607" name="Text Box 47"/>
            <p:cNvSpPr txBox="1">
              <a:spLocks noChangeArrowheads="1"/>
            </p:cNvSpPr>
            <p:nvPr/>
          </p:nvSpPr>
          <p:spPr bwMode="auto">
            <a:xfrm>
              <a:off x="5518" y="13481"/>
              <a:ext cx="1757" cy="1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PRESENTE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606" name="Text Box 46"/>
            <p:cNvSpPr txBox="1">
              <a:spLocks noChangeArrowheads="1"/>
            </p:cNvSpPr>
            <p:nvPr/>
          </p:nvSpPr>
          <p:spPr bwMode="auto">
            <a:xfrm>
              <a:off x="5459" y="13290"/>
              <a:ext cx="1756" cy="14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IDÉIAS E FERRAMENTAS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FUTURO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3667" y="13765"/>
              <a:ext cx="862" cy="480"/>
              <a:chOff x="4233" y="2877"/>
              <a:chExt cx="1879" cy="960"/>
            </a:xfrm>
          </p:grpSpPr>
          <p:sp>
            <p:nvSpPr>
              <p:cNvPr id="66605" name="Line 45"/>
              <p:cNvSpPr>
                <a:spLocks noChangeShapeType="1"/>
              </p:cNvSpPr>
              <p:nvPr/>
            </p:nvSpPr>
            <p:spPr bwMode="auto">
              <a:xfrm>
                <a:off x="4755" y="3304"/>
                <a:ext cx="418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604" name="Line 44"/>
              <p:cNvSpPr>
                <a:spLocks noChangeShapeType="1"/>
              </p:cNvSpPr>
              <p:nvPr/>
            </p:nvSpPr>
            <p:spPr bwMode="auto">
              <a:xfrm flipV="1">
                <a:off x="5173" y="3304"/>
                <a:ext cx="417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603" name="Line 43"/>
              <p:cNvSpPr>
                <a:spLocks noChangeShapeType="1"/>
              </p:cNvSpPr>
              <p:nvPr/>
            </p:nvSpPr>
            <p:spPr bwMode="auto">
              <a:xfrm flipV="1">
                <a:off x="4755" y="2877"/>
                <a:ext cx="418" cy="4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602" name="Line 42"/>
              <p:cNvSpPr>
                <a:spLocks noChangeShapeType="1"/>
              </p:cNvSpPr>
              <p:nvPr/>
            </p:nvSpPr>
            <p:spPr bwMode="auto">
              <a:xfrm flipV="1">
                <a:off x="4233" y="3304"/>
                <a:ext cx="522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601" name="Line 41"/>
              <p:cNvSpPr>
                <a:spLocks noChangeShapeType="1"/>
              </p:cNvSpPr>
              <p:nvPr/>
            </p:nvSpPr>
            <p:spPr bwMode="auto">
              <a:xfrm>
                <a:off x="5173" y="2877"/>
                <a:ext cx="417" cy="4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600" name="Line 40"/>
              <p:cNvSpPr>
                <a:spLocks noChangeShapeType="1"/>
              </p:cNvSpPr>
              <p:nvPr/>
            </p:nvSpPr>
            <p:spPr bwMode="auto">
              <a:xfrm>
                <a:off x="5590" y="3304"/>
                <a:ext cx="522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99" name="Line 39"/>
              <p:cNvSpPr>
                <a:spLocks noChangeShapeType="1"/>
              </p:cNvSpPr>
              <p:nvPr/>
            </p:nvSpPr>
            <p:spPr bwMode="auto">
              <a:xfrm>
                <a:off x="4233" y="3837"/>
                <a:ext cx="9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98" name="Line 38"/>
              <p:cNvSpPr>
                <a:spLocks noChangeShapeType="1"/>
              </p:cNvSpPr>
              <p:nvPr/>
            </p:nvSpPr>
            <p:spPr bwMode="auto">
              <a:xfrm>
                <a:off x="5173" y="3837"/>
                <a:ext cx="93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97" name="Line 37"/>
              <p:cNvSpPr>
                <a:spLocks noChangeShapeType="1"/>
              </p:cNvSpPr>
              <p:nvPr/>
            </p:nvSpPr>
            <p:spPr bwMode="auto">
              <a:xfrm>
                <a:off x="4755" y="3304"/>
                <a:ext cx="8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96" name="Line 36"/>
              <p:cNvSpPr>
                <a:spLocks noChangeShapeType="1"/>
              </p:cNvSpPr>
              <p:nvPr/>
            </p:nvSpPr>
            <p:spPr bwMode="auto">
              <a:xfrm flipV="1">
                <a:off x="5173" y="2877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95" name="Line 35"/>
              <p:cNvSpPr>
                <a:spLocks noChangeShapeType="1"/>
              </p:cNvSpPr>
              <p:nvPr/>
            </p:nvSpPr>
            <p:spPr bwMode="auto">
              <a:xfrm flipH="1" flipV="1">
                <a:off x="4755" y="3304"/>
                <a:ext cx="1357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94" name="Line 34"/>
              <p:cNvSpPr>
                <a:spLocks noChangeShapeType="1"/>
              </p:cNvSpPr>
              <p:nvPr/>
            </p:nvSpPr>
            <p:spPr bwMode="auto">
              <a:xfrm flipV="1">
                <a:off x="4233" y="3304"/>
                <a:ext cx="1357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</p:grpSp>
        <p:sp>
          <p:nvSpPr>
            <p:cNvPr id="66592" name="Text Box 32"/>
            <p:cNvSpPr txBox="1">
              <a:spLocks noChangeArrowheads="1"/>
            </p:cNvSpPr>
            <p:nvPr/>
          </p:nvSpPr>
          <p:spPr bwMode="auto">
            <a:xfrm>
              <a:off x="7539" y="13956"/>
              <a:ext cx="1756" cy="15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PASSADO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91" name="Text Box 31"/>
            <p:cNvSpPr txBox="1">
              <a:spLocks noChangeArrowheads="1"/>
            </p:cNvSpPr>
            <p:nvPr/>
          </p:nvSpPr>
          <p:spPr bwMode="auto">
            <a:xfrm>
              <a:off x="7480" y="13482"/>
              <a:ext cx="1756" cy="16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PRESENTE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90" name="Text Box 30"/>
            <p:cNvSpPr txBox="1">
              <a:spLocks noChangeArrowheads="1"/>
            </p:cNvSpPr>
            <p:nvPr/>
          </p:nvSpPr>
          <p:spPr bwMode="auto">
            <a:xfrm>
              <a:off x="7420" y="13290"/>
              <a:ext cx="1756" cy="14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ESPELHO DA ATIVIDADE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Problemas do dia a dia,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Casos problemáticos,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Estatísticas, relatórios, etc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FUTURO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89" name="Text Box 29"/>
            <p:cNvSpPr txBox="1">
              <a:spLocks noChangeArrowheads="1"/>
            </p:cNvSpPr>
            <p:nvPr/>
          </p:nvSpPr>
          <p:spPr bwMode="auto">
            <a:xfrm>
              <a:off x="3502" y="13956"/>
              <a:ext cx="1757" cy="15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PASSADO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88" name="Text Box 28"/>
            <p:cNvSpPr txBox="1">
              <a:spLocks noChangeArrowheads="1"/>
            </p:cNvSpPr>
            <p:nvPr/>
          </p:nvSpPr>
          <p:spPr bwMode="auto">
            <a:xfrm>
              <a:off x="3483" y="13303"/>
              <a:ext cx="1757" cy="1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PRESENTE</a:t>
              </a:r>
              <a:endPara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3979" y="16088"/>
              <a:ext cx="409" cy="3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7924" y="16580"/>
              <a:ext cx="409" cy="379"/>
            </a:xfrm>
            <a:prstGeom prst="ellipse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3769" y="15600"/>
              <a:ext cx="409" cy="380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4470" y="16366"/>
              <a:ext cx="409" cy="3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050" y="16659"/>
              <a:ext cx="409" cy="3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800" y="16743"/>
              <a:ext cx="409" cy="3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6428" y="16660"/>
              <a:ext cx="409" cy="3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7070" y="16468"/>
              <a:ext cx="410" cy="3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7480" y="15986"/>
              <a:ext cx="410" cy="380"/>
            </a:xfrm>
            <a:prstGeom prst="ellipse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200"/>
            </a:p>
          </p:txBody>
        </p:sp>
        <p:sp>
          <p:nvSpPr>
            <p:cNvPr id="66578" name="Text Box 18"/>
            <p:cNvSpPr txBox="1">
              <a:spLocks noChangeArrowheads="1"/>
            </p:cNvSpPr>
            <p:nvPr/>
          </p:nvSpPr>
          <p:spPr bwMode="auto">
            <a:xfrm>
              <a:off x="8409" y="16660"/>
              <a:ext cx="1631" cy="3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Intervencionista</a:t>
              </a:r>
              <a:endPara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77" name="Text Box 17"/>
            <p:cNvSpPr txBox="1">
              <a:spLocks noChangeArrowheads="1"/>
            </p:cNvSpPr>
            <p:nvPr/>
          </p:nvSpPr>
          <p:spPr bwMode="auto">
            <a:xfrm>
              <a:off x="7890" y="16198"/>
              <a:ext cx="892" cy="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”Relator”</a:t>
              </a:r>
              <a:endParaRPr kumimoji="0" lang="fi-FI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76" name="Text Box 16"/>
            <p:cNvSpPr txBox="1">
              <a:spLocks noChangeArrowheads="1"/>
            </p:cNvSpPr>
            <p:nvPr/>
          </p:nvSpPr>
          <p:spPr bwMode="auto">
            <a:xfrm>
              <a:off x="4298" y="15650"/>
              <a:ext cx="1220" cy="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Assistente</a:t>
              </a:r>
              <a:endParaRPr kumimoji="0" lang="fi-FI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75" name="Text Box 15"/>
            <p:cNvSpPr txBox="1">
              <a:spLocks noChangeArrowheads="1"/>
            </p:cNvSpPr>
            <p:nvPr/>
          </p:nvSpPr>
          <p:spPr bwMode="auto">
            <a:xfrm>
              <a:off x="8221" y="15717"/>
              <a:ext cx="1184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Video </a:t>
              </a:r>
              <a:r>
                <a:rPr kumimoji="0" lang="fi-FI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projetor</a:t>
              </a:r>
              <a:endPara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3667" y="13765"/>
              <a:ext cx="1056" cy="599"/>
              <a:chOff x="4233" y="2877"/>
              <a:chExt cx="1879" cy="960"/>
            </a:xfrm>
          </p:grpSpPr>
          <p:sp>
            <p:nvSpPr>
              <p:cNvPr id="66574" name="Line 14"/>
              <p:cNvSpPr>
                <a:spLocks noChangeShapeType="1"/>
              </p:cNvSpPr>
              <p:nvPr/>
            </p:nvSpPr>
            <p:spPr bwMode="auto">
              <a:xfrm>
                <a:off x="4755" y="3304"/>
                <a:ext cx="418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73" name="Line 13"/>
              <p:cNvSpPr>
                <a:spLocks noChangeShapeType="1"/>
              </p:cNvSpPr>
              <p:nvPr/>
            </p:nvSpPr>
            <p:spPr bwMode="auto">
              <a:xfrm flipV="1">
                <a:off x="5173" y="3304"/>
                <a:ext cx="417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72" name="Line 12"/>
              <p:cNvSpPr>
                <a:spLocks noChangeShapeType="1"/>
              </p:cNvSpPr>
              <p:nvPr/>
            </p:nvSpPr>
            <p:spPr bwMode="auto">
              <a:xfrm flipV="1">
                <a:off x="4755" y="2877"/>
                <a:ext cx="418" cy="4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71" name="Line 11"/>
              <p:cNvSpPr>
                <a:spLocks noChangeShapeType="1"/>
              </p:cNvSpPr>
              <p:nvPr/>
            </p:nvSpPr>
            <p:spPr bwMode="auto">
              <a:xfrm flipV="1">
                <a:off x="4233" y="3304"/>
                <a:ext cx="522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70" name="Line 10"/>
              <p:cNvSpPr>
                <a:spLocks noChangeShapeType="1"/>
              </p:cNvSpPr>
              <p:nvPr/>
            </p:nvSpPr>
            <p:spPr bwMode="auto">
              <a:xfrm>
                <a:off x="5173" y="2877"/>
                <a:ext cx="417" cy="4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69" name="Line 9"/>
              <p:cNvSpPr>
                <a:spLocks noChangeShapeType="1"/>
              </p:cNvSpPr>
              <p:nvPr/>
            </p:nvSpPr>
            <p:spPr bwMode="auto">
              <a:xfrm>
                <a:off x="5590" y="3304"/>
                <a:ext cx="522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68" name="Line 8"/>
              <p:cNvSpPr>
                <a:spLocks noChangeShapeType="1"/>
              </p:cNvSpPr>
              <p:nvPr/>
            </p:nvSpPr>
            <p:spPr bwMode="auto">
              <a:xfrm>
                <a:off x="4233" y="3837"/>
                <a:ext cx="9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67" name="Line 7"/>
              <p:cNvSpPr>
                <a:spLocks noChangeShapeType="1"/>
              </p:cNvSpPr>
              <p:nvPr/>
            </p:nvSpPr>
            <p:spPr bwMode="auto">
              <a:xfrm>
                <a:off x="5173" y="3837"/>
                <a:ext cx="93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66" name="Line 6"/>
              <p:cNvSpPr>
                <a:spLocks noChangeShapeType="1"/>
              </p:cNvSpPr>
              <p:nvPr/>
            </p:nvSpPr>
            <p:spPr bwMode="auto">
              <a:xfrm>
                <a:off x="4755" y="3304"/>
                <a:ext cx="8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65" name="Line 5"/>
              <p:cNvSpPr>
                <a:spLocks noChangeShapeType="1"/>
              </p:cNvSpPr>
              <p:nvPr/>
            </p:nvSpPr>
            <p:spPr bwMode="auto">
              <a:xfrm flipV="1">
                <a:off x="5173" y="2877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64" name="Line 4"/>
              <p:cNvSpPr>
                <a:spLocks noChangeShapeType="1"/>
              </p:cNvSpPr>
              <p:nvPr/>
            </p:nvSpPr>
            <p:spPr bwMode="auto">
              <a:xfrm flipH="1" flipV="1">
                <a:off x="4755" y="3304"/>
                <a:ext cx="1357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  <p:sp>
            <p:nvSpPr>
              <p:cNvPr id="66563" name="Line 3"/>
              <p:cNvSpPr>
                <a:spLocks noChangeShapeType="1"/>
              </p:cNvSpPr>
              <p:nvPr/>
            </p:nvSpPr>
            <p:spPr bwMode="auto">
              <a:xfrm flipV="1">
                <a:off x="4233" y="3304"/>
                <a:ext cx="1357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sz="12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z="1400" smtClean="0"/>
              <a:pPr/>
              <a:t>6.11.2013</a:t>
            </a:fld>
            <a:endParaRPr lang="en-GB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z="1400" smtClean="0"/>
              <a:pPr/>
              <a:t>3</a:t>
            </a:fld>
            <a:endParaRPr lang="en-GB" sz="1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err="1" smtClean="0"/>
              <a:t>Ciclo</a:t>
            </a:r>
            <a:r>
              <a:rPr lang="fi-FI" sz="4000" dirty="0" smtClean="0"/>
              <a:t> de </a:t>
            </a:r>
            <a:r>
              <a:rPr lang="fi-FI" sz="4000" dirty="0" err="1" smtClean="0"/>
              <a:t>aprendizado</a:t>
            </a:r>
            <a:r>
              <a:rPr lang="fi-FI" sz="4000" dirty="0" smtClean="0"/>
              <a:t> </a:t>
            </a:r>
            <a:r>
              <a:rPr lang="fi-FI" sz="4000" dirty="0" err="1" smtClean="0"/>
              <a:t>expansivo</a:t>
            </a:r>
            <a:endParaRPr lang="fi-FI" sz="4000" dirty="0"/>
          </a:p>
        </p:txBody>
      </p:sp>
      <p:sp>
        <p:nvSpPr>
          <p:cNvPr id="65552" name="Arc 16"/>
          <p:cNvSpPr>
            <a:spLocks/>
          </p:cNvSpPr>
          <p:nvPr/>
        </p:nvSpPr>
        <p:spPr bwMode="auto">
          <a:xfrm rot="669630">
            <a:off x="4686263" y="3044131"/>
            <a:ext cx="765175" cy="876300"/>
          </a:xfrm>
          <a:custGeom>
            <a:avLst/>
            <a:gdLst>
              <a:gd name="G0" fmla="+- 0 0 0"/>
              <a:gd name="G1" fmla="+- 20974 0 0"/>
              <a:gd name="G2" fmla="+- 21600 0 0"/>
              <a:gd name="T0" fmla="*/ 5163 w 19832"/>
              <a:gd name="T1" fmla="*/ 0 h 20974"/>
              <a:gd name="T2" fmla="*/ 19832 w 19832"/>
              <a:gd name="T3" fmla="*/ 12415 h 20974"/>
              <a:gd name="T4" fmla="*/ 0 w 19832"/>
              <a:gd name="T5" fmla="*/ 20974 h 20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32" h="20974" fill="none" extrusionOk="0">
                <a:moveTo>
                  <a:pt x="5162" y="0"/>
                </a:moveTo>
                <a:cubicBezTo>
                  <a:pt x="11725" y="1615"/>
                  <a:pt x="17153" y="6209"/>
                  <a:pt x="19831" y="12415"/>
                </a:cubicBezTo>
              </a:path>
              <a:path w="19832" h="20974" stroke="0" extrusionOk="0">
                <a:moveTo>
                  <a:pt x="5162" y="0"/>
                </a:moveTo>
                <a:cubicBezTo>
                  <a:pt x="11725" y="1615"/>
                  <a:pt x="17153" y="6209"/>
                  <a:pt x="19831" y="12415"/>
                </a:cubicBezTo>
                <a:lnTo>
                  <a:pt x="0" y="2097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lg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1" name="Arc 15"/>
          <p:cNvSpPr>
            <a:spLocks/>
          </p:cNvSpPr>
          <p:nvPr/>
        </p:nvSpPr>
        <p:spPr bwMode="auto">
          <a:xfrm rot="5400000">
            <a:off x="4781513" y="4277619"/>
            <a:ext cx="765175" cy="831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335"/>
              <a:gd name="T1" fmla="*/ 0 h 21600"/>
              <a:gd name="T2" fmla="*/ 18335 w 18335"/>
              <a:gd name="T3" fmla="*/ 10180 h 21600"/>
              <a:gd name="T4" fmla="*/ 0 w 1833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335" h="21600" fill="none" extrusionOk="0">
                <a:moveTo>
                  <a:pt x="-1" y="0"/>
                </a:moveTo>
                <a:cubicBezTo>
                  <a:pt x="7459" y="0"/>
                  <a:pt x="14390" y="3848"/>
                  <a:pt x="18334" y="10180"/>
                </a:cubicBezTo>
              </a:path>
              <a:path w="18335" h="21600" stroke="0" extrusionOk="0">
                <a:moveTo>
                  <a:pt x="-1" y="0"/>
                </a:moveTo>
                <a:cubicBezTo>
                  <a:pt x="7459" y="0"/>
                  <a:pt x="14390" y="3848"/>
                  <a:pt x="18334" y="1018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lg" len="med"/>
          </a:ln>
        </p:spPr>
        <p:txBody>
          <a:bodyPr rot="10800000"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4995826" y="3693418"/>
            <a:ext cx="2420490" cy="550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2.Double bind: Análise e procura por uma nova solução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3702744" y="4898343"/>
            <a:ext cx="162533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3.Formação de um novo objetivo e motive:  novo modelo de atividade e novas ferramentas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1547664" y="4077072"/>
            <a:ext cx="217251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4.Aplicação e generalização: mudança do sistema de atividade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5638763" y="4674493"/>
            <a:ext cx="188556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CONTRADIÇÕES SECUNDÁRIAS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483768" y="2780928"/>
            <a:ext cx="198022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5.Novo sistema de atividade: consolidação e reflexão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611560" y="3465004"/>
            <a:ext cx="204564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CONTRADIÇÕES TERCIÁRIAS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auto">
          <a:xfrm>
            <a:off x="5527638" y="4217293"/>
            <a:ext cx="109538" cy="93663"/>
          </a:xfrm>
          <a:prstGeom prst="triangle">
            <a:avLst>
              <a:gd name="adj" fmla="val 44736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auto">
          <a:xfrm rot="11400000">
            <a:off x="4949788" y="3006031"/>
            <a:ext cx="109538" cy="93662"/>
          </a:xfrm>
          <a:prstGeom prst="triangle">
            <a:avLst>
              <a:gd name="adj" fmla="val 44736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05030">
            <a:off x="3633751" y="4156968"/>
            <a:ext cx="544512" cy="1031875"/>
            <a:chOff x="5557" y="3624"/>
            <a:chExt cx="942" cy="1648"/>
          </a:xfrm>
        </p:grpSpPr>
        <p:sp>
          <p:nvSpPr>
            <p:cNvPr id="65542" name="Arc 6"/>
            <p:cNvSpPr>
              <a:spLocks/>
            </p:cNvSpPr>
            <p:nvPr/>
          </p:nvSpPr>
          <p:spPr bwMode="auto">
            <a:xfrm rot="13207649">
              <a:off x="5557" y="3624"/>
              <a:ext cx="942" cy="1440"/>
            </a:xfrm>
            <a:custGeom>
              <a:avLst/>
              <a:gdLst>
                <a:gd name="G0" fmla="+- 3547 0 0"/>
                <a:gd name="G1" fmla="+- 21600 0 0"/>
                <a:gd name="G2" fmla="+- 21600 0 0"/>
                <a:gd name="T0" fmla="*/ 0 w 14131"/>
                <a:gd name="T1" fmla="*/ 293 h 21600"/>
                <a:gd name="T2" fmla="*/ 14131 w 14131"/>
                <a:gd name="T3" fmla="*/ 2771 h 21600"/>
                <a:gd name="T4" fmla="*/ 3547 w 1413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31" h="21600" fill="none" extrusionOk="0">
                  <a:moveTo>
                    <a:pt x="0" y="293"/>
                  </a:moveTo>
                  <a:cubicBezTo>
                    <a:pt x="1172" y="98"/>
                    <a:pt x="2358" y="-1"/>
                    <a:pt x="3547" y="0"/>
                  </a:cubicBezTo>
                  <a:cubicBezTo>
                    <a:pt x="7254" y="0"/>
                    <a:pt x="10899" y="954"/>
                    <a:pt x="14131" y="2770"/>
                  </a:cubicBezTo>
                </a:path>
                <a:path w="14131" h="21600" stroke="0" extrusionOk="0">
                  <a:moveTo>
                    <a:pt x="0" y="293"/>
                  </a:moveTo>
                  <a:cubicBezTo>
                    <a:pt x="1172" y="98"/>
                    <a:pt x="2358" y="-1"/>
                    <a:pt x="3547" y="0"/>
                  </a:cubicBezTo>
                  <a:cubicBezTo>
                    <a:pt x="7254" y="0"/>
                    <a:pt x="10899" y="954"/>
                    <a:pt x="14131" y="2770"/>
                  </a:cubicBezTo>
                  <a:lnTo>
                    <a:pt x="354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400"/>
            </a:p>
          </p:txBody>
        </p:sp>
        <p:sp>
          <p:nvSpPr>
            <p:cNvPr id="65541" name="AutoShape 5"/>
            <p:cNvSpPr>
              <a:spLocks noChangeArrowheads="1"/>
            </p:cNvSpPr>
            <p:nvPr/>
          </p:nvSpPr>
          <p:spPr bwMode="auto">
            <a:xfrm rot="7200000">
              <a:off x="5820" y="5102"/>
              <a:ext cx="190" cy="150"/>
            </a:xfrm>
            <a:prstGeom prst="triangle">
              <a:avLst>
                <a:gd name="adj" fmla="val 44736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400"/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 rot="21347702">
            <a:off x="3335301" y="3547368"/>
            <a:ext cx="736600" cy="682625"/>
            <a:chOff x="4950" y="2672"/>
            <a:chExt cx="1273" cy="1263"/>
          </a:xfrm>
        </p:grpSpPr>
        <p:sp>
          <p:nvSpPr>
            <p:cNvPr id="65539" name="Arc 3"/>
            <p:cNvSpPr>
              <a:spLocks/>
            </p:cNvSpPr>
            <p:nvPr/>
          </p:nvSpPr>
          <p:spPr bwMode="auto">
            <a:xfrm rot="-7473946">
              <a:off x="4995" y="2707"/>
              <a:ext cx="1263" cy="1193"/>
            </a:xfrm>
            <a:custGeom>
              <a:avLst/>
              <a:gdLst>
                <a:gd name="G0" fmla="+- 0 0 0"/>
                <a:gd name="G1" fmla="+- 17896 0 0"/>
                <a:gd name="G2" fmla="+- 21600 0 0"/>
                <a:gd name="T0" fmla="*/ 12096 w 18947"/>
                <a:gd name="T1" fmla="*/ 0 h 17896"/>
                <a:gd name="T2" fmla="*/ 18947 w 18947"/>
                <a:gd name="T3" fmla="*/ 7524 h 17896"/>
                <a:gd name="T4" fmla="*/ 0 w 18947"/>
                <a:gd name="T5" fmla="*/ 17896 h 17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47" h="17896" fill="none" extrusionOk="0">
                  <a:moveTo>
                    <a:pt x="12095" y="0"/>
                  </a:moveTo>
                  <a:cubicBezTo>
                    <a:pt x="14946" y="1926"/>
                    <a:pt x="17294" y="4506"/>
                    <a:pt x="18946" y="7524"/>
                  </a:cubicBezTo>
                </a:path>
                <a:path w="18947" h="17896" stroke="0" extrusionOk="0">
                  <a:moveTo>
                    <a:pt x="12095" y="0"/>
                  </a:moveTo>
                  <a:cubicBezTo>
                    <a:pt x="14946" y="1926"/>
                    <a:pt x="17294" y="4506"/>
                    <a:pt x="18946" y="7524"/>
                  </a:cubicBezTo>
                  <a:lnTo>
                    <a:pt x="0" y="1789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400"/>
            </a:p>
          </p:txBody>
        </p:sp>
        <p:sp>
          <p:nvSpPr>
            <p:cNvPr id="65538" name="AutoShape 2"/>
            <p:cNvSpPr>
              <a:spLocks noChangeArrowheads="1"/>
            </p:cNvSpPr>
            <p:nvPr/>
          </p:nvSpPr>
          <p:spPr bwMode="auto">
            <a:xfrm rot="21360000" flipV="1">
              <a:off x="4950" y="3474"/>
              <a:ext cx="190" cy="150"/>
            </a:xfrm>
            <a:prstGeom prst="triangle">
              <a:avLst>
                <a:gd name="adj" fmla="val 44736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400"/>
            </a:p>
          </p:txBody>
        </p:sp>
      </p:grp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3887924" y="2456892"/>
            <a:ext cx="205222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1"/>
              <a:tabLst/>
            </a:pPr>
            <a:r>
              <a:rPr kumimoji="0" lang="fi-FI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Situação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fi-FI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atual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 </a:t>
            </a:r>
            <a:r>
              <a:rPr kumimoji="0" lang="fi-FI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necessidades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5544108" y="2924944"/>
            <a:ext cx="19082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CONTRADIÇÕES PRIMÁRIAS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827584" y="2204864"/>
            <a:ext cx="22430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CONTRADIÇÕES QUATERNÁRIAS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Diferenca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LM </a:t>
            </a:r>
            <a:r>
              <a:rPr lang="fi-FI" dirty="0" err="1" smtClean="0"/>
              <a:t>com</a:t>
            </a:r>
            <a:r>
              <a:rPr lang="fi-FI" dirty="0" smtClean="0"/>
              <a:t> </a:t>
            </a:r>
            <a:r>
              <a:rPr lang="fi-FI" dirty="0" err="1" smtClean="0"/>
              <a:t>outros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234888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Top-down:  implementacao de conceitos e </a:t>
            </a:r>
            <a:r>
              <a:rPr lang="fi-FI" dirty="0" err="1" smtClean="0"/>
              <a:t>solucões</a:t>
            </a:r>
            <a:r>
              <a:rPr lang="fi-FI" dirty="0" smtClean="0"/>
              <a:t> para implementar reformas ou politicas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4725144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Bottom-up : </a:t>
            </a:r>
            <a:r>
              <a:rPr lang="fi-FI" dirty="0" err="1" smtClean="0"/>
              <a:t>desenvovimento</a:t>
            </a:r>
            <a:r>
              <a:rPr lang="fi-FI" dirty="0" smtClean="0"/>
              <a:t> </a:t>
            </a:r>
            <a:r>
              <a:rPr lang="fi-FI" dirty="0" err="1" smtClean="0"/>
              <a:t>participatório</a:t>
            </a:r>
            <a:r>
              <a:rPr lang="fi-FI" dirty="0" smtClean="0"/>
              <a:t> das práticas de trabalho</a:t>
            </a:r>
            <a:endParaRPr lang="fi-FI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339752" y="3861048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339752" y="386104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39752" y="3284984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48064" y="3284984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Criacao de </a:t>
            </a:r>
            <a:r>
              <a:rPr lang="fi-FI" dirty="0" err="1" smtClean="0"/>
              <a:t>um</a:t>
            </a:r>
            <a:r>
              <a:rPr lang="fi-FI" dirty="0" smtClean="0"/>
              <a:t> </a:t>
            </a:r>
            <a:r>
              <a:rPr lang="fi-FI" dirty="0" err="1" smtClean="0"/>
              <a:t>novo</a:t>
            </a:r>
            <a:r>
              <a:rPr lang="fi-FI" dirty="0" smtClean="0"/>
              <a:t> </a:t>
            </a:r>
            <a:r>
              <a:rPr lang="fi-FI" dirty="0" err="1" smtClean="0"/>
              <a:t>modelo</a:t>
            </a:r>
            <a:r>
              <a:rPr lang="fi-FI" dirty="0" smtClean="0"/>
              <a:t> de </a:t>
            </a:r>
            <a:r>
              <a:rPr lang="fi-FI" dirty="0" err="1" smtClean="0"/>
              <a:t>uma</a:t>
            </a:r>
            <a:r>
              <a:rPr lang="fi-FI" dirty="0" smtClean="0"/>
              <a:t> </a:t>
            </a:r>
            <a:r>
              <a:rPr lang="fi-FI" dirty="0" err="1" smtClean="0"/>
              <a:t>atividade</a:t>
            </a:r>
            <a:r>
              <a:rPr lang="fi-FI" dirty="0" smtClean="0"/>
              <a:t> </a:t>
            </a:r>
            <a:r>
              <a:rPr lang="fi-FI" dirty="0" err="1" smtClean="0"/>
              <a:t>para</a:t>
            </a:r>
            <a:r>
              <a:rPr lang="fi-FI" dirty="0" smtClean="0"/>
              <a:t> resolver uma contradicao, aplicacao e enriquecimento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novo</a:t>
            </a:r>
            <a:r>
              <a:rPr lang="fi-FI" dirty="0" smtClean="0"/>
              <a:t> </a:t>
            </a:r>
            <a:r>
              <a:rPr lang="fi-FI" dirty="0" err="1" smtClean="0"/>
              <a:t>modelo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16" name="TextBox 15"/>
          <p:cNvSpPr txBox="1"/>
          <p:nvPr/>
        </p:nvSpPr>
        <p:spPr>
          <a:xfrm>
            <a:off x="5220072" y="27089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LM é uma ferramenta para:</a:t>
            </a:r>
            <a:endParaRPr lang="fi-FI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95536" y="1082772"/>
          <a:ext cx="8316602" cy="5775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544"/>
                <a:gridCol w="2952031"/>
                <a:gridCol w="3132027"/>
              </a:tblGrid>
              <a:tr h="311341">
                <a:tc>
                  <a:txBody>
                    <a:bodyPr/>
                    <a:lstStyle/>
                    <a:p>
                      <a:pPr algn="ctr"/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Linear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Formativa (Lab. Mudanca)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7691"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Quem define of problema a ser resolvido?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Quem contrata ou demanda a intervenão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Os participantes durante a intervencão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7691"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Quem determina/desenha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as solucões?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Pesquisador / experto  / especialista/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alta administracão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Os participantes (diferentes áreas e níveis) com o uso de ferramentas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cognitivas e o intervencionista</a:t>
                      </a:r>
                      <a:endParaRPr lang="fi-FI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8565"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Objeto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Mudar a forma de agir de um grupo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Mudar um sistema de atividade produtivo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41"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Ponto de partida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O intervencionista define o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conteúdo e as metas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Uma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situacão problemativa em uma atividade vital para o sujeito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Processo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Evitar resitência,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implementacão de um plano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O conteúdo e o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curso da intervencão são negociados. 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41"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Papel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do intervencionista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Controlar 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Provocar e sustentar o processo de expansão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liderado pelos participantes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41"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Que tipo de resultados é esperado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Implementar uma solucão estandardizada,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uma solucão que gerara os mesmos resultados em outros lugares. 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Os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participantes geram um novo conceito da atividade.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Os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participantes se tornem agentes de transformacão de sua própria atividade</a:t>
                      </a:r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076">
                <a:tc>
                  <a:txBody>
                    <a:bodyPr/>
                    <a:lstStyle/>
                    <a:p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840538" cy="1150938"/>
          </a:xfrm>
        </p:spPr>
        <p:txBody>
          <a:bodyPr>
            <a:normAutofit/>
          </a:bodyPr>
          <a:lstStyle/>
          <a:p>
            <a:r>
              <a:rPr lang="fi-FI" dirty="0" smtClean="0"/>
              <a:t>LM vs. Linear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Ciclo de desenvolvimento expansivo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90550"/>
            <a:ext cx="902970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Exemplo de </a:t>
            </a:r>
            <a:r>
              <a:rPr lang="fi-FI" dirty="0" err="1" smtClean="0"/>
              <a:t>intervenção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na indústria de </a:t>
            </a:r>
            <a:r>
              <a:rPr lang="fi-FI" dirty="0" err="1" smtClean="0"/>
              <a:t>maças</a:t>
            </a:r>
            <a:r>
              <a:rPr lang="fi-FI" dirty="0" smtClean="0"/>
              <a:t>  - Nova Zelandia</a:t>
            </a:r>
            <a:endParaRPr lang="fi-FI" dirty="0"/>
          </a:p>
        </p:txBody>
      </p:sp>
      <p:pic>
        <p:nvPicPr>
          <p:cNvPr id="13314" name="Picture 2" descr="http://images.travelpod.com/users/hels_belles/my_first_oe.1114843020.perfect_app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548" y="2492896"/>
            <a:ext cx="4035675" cy="2692896"/>
          </a:xfrm>
          <a:prstGeom prst="rect">
            <a:avLst/>
          </a:prstGeom>
          <a:noFill/>
        </p:spPr>
      </p:pic>
      <p:pic>
        <p:nvPicPr>
          <p:cNvPr id="21506" name="Picture 2" descr="http://www.worldatlas.com/webimage/countrys/oceania/nza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564904"/>
            <a:ext cx="30480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Aplica</a:t>
            </a:r>
            <a:r>
              <a:rPr lang="pt-BR" dirty="0" smtClean="0"/>
              <a:t>ções (ver Pereira-Querol et al. 2011)</a:t>
            </a:r>
            <a:endParaRPr lang="fi-FI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561" y="1773151"/>
          <a:ext cx="8100902" cy="4510222"/>
        </p:xfrm>
        <a:graphic>
          <a:graphicData uri="http://schemas.openxmlformats.org/drawingml/2006/table">
            <a:tbl>
              <a:tblPr/>
              <a:tblGrid>
                <a:gridCol w="2808315"/>
                <a:gridCol w="5292587"/>
              </a:tblGrid>
              <a:tr h="153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Times New Roman"/>
                          <a:ea typeface="Calibri"/>
                          <a:cs typeface="Times New Roman"/>
                        </a:rPr>
                        <a:t>Ramo de atividade produtiva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Times New Roman"/>
                          <a:ea typeface="Calibri"/>
                          <a:cs typeface="Times New Roman"/>
                        </a:rPr>
                        <a:t>Referências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534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Agricultura 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Mukute, 2009, 2010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Construção de estradas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Shaupp, 2011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Educação (escolas de ensino médio, colégios e escolas técnicas)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Engeström et al. 2002a, 2002b; Daniels , 2007; Ellis, 2010; Gutiérrez e Vossoughi, 2009; Mäkinen, 2010; Sannino, 2008, 2010; Teräs, 2007; Virkkunen e Tenhunen, 2010; Yamazumi et al., 2006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Horticultura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Hill et al. 2007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Mídia (Jornal e revistas)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>
                          <a:latin typeface="Times New Roman"/>
                          <a:ea typeface="Calibri"/>
                          <a:cs typeface="Times New Roman"/>
                        </a:rPr>
                        <a:t>Virkkunen et al. 1997; Helle, 2000; Helle et al. 2010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Produção de Madeira 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Kariniemi et al., 2010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Regulamentação governamental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Hill et al. 2007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Serviços de alimentação 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Kronqvist e Korhonen, 2009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Serviços bancários 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Engeström et al. 2005b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Serviço Postal 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Engeström et al., 1996, Virkkunen et al., 1997; Pihlaja, 2005, Engeström, 2007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Serviços hospitalares 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Engeström, 1999b, 2001; Engeström, 2010; Engeström et al. 1999; Engeström et al. 2003; Engeström et al. 2010; Kerosuo, 2001; 2004; Kerosuo e Engeström, 2003; Kerosuo, 2007; Kerosuo et al. 2010; 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Treinamento de mão de obra e creches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Pirkkalainen e Kaatrakoski, 2007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Times New Roman"/>
                          <a:ea typeface="Calibri"/>
                          <a:cs typeface="Times New Roman"/>
                        </a:rPr>
                        <a:t>Telecomunicações</a:t>
                      </a:r>
                      <a:endParaRPr lang="fi-FI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>
                          <a:latin typeface="Times New Roman"/>
                          <a:ea typeface="Calibri"/>
                          <a:cs typeface="Times New Roman"/>
                        </a:rPr>
                        <a:t>Ahonen et al. 2000; Ahonen and Virkkunen, 2003; Virkkunen e Ahonen, 2004; Virkkunen e Ahonen, 2011</a:t>
                      </a:r>
                      <a:endParaRPr lang="fi-FI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Década de 1990: mão de obra local com trabalhadores experientes. Salários competitivos. A capacitacão era oferecida pelas famílias dos produtores. </a:t>
            </a:r>
          </a:p>
          <a:p>
            <a:r>
              <a:rPr lang="fi-FI" dirty="0" smtClean="0"/>
              <a:t>1991 desregulamentacão do mercado de trabalho. Surge os contratadores (contractors – tercerização do trabalho). </a:t>
            </a:r>
          </a:p>
          <a:p>
            <a:r>
              <a:rPr lang="fi-FI" dirty="0" smtClean="0"/>
              <a:t>O número de pessoas disponíveis era pequeno e de baixa qualificacão. Contratacão de trabalhadores ilegais, não se paga os direitos trabalhistas, sem contrato, sem seguro de saúde...</a:t>
            </a:r>
          </a:p>
          <a:p>
            <a:r>
              <a:rPr lang="fi-FI" dirty="0" smtClean="0"/>
              <a:t>Ciclo vicioso que desestimulava a investir na qualificação da força de trabalho. 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DFB9-37FC-41EA-8200-70B005893300}" type="datetime1">
              <a:rPr lang="fi-FI" smtClean="0"/>
              <a:pPr/>
              <a:t>6.11.2013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Perspectiva histórica</a:t>
            </a: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Problema</a:t>
            </a:r>
            <a:r>
              <a:rPr lang="fi-FI" dirty="0" smtClean="0"/>
              <a:t>: </a:t>
            </a:r>
            <a:r>
              <a:rPr lang="fi-FI" dirty="0" err="1" smtClean="0"/>
              <a:t>perspectiva</a:t>
            </a:r>
            <a:r>
              <a:rPr lang="fi-FI" dirty="0" smtClean="0"/>
              <a:t> </a:t>
            </a:r>
            <a:r>
              <a:rPr lang="fi-FI" dirty="0" err="1" smtClean="0"/>
              <a:t>dos</a:t>
            </a:r>
            <a:r>
              <a:rPr lang="fi-FI" dirty="0" smtClean="0"/>
              <a:t> </a:t>
            </a:r>
            <a:r>
              <a:rPr lang="fi-FI" dirty="0" err="1" smtClean="0"/>
              <a:t>orgãos</a:t>
            </a:r>
            <a:r>
              <a:rPr lang="fi-FI" dirty="0" smtClean="0"/>
              <a:t> </a:t>
            </a:r>
            <a:r>
              <a:rPr lang="fi-FI" dirty="0" err="1" smtClean="0"/>
              <a:t>públicos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Uso de mão de obra ilegal, evazão de impostos, não pgto de direitos trabalhistas</a:t>
            </a:r>
          </a:p>
          <a:p>
            <a:r>
              <a:rPr lang="fi-FI" dirty="0" smtClean="0"/>
              <a:t>Instituicões públicas fechavam os olhos, a lei não era exercida,</a:t>
            </a:r>
          </a:p>
          <a:p>
            <a:r>
              <a:rPr lang="fi-FI" dirty="0" smtClean="0"/>
              <a:t> Empresários </a:t>
            </a:r>
            <a:r>
              <a:rPr lang="fi-FI" dirty="0" smtClean="0"/>
              <a:t>escondem </a:t>
            </a:r>
            <a:r>
              <a:rPr lang="fi-FI" dirty="0" smtClean="0"/>
              <a:t>o problema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lsingin Yliopisto">
  <a:themeElements>
    <a:clrScheme name="HY (K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D116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13959</TotalTime>
  <Words>2089</Words>
  <Application>Microsoft Office PowerPoint</Application>
  <PresentationFormat>On-screen Show (4:3)</PresentationFormat>
  <Paragraphs>281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Helsingin Yliopisto</vt:lpstr>
      <vt:lpstr>Laboratório de Mudança para o desenvolvimento de processos de trabalho</vt:lpstr>
      <vt:lpstr>Objetivo</vt:lpstr>
      <vt:lpstr>Ciclo de aprendizado expansivo</vt:lpstr>
      <vt:lpstr>Ciclo de desenvolvimento expansivo</vt:lpstr>
      <vt:lpstr>Exemplo de intervenção  na indústria de maças  - Nova Zelandia</vt:lpstr>
      <vt:lpstr>Aplicações (ver Pereira-Querol et al. 2011)</vt:lpstr>
      <vt:lpstr>Slide 7</vt:lpstr>
      <vt:lpstr>Perspectiva histórica</vt:lpstr>
      <vt:lpstr>Problema: perspectiva dos orgãos públicos </vt:lpstr>
      <vt:lpstr>Problema: Argumento dos empresários </vt:lpstr>
      <vt:lpstr>Desafio</vt:lpstr>
      <vt:lpstr>O Co-design Laboratory</vt:lpstr>
      <vt:lpstr>Co-design Laboratory</vt:lpstr>
      <vt:lpstr>Co-design Laboratory</vt:lpstr>
      <vt:lpstr>Princípios da Teoria da Atividade</vt:lpstr>
      <vt:lpstr>Coleta preliminar de dados</vt:lpstr>
      <vt:lpstr>Primeiras sessões</vt:lpstr>
      <vt:lpstr>Perspectiva histórica</vt:lpstr>
      <vt:lpstr>Terceira sessão: reconceitualizacão do objeto</vt:lpstr>
      <vt:lpstr>Reconceitualizacão do objeto</vt:lpstr>
      <vt:lpstr>Desenhando um novo modelo do sistema de atividade</vt:lpstr>
      <vt:lpstr>Resultado</vt:lpstr>
      <vt:lpstr>Resultado</vt:lpstr>
      <vt:lpstr>Desafios da intervenção</vt:lpstr>
      <vt:lpstr>O que o LM oferece?</vt:lpstr>
      <vt:lpstr>Perguntas</vt:lpstr>
      <vt:lpstr>Ciclo de aprendizado expansivo</vt:lpstr>
      <vt:lpstr>Ciclo de desenvolvimento expansivo</vt:lpstr>
      <vt:lpstr>Ferramentas usadas no LM</vt:lpstr>
      <vt:lpstr>Diferenca do LM com outros </vt:lpstr>
      <vt:lpstr>LM vs. Linear </vt:lpstr>
    </vt:vector>
  </TitlesOfParts>
  <Manager>Taivas</Manager>
  <Company>grow.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Helsingin Yliopisto</dc:title>
  <dc:subject>Käyttäytymis-tieteellinen tiedekunta</dc:subject>
  <dc:creator>mika kontio / grow.</dc:creator>
  <cp:lastModifiedBy>MAPQUERO</cp:lastModifiedBy>
  <cp:revision>94</cp:revision>
  <dcterms:created xsi:type="dcterms:W3CDTF">2012-07-02T14:28:17Z</dcterms:created>
  <dcterms:modified xsi:type="dcterms:W3CDTF">2013-11-06T15:46:43Z</dcterms:modified>
</cp:coreProperties>
</file>